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864" r:id="rId10"/>
  </p:sldMasterIdLst>
  <p:notesMasterIdLst>
    <p:notesMasterId r:id="rId131"/>
  </p:notesMasterIdLst>
  <p:handoutMasterIdLst>
    <p:handoutMasterId r:id="rId132"/>
  </p:handoutMasterIdLst>
  <p:sldIdLst>
    <p:sldId id="257" r:id="rId11"/>
    <p:sldId id="343" r:id="rId12"/>
    <p:sldId id="258" r:id="rId13"/>
    <p:sldId id="265" r:id="rId14"/>
    <p:sldId id="290" r:id="rId15"/>
    <p:sldId id="259" r:id="rId16"/>
    <p:sldId id="267" r:id="rId17"/>
    <p:sldId id="261" r:id="rId18"/>
    <p:sldId id="269" r:id="rId19"/>
    <p:sldId id="273" r:id="rId20"/>
    <p:sldId id="274" r:id="rId21"/>
    <p:sldId id="275" r:id="rId22"/>
    <p:sldId id="271" r:id="rId23"/>
    <p:sldId id="272" r:id="rId24"/>
    <p:sldId id="276" r:id="rId25"/>
    <p:sldId id="277" r:id="rId26"/>
    <p:sldId id="278" r:id="rId27"/>
    <p:sldId id="288" r:id="rId28"/>
    <p:sldId id="279" r:id="rId29"/>
    <p:sldId id="292" r:id="rId30"/>
    <p:sldId id="282" r:id="rId31"/>
    <p:sldId id="293" r:id="rId32"/>
    <p:sldId id="289" r:id="rId33"/>
    <p:sldId id="294" r:id="rId34"/>
    <p:sldId id="295" r:id="rId35"/>
    <p:sldId id="296" r:id="rId36"/>
    <p:sldId id="264" r:id="rId37"/>
    <p:sldId id="284" r:id="rId38"/>
    <p:sldId id="297" r:id="rId39"/>
    <p:sldId id="286" r:id="rId40"/>
    <p:sldId id="262" r:id="rId41"/>
    <p:sldId id="398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15" r:id="rId59"/>
    <p:sldId id="416" r:id="rId60"/>
    <p:sldId id="417" r:id="rId61"/>
    <p:sldId id="418" r:id="rId62"/>
    <p:sldId id="419" r:id="rId63"/>
    <p:sldId id="420" r:id="rId64"/>
    <p:sldId id="421" r:id="rId65"/>
    <p:sldId id="422" r:id="rId66"/>
    <p:sldId id="423" r:id="rId67"/>
    <p:sldId id="424" r:id="rId68"/>
    <p:sldId id="425" r:id="rId69"/>
    <p:sldId id="426" r:id="rId70"/>
    <p:sldId id="427" r:id="rId71"/>
    <p:sldId id="428" r:id="rId72"/>
    <p:sldId id="429" r:id="rId73"/>
    <p:sldId id="430" r:id="rId74"/>
    <p:sldId id="431" r:id="rId75"/>
    <p:sldId id="432" r:id="rId76"/>
    <p:sldId id="433" r:id="rId77"/>
    <p:sldId id="434" r:id="rId78"/>
    <p:sldId id="435" r:id="rId79"/>
    <p:sldId id="436" r:id="rId80"/>
    <p:sldId id="437" r:id="rId81"/>
    <p:sldId id="438" r:id="rId82"/>
    <p:sldId id="439" r:id="rId83"/>
    <p:sldId id="440" r:id="rId84"/>
    <p:sldId id="441" r:id="rId85"/>
    <p:sldId id="442" r:id="rId86"/>
    <p:sldId id="443" r:id="rId87"/>
    <p:sldId id="444" r:id="rId88"/>
    <p:sldId id="445" r:id="rId89"/>
    <p:sldId id="446" r:id="rId90"/>
    <p:sldId id="447" r:id="rId91"/>
    <p:sldId id="448" r:id="rId92"/>
    <p:sldId id="449" r:id="rId93"/>
    <p:sldId id="450" r:id="rId94"/>
    <p:sldId id="451" r:id="rId95"/>
    <p:sldId id="452" r:id="rId96"/>
    <p:sldId id="453" r:id="rId97"/>
    <p:sldId id="454" r:id="rId98"/>
    <p:sldId id="455" r:id="rId99"/>
    <p:sldId id="456" r:id="rId100"/>
    <p:sldId id="457" r:id="rId101"/>
    <p:sldId id="458" r:id="rId102"/>
    <p:sldId id="459" r:id="rId103"/>
    <p:sldId id="460" r:id="rId104"/>
    <p:sldId id="461" r:id="rId105"/>
    <p:sldId id="462" r:id="rId106"/>
    <p:sldId id="463" r:id="rId107"/>
    <p:sldId id="464" r:id="rId108"/>
    <p:sldId id="465" r:id="rId109"/>
    <p:sldId id="466" r:id="rId110"/>
    <p:sldId id="467" r:id="rId111"/>
    <p:sldId id="468" r:id="rId112"/>
    <p:sldId id="469" r:id="rId113"/>
    <p:sldId id="470" r:id="rId114"/>
    <p:sldId id="471" r:id="rId115"/>
    <p:sldId id="472" r:id="rId116"/>
    <p:sldId id="473" r:id="rId117"/>
    <p:sldId id="474" r:id="rId118"/>
    <p:sldId id="475" r:id="rId119"/>
    <p:sldId id="476" r:id="rId120"/>
    <p:sldId id="477" r:id="rId121"/>
    <p:sldId id="478" r:id="rId122"/>
    <p:sldId id="479" r:id="rId123"/>
    <p:sldId id="480" r:id="rId124"/>
    <p:sldId id="481" r:id="rId125"/>
    <p:sldId id="482" r:id="rId126"/>
    <p:sldId id="483" r:id="rId127"/>
    <p:sldId id="484" r:id="rId128"/>
    <p:sldId id="485" r:id="rId129"/>
    <p:sldId id="486" r:id="rId130"/>
  </p:sldIdLst>
  <p:sldSz cx="9144000" cy="6858000" type="screen4x3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1" autoAdjust="0"/>
    <p:restoredTop sz="94554" autoAdjust="0"/>
  </p:normalViewPr>
  <p:slideViewPr>
    <p:cSldViewPr>
      <p:cViewPr>
        <p:scale>
          <a:sx n="100" d="100"/>
          <a:sy n="100" d="100"/>
        </p:scale>
        <p:origin x="-1242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63" Type="http://schemas.openxmlformats.org/officeDocument/2006/relationships/slide" Target="slides/slide53.xml"/><Relationship Id="rId84" Type="http://schemas.openxmlformats.org/officeDocument/2006/relationships/slide" Target="slides/slide74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28" Type="http://schemas.openxmlformats.org/officeDocument/2006/relationships/slide" Target="slides/slide11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134" Type="http://schemas.openxmlformats.org/officeDocument/2006/relationships/viewProps" Target="viewProps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24" Type="http://schemas.openxmlformats.org/officeDocument/2006/relationships/slide" Target="slides/slide114.xml"/><Relationship Id="rId129" Type="http://schemas.openxmlformats.org/officeDocument/2006/relationships/slide" Target="slides/slide119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130" Type="http://schemas.openxmlformats.org/officeDocument/2006/relationships/slide" Target="slides/slide120.xml"/><Relationship Id="rId135" Type="http://schemas.openxmlformats.org/officeDocument/2006/relationships/theme" Target="theme/theme1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notesMaster" Target="notesMasters/notesMaster1.xml"/><Relationship Id="rId136" Type="http://schemas.openxmlformats.org/officeDocument/2006/relationships/tableStyles" Target="tableStyles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32" Type="http://schemas.openxmlformats.org/officeDocument/2006/relationships/handoutMaster" Target="handoutMasters/handoutMaster1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6.xml"/><Relationship Id="rId47" Type="http://schemas.openxmlformats.org/officeDocument/2006/relationships/slide" Target="slides/slide37.xml"/><Relationship Id="rId68" Type="http://schemas.openxmlformats.org/officeDocument/2006/relationships/slide" Target="slides/slide58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AE316-0C31-4074-B4AD-6EC919AA29F8}" type="doc">
      <dgm:prSet loTypeId="urn:microsoft.com/office/officeart/2005/8/layout/process4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E6C686A9-6CA6-4769-9CA7-0A1958A98C45}">
      <dgm:prSet phldrT="[文字]" custT="1"/>
      <dgm:spPr/>
      <dgm:t>
        <a:bodyPr/>
        <a:lstStyle/>
        <a:p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評量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CC74B36-B5D8-4C50-9280-BA23624A90DE}" type="parTrans" cxnId="{08BD0D4D-B4C2-47B6-8EFE-312495F20BFE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BA7CD0B-4195-4F58-8E2E-F5D8C0E3DC5B}" type="sibTrans" cxnId="{08BD0D4D-B4C2-47B6-8EFE-312495F20BFE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B342915-F6C7-4816-B539-53AF3EA3E371}">
      <dgm:prSet phldrT="[文字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誰需要補救？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40F329-9FA7-47C8-9212-93D74BDA7D11}" type="parTrans" cxnId="{3C57E3F4-68FA-41DC-A230-4F0549CB59B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0D4593F-F95C-45C3-B052-75A6689C67ED}" type="sibTrans" cxnId="{3C57E3F4-68FA-41DC-A230-4F0549CB59B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9C826DB-5A71-424C-959E-9482DFA7465E}">
      <dgm:prSet phldrT="[文字]" custT="1"/>
      <dgm:spPr/>
      <dgm:t>
        <a:bodyPr/>
        <a:lstStyle/>
        <a:p>
          <a:pPr algn="ctr">
            <a:spcAft>
              <a:spcPts val="0"/>
            </a:spcAft>
          </a:pP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依據基本學習內容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algn="ctr">
            <a:spcAft>
              <a:spcPts val="0"/>
            </a:spcAft>
          </a:pP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編制篩選測驗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約每年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5-6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篩選未通過學生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E500215-817D-4561-9E66-E778C12DEEA0}" type="parTrans" cxnId="{536AD8ED-AC13-436B-A46D-0F857623A2C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8C668FC-987C-439C-948C-7786BA328D25}" type="sibTrans" cxnId="{536AD8ED-AC13-436B-A46D-0F857623A2C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439CF5F-46F7-4E3D-A9CA-EAA6CD0A027B}">
      <dgm:prSet phldrT="[文字]" custT="1"/>
      <dgm:spPr/>
      <dgm:t>
        <a:bodyPr/>
        <a:lstStyle/>
        <a:p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教學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889E6EE-261F-4A81-92D4-D49508A5A852}" type="parTrans" cxnId="{2AB81083-005B-4F70-9829-BCA99693AF1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9013A0E-5B32-4AC5-9B58-6728B1299785}" type="sibTrans" cxnId="{2AB81083-005B-4F70-9829-BCA99693AF1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0BA56FC-8BB9-41C5-A375-1803888800C1}">
      <dgm:prSet phldrT="[文字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補什麼？如何補？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2765835-2CB2-4E70-8838-8276225D451D}" type="parTrans" cxnId="{29FDA841-A17B-4A96-8FA7-C504A4FB1C0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862385E-CF1D-4C53-B131-FC8219F7F8DD}" type="sibTrans" cxnId="{29FDA841-A17B-4A96-8FA7-C504A4FB1C0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E6426F7-2EAC-4580-8988-4DFBB3E3779A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依據基本學習內容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編制國、數、英學習教材回應學生學習需求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6D54812-D630-4895-805A-74056124BC80}" type="parTrans" cxnId="{0FBCC5DE-16C9-4A67-AA5B-2B37F699DD2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A3A2E20-F912-4FB4-8302-73DD6A759623}" type="sibTrans" cxnId="{0FBCC5DE-16C9-4A67-AA5B-2B37F699DD2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781C57D-D6AD-4D2D-B6C8-BCED67340504}">
      <dgm:prSet phldrT="[文字]" custT="1"/>
      <dgm:spPr/>
      <dgm:t>
        <a:bodyPr/>
        <a:lstStyle/>
        <a:p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再評量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5A6CD21-6F18-483F-B970-C81581097C17}" type="parTrans" cxnId="{11A0AC54-31FE-4D85-A5C9-8F952F8FE67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A74A3F0-13C8-408D-A5B3-645E078DBF37}" type="sibTrans" cxnId="{11A0AC54-31FE-4D85-A5C9-8F952F8FE67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7B65937-3131-4509-9B90-4D50904D3133}">
      <dgm:prSet phldrT="[文字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補救成效如何？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8C57B7E-5BE8-4B4D-9E6A-AAA35C8FDA4A}" type="parTrans" cxnId="{EC4D2AE0-3B9F-4BD1-B82B-73D1AB61573E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73BEA02-1FB9-4878-BC30-91A071E19EA7}" type="sibTrans" cxnId="{EC4D2AE0-3B9F-4BD1-B82B-73D1AB61573E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7EA03D8-103E-4AAD-9D7B-2030FD1D6745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依據基本學習內容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編制成長測驗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約每年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12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了解學生學習進展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869699A-125D-4B08-BA59-155742A06B1E}" type="parTrans" cxnId="{529B69BC-AFC3-47BE-A913-F62DA78D16F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4205685-6261-49D1-B282-AC1B05326A2A}" type="sibTrans" cxnId="{529B69BC-AFC3-47BE-A913-F62DA78D16F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65CAD72-41BD-4CE2-9E67-6C46766A4EDD}" type="pres">
      <dgm:prSet presAssocID="{678AE316-0C31-4074-B4AD-6EC919AA29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4B3C2CB-BF7E-456B-9B1D-612260651E3D}" type="pres">
      <dgm:prSet presAssocID="{D781C57D-D6AD-4D2D-B6C8-BCED67340504}" presName="boxAndChildren" presStyleCnt="0"/>
      <dgm:spPr/>
    </dgm:pt>
    <dgm:pt modelId="{088F92E6-8F41-4D13-BDDC-C743989798B4}" type="pres">
      <dgm:prSet presAssocID="{D781C57D-D6AD-4D2D-B6C8-BCED67340504}" presName="parentTextBox" presStyleLbl="node1" presStyleIdx="0" presStyleCnt="3"/>
      <dgm:spPr/>
      <dgm:t>
        <a:bodyPr/>
        <a:lstStyle/>
        <a:p>
          <a:endParaRPr lang="zh-TW" altLang="en-US"/>
        </a:p>
      </dgm:t>
    </dgm:pt>
    <dgm:pt modelId="{9CBCB82C-8A93-46D2-90DB-C30A56731B77}" type="pres">
      <dgm:prSet presAssocID="{D781C57D-D6AD-4D2D-B6C8-BCED67340504}" presName="entireBox" presStyleLbl="node1" presStyleIdx="0" presStyleCnt="3"/>
      <dgm:spPr/>
      <dgm:t>
        <a:bodyPr/>
        <a:lstStyle/>
        <a:p>
          <a:endParaRPr lang="zh-TW" altLang="en-US"/>
        </a:p>
      </dgm:t>
    </dgm:pt>
    <dgm:pt modelId="{C2F03124-471E-430C-B654-416AF8397471}" type="pres">
      <dgm:prSet presAssocID="{D781C57D-D6AD-4D2D-B6C8-BCED67340504}" presName="descendantBox" presStyleCnt="0"/>
      <dgm:spPr/>
    </dgm:pt>
    <dgm:pt modelId="{386D58F9-208F-4BDF-9071-11C11EDC580D}" type="pres">
      <dgm:prSet presAssocID="{17B65937-3131-4509-9B90-4D50904D3133}" presName="childTextBox" presStyleLbl="fgAccFollowNode1" presStyleIdx="0" presStyleCnt="6" custScaleX="374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181F58-DCB3-483C-9F4E-B1EFCC6D3BA4}" type="pres">
      <dgm:prSet presAssocID="{67EA03D8-103E-4AAD-9D7B-2030FD1D6745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D22706-7755-4DDA-8909-840881DE28D9}" type="pres">
      <dgm:prSet presAssocID="{49013A0E-5B32-4AC5-9B58-6728B1299785}" presName="sp" presStyleCnt="0"/>
      <dgm:spPr/>
    </dgm:pt>
    <dgm:pt modelId="{68192E88-A506-428C-93E1-4171D6B815FD}" type="pres">
      <dgm:prSet presAssocID="{1439CF5F-46F7-4E3D-A9CA-EAA6CD0A027B}" presName="arrowAndChildren" presStyleCnt="0"/>
      <dgm:spPr/>
    </dgm:pt>
    <dgm:pt modelId="{56EA690D-32AA-44EA-802E-3C680F9E0E6E}" type="pres">
      <dgm:prSet presAssocID="{1439CF5F-46F7-4E3D-A9CA-EAA6CD0A027B}" presName="parentTextArrow" presStyleLbl="node1" presStyleIdx="0" presStyleCnt="3"/>
      <dgm:spPr/>
      <dgm:t>
        <a:bodyPr/>
        <a:lstStyle/>
        <a:p>
          <a:endParaRPr lang="zh-TW" altLang="en-US"/>
        </a:p>
      </dgm:t>
    </dgm:pt>
    <dgm:pt modelId="{E398D4B5-CF1C-4109-834A-8A922A91B6E5}" type="pres">
      <dgm:prSet presAssocID="{1439CF5F-46F7-4E3D-A9CA-EAA6CD0A027B}" presName="arrow" presStyleLbl="node1" presStyleIdx="1" presStyleCnt="3"/>
      <dgm:spPr/>
      <dgm:t>
        <a:bodyPr/>
        <a:lstStyle/>
        <a:p>
          <a:endParaRPr lang="zh-TW" altLang="en-US"/>
        </a:p>
      </dgm:t>
    </dgm:pt>
    <dgm:pt modelId="{9463924D-B669-41CB-A109-C13CFF2DF35D}" type="pres">
      <dgm:prSet presAssocID="{1439CF5F-46F7-4E3D-A9CA-EAA6CD0A027B}" presName="descendantArrow" presStyleCnt="0"/>
      <dgm:spPr/>
    </dgm:pt>
    <dgm:pt modelId="{41207D7B-C7F7-4285-BDF4-C864A92AAF69}" type="pres">
      <dgm:prSet presAssocID="{50BA56FC-8BB9-41C5-A375-1803888800C1}" presName="childTextArrow" presStyleLbl="fgAccFollowNode1" presStyleIdx="2" presStyleCnt="6" custScaleX="374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488105-0597-455D-B58E-08A69F78D5AE}" type="pres">
      <dgm:prSet presAssocID="{2E6426F7-2EAC-4580-8988-4DFBB3E3779A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8220BD-6BF7-47C8-9D99-CCECF956303F}" type="pres">
      <dgm:prSet presAssocID="{5BA7CD0B-4195-4F58-8E2E-F5D8C0E3DC5B}" presName="sp" presStyleCnt="0"/>
      <dgm:spPr/>
    </dgm:pt>
    <dgm:pt modelId="{DC3F736F-B7C2-4978-8C44-CD958C1AD294}" type="pres">
      <dgm:prSet presAssocID="{E6C686A9-6CA6-4769-9CA7-0A1958A98C45}" presName="arrowAndChildren" presStyleCnt="0"/>
      <dgm:spPr/>
    </dgm:pt>
    <dgm:pt modelId="{1E0400F0-9F2F-436B-BC23-9DB94CEAA704}" type="pres">
      <dgm:prSet presAssocID="{E6C686A9-6CA6-4769-9CA7-0A1958A98C45}" presName="parentTextArrow" presStyleLbl="node1" presStyleIdx="1" presStyleCnt="3"/>
      <dgm:spPr/>
      <dgm:t>
        <a:bodyPr/>
        <a:lstStyle/>
        <a:p>
          <a:endParaRPr lang="zh-TW" altLang="en-US"/>
        </a:p>
      </dgm:t>
    </dgm:pt>
    <dgm:pt modelId="{91BBE827-F252-4F0B-834D-4DA884675144}" type="pres">
      <dgm:prSet presAssocID="{E6C686A9-6CA6-4769-9CA7-0A1958A98C45}" presName="arrow" presStyleLbl="node1" presStyleIdx="2" presStyleCnt="3"/>
      <dgm:spPr/>
      <dgm:t>
        <a:bodyPr/>
        <a:lstStyle/>
        <a:p>
          <a:endParaRPr lang="zh-TW" altLang="en-US"/>
        </a:p>
      </dgm:t>
    </dgm:pt>
    <dgm:pt modelId="{54F7130F-908B-428C-872F-5A43CADD5A49}" type="pres">
      <dgm:prSet presAssocID="{E6C686A9-6CA6-4769-9CA7-0A1958A98C45}" presName="descendantArrow" presStyleCnt="0"/>
      <dgm:spPr/>
    </dgm:pt>
    <dgm:pt modelId="{FDF617A8-96C9-4556-9BD1-B7BFEBE99912}" type="pres">
      <dgm:prSet presAssocID="{0B342915-F6C7-4816-B539-53AF3EA3E371}" presName="childTextArrow" presStyleLbl="fgAccFollowNode1" presStyleIdx="4" presStyleCnt="6" custScaleX="374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7FEE88-20BE-4E29-9803-346915E9E268}" type="pres">
      <dgm:prSet presAssocID="{D9C826DB-5A71-424C-959E-9482DFA7465E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C57E3F4-68FA-41DC-A230-4F0549CB59BA}" srcId="{E6C686A9-6CA6-4769-9CA7-0A1958A98C45}" destId="{0B342915-F6C7-4816-B539-53AF3EA3E371}" srcOrd="0" destOrd="0" parTransId="{E340F329-9FA7-47C8-9212-93D74BDA7D11}" sibTransId="{D0D4593F-F95C-45C3-B052-75A6689C67ED}"/>
    <dgm:cxn modelId="{6CE69929-ABA9-4CDE-A0B4-CB4C9181BA79}" type="presOf" srcId="{50BA56FC-8BB9-41C5-A375-1803888800C1}" destId="{41207D7B-C7F7-4285-BDF4-C864A92AAF69}" srcOrd="0" destOrd="0" presId="urn:microsoft.com/office/officeart/2005/8/layout/process4"/>
    <dgm:cxn modelId="{1457FCED-EC42-48F0-9463-FC3BA1B3BA64}" type="presOf" srcId="{E6C686A9-6CA6-4769-9CA7-0A1958A98C45}" destId="{1E0400F0-9F2F-436B-BC23-9DB94CEAA704}" srcOrd="0" destOrd="0" presId="urn:microsoft.com/office/officeart/2005/8/layout/process4"/>
    <dgm:cxn modelId="{48340F16-65DD-4EF9-951E-813FFFDBA435}" type="presOf" srcId="{1439CF5F-46F7-4E3D-A9CA-EAA6CD0A027B}" destId="{56EA690D-32AA-44EA-802E-3C680F9E0E6E}" srcOrd="0" destOrd="0" presId="urn:microsoft.com/office/officeart/2005/8/layout/process4"/>
    <dgm:cxn modelId="{9B2BF643-D155-434E-953E-79D7A25B2606}" type="presOf" srcId="{67EA03D8-103E-4AAD-9D7B-2030FD1D6745}" destId="{0D181F58-DCB3-483C-9F4E-B1EFCC6D3BA4}" srcOrd="0" destOrd="0" presId="urn:microsoft.com/office/officeart/2005/8/layout/process4"/>
    <dgm:cxn modelId="{08BD0D4D-B4C2-47B6-8EFE-312495F20BFE}" srcId="{678AE316-0C31-4074-B4AD-6EC919AA29F8}" destId="{E6C686A9-6CA6-4769-9CA7-0A1958A98C45}" srcOrd="0" destOrd="0" parTransId="{7CC74B36-B5D8-4C50-9280-BA23624A90DE}" sibTransId="{5BA7CD0B-4195-4F58-8E2E-F5D8C0E3DC5B}"/>
    <dgm:cxn modelId="{B9D009FA-1070-4B03-87AB-98E9DAF03C61}" type="presOf" srcId="{D781C57D-D6AD-4D2D-B6C8-BCED67340504}" destId="{9CBCB82C-8A93-46D2-90DB-C30A56731B77}" srcOrd="1" destOrd="0" presId="urn:microsoft.com/office/officeart/2005/8/layout/process4"/>
    <dgm:cxn modelId="{0516BA25-ED00-4AC5-B91A-6AFE49E2063E}" type="presOf" srcId="{678AE316-0C31-4074-B4AD-6EC919AA29F8}" destId="{665CAD72-41BD-4CE2-9E67-6C46766A4EDD}" srcOrd="0" destOrd="0" presId="urn:microsoft.com/office/officeart/2005/8/layout/process4"/>
    <dgm:cxn modelId="{EC4D2AE0-3B9F-4BD1-B82B-73D1AB61573E}" srcId="{D781C57D-D6AD-4D2D-B6C8-BCED67340504}" destId="{17B65937-3131-4509-9B90-4D50904D3133}" srcOrd="0" destOrd="0" parTransId="{48C57B7E-5BE8-4B4D-9E6A-AAA35C8FDA4A}" sibTransId="{A73BEA02-1FB9-4878-BC30-91A071E19EA7}"/>
    <dgm:cxn modelId="{EAF8B76D-D98A-482C-8939-13DF0EDE68E9}" type="presOf" srcId="{D9C826DB-5A71-424C-959E-9482DFA7465E}" destId="{5D7FEE88-20BE-4E29-9803-346915E9E268}" srcOrd="0" destOrd="0" presId="urn:microsoft.com/office/officeart/2005/8/layout/process4"/>
    <dgm:cxn modelId="{70EAFB39-2DD1-4710-95B4-0533EE23C619}" type="presOf" srcId="{2E6426F7-2EAC-4580-8988-4DFBB3E3779A}" destId="{0A488105-0597-455D-B58E-08A69F78D5AE}" srcOrd="0" destOrd="0" presId="urn:microsoft.com/office/officeart/2005/8/layout/process4"/>
    <dgm:cxn modelId="{29FDA841-A17B-4A96-8FA7-C504A4FB1C0D}" srcId="{1439CF5F-46F7-4E3D-A9CA-EAA6CD0A027B}" destId="{50BA56FC-8BB9-41C5-A375-1803888800C1}" srcOrd="0" destOrd="0" parTransId="{62765835-2CB2-4E70-8838-8276225D451D}" sibTransId="{9862385E-CF1D-4C53-B131-FC8219F7F8DD}"/>
    <dgm:cxn modelId="{2AB81083-005B-4F70-9829-BCA99693AF15}" srcId="{678AE316-0C31-4074-B4AD-6EC919AA29F8}" destId="{1439CF5F-46F7-4E3D-A9CA-EAA6CD0A027B}" srcOrd="1" destOrd="0" parTransId="{D889E6EE-261F-4A81-92D4-D49508A5A852}" sibTransId="{49013A0E-5B32-4AC5-9B58-6728B1299785}"/>
    <dgm:cxn modelId="{529B69BC-AFC3-47BE-A913-F62DA78D16F8}" srcId="{D781C57D-D6AD-4D2D-B6C8-BCED67340504}" destId="{67EA03D8-103E-4AAD-9D7B-2030FD1D6745}" srcOrd="1" destOrd="0" parTransId="{3869699A-125D-4B08-BA59-155742A06B1E}" sibTransId="{64205685-6261-49D1-B282-AC1B05326A2A}"/>
    <dgm:cxn modelId="{7B36BCE2-6FB6-4B1B-8E61-E69AD557193F}" type="presOf" srcId="{1439CF5F-46F7-4E3D-A9CA-EAA6CD0A027B}" destId="{E398D4B5-CF1C-4109-834A-8A922A91B6E5}" srcOrd="1" destOrd="0" presId="urn:microsoft.com/office/officeart/2005/8/layout/process4"/>
    <dgm:cxn modelId="{11A0AC54-31FE-4D85-A5C9-8F952F8FE679}" srcId="{678AE316-0C31-4074-B4AD-6EC919AA29F8}" destId="{D781C57D-D6AD-4D2D-B6C8-BCED67340504}" srcOrd="2" destOrd="0" parTransId="{F5A6CD21-6F18-483F-B970-C81581097C17}" sibTransId="{AA74A3F0-13C8-408D-A5B3-645E078DBF37}"/>
    <dgm:cxn modelId="{0FBCC5DE-16C9-4A67-AA5B-2B37F699DD21}" srcId="{1439CF5F-46F7-4E3D-A9CA-EAA6CD0A027B}" destId="{2E6426F7-2EAC-4580-8988-4DFBB3E3779A}" srcOrd="1" destOrd="0" parTransId="{16D54812-D630-4895-805A-74056124BC80}" sibTransId="{CA3A2E20-F912-4FB4-8302-73DD6A759623}"/>
    <dgm:cxn modelId="{B337DA83-FA72-4AE7-A468-29F227835FEA}" type="presOf" srcId="{17B65937-3131-4509-9B90-4D50904D3133}" destId="{386D58F9-208F-4BDF-9071-11C11EDC580D}" srcOrd="0" destOrd="0" presId="urn:microsoft.com/office/officeart/2005/8/layout/process4"/>
    <dgm:cxn modelId="{36080EF5-9967-4498-9DA9-1BF762B612C7}" type="presOf" srcId="{E6C686A9-6CA6-4769-9CA7-0A1958A98C45}" destId="{91BBE827-F252-4F0B-834D-4DA884675144}" srcOrd="1" destOrd="0" presId="urn:microsoft.com/office/officeart/2005/8/layout/process4"/>
    <dgm:cxn modelId="{EC8AF436-3E3F-491F-BF4B-1CA136E2511A}" type="presOf" srcId="{D781C57D-D6AD-4D2D-B6C8-BCED67340504}" destId="{088F92E6-8F41-4D13-BDDC-C743989798B4}" srcOrd="0" destOrd="0" presId="urn:microsoft.com/office/officeart/2005/8/layout/process4"/>
    <dgm:cxn modelId="{536AD8ED-AC13-436B-A46D-0F857623A2C3}" srcId="{E6C686A9-6CA6-4769-9CA7-0A1958A98C45}" destId="{D9C826DB-5A71-424C-959E-9482DFA7465E}" srcOrd="1" destOrd="0" parTransId="{CE500215-817D-4561-9E66-E778C12DEEA0}" sibTransId="{58C668FC-987C-439C-948C-7786BA328D25}"/>
    <dgm:cxn modelId="{A2129664-1680-40E5-BE32-1D2AFC75DF0B}" type="presOf" srcId="{0B342915-F6C7-4816-B539-53AF3EA3E371}" destId="{FDF617A8-96C9-4556-9BD1-B7BFEBE99912}" srcOrd="0" destOrd="0" presId="urn:microsoft.com/office/officeart/2005/8/layout/process4"/>
    <dgm:cxn modelId="{A194C624-0636-4B59-BD7D-F43424EE4A8C}" type="presParOf" srcId="{665CAD72-41BD-4CE2-9E67-6C46766A4EDD}" destId="{84B3C2CB-BF7E-456B-9B1D-612260651E3D}" srcOrd="0" destOrd="0" presId="urn:microsoft.com/office/officeart/2005/8/layout/process4"/>
    <dgm:cxn modelId="{6BEB40AE-269C-4516-BA62-455ED35DF63F}" type="presParOf" srcId="{84B3C2CB-BF7E-456B-9B1D-612260651E3D}" destId="{088F92E6-8F41-4D13-BDDC-C743989798B4}" srcOrd="0" destOrd="0" presId="urn:microsoft.com/office/officeart/2005/8/layout/process4"/>
    <dgm:cxn modelId="{3AF7FA04-E07E-49B3-B920-6A932B810DD2}" type="presParOf" srcId="{84B3C2CB-BF7E-456B-9B1D-612260651E3D}" destId="{9CBCB82C-8A93-46D2-90DB-C30A56731B77}" srcOrd="1" destOrd="0" presId="urn:microsoft.com/office/officeart/2005/8/layout/process4"/>
    <dgm:cxn modelId="{544BB97D-2B50-4EB1-B4CD-076DBAD76529}" type="presParOf" srcId="{84B3C2CB-BF7E-456B-9B1D-612260651E3D}" destId="{C2F03124-471E-430C-B654-416AF8397471}" srcOrd="2" destOrd="0" presId="urn:microsoft.com/office/officeart/2005/8/layout/process4"/>
    <dgm:cxn modelId="{B770A18F-66D5-4858-9022-F38096D7D2D5}" type="presParOf" srcId="{C2F03124-471E-430C-B654-416AF8397471}" destId="{386D58F9-208F-4BDF-9071-11C11EDC580D}" srcOrd="0" destOrd="0" presId="urn:microsoft.com/office/officeart/2005/8/layout/process4"/>
    <dgm:cxn modelId="{23C80F35-6959-4EAB-A926-0D57E07B6C54}" type="presParOf" srcId="{C2F03124-471E-430C-B654-416AF8397471}" destId="{0D181F58-DCB3-483C-9F4E-B1EFCC6D3BA4}" srcOrd="1" destOrd="0" presId="urn:microsoft.com/office/officeart/2005/8/layout/process4"/>
    <dgm:cxn modelId="{795B5932-31A1-436E-84E1-36ED7ED12E4E}" type="presParOf" srcId="{665CAD72-41BD-4CE2-9E67-6C46766A4EDD}" destId="{27D22706-7755-4DDA-8909-840881DE28D9}" srcOrd="1" destOrd="0" presId="urn:microsoft.com/office/officeart/2005/8/layout/process4"/>
    <dgm:cxn modelId="{B85C3A43-5F44-42B8-B60E-3A0678EDF5AD}" type="presParOf" srcId="{665CAD72-41BD-4CE2-9E67-6C46766A4EDD}" destId="{68192E88-A506-428C-93E1-4171D6B815FD}" srcOrd="2" destOrd="0" presId="urn:microsoft.com/office/officeart/2005/8/layout/process4"/>
    <dgm:cxn modelId="{60437F5F-8101-4400-9CEB-F52E84EB004C}" type="presParOf" srcId="{68192E88-A506-428C-93E1-4171D6B815FD}" destId="{56EA690D-32AA-44EA-802E-3C680F9E0E6E}" srcOrd="0" destOrd="0" presId="urn:microsoft.com/office/officeart/2005/8/layout/process4"/>
    <dgm:cxn modelId="{9DA96440-8852-4753-9236-7E17DAD8A3C2}" type="presParOf" srcId="{68192E88-A506-428C-93E1-4171D6B815FD}" destId="{E398D4B5-CF1C-4109-834A-8A922A91B6E5}" srcOrd="1" destOrd="0" presId="urn:microsoft.com/office/officeart/2005/8/layout/process4"/>
    <dgm:cxn modelId="{C2AFE5F0-0F92-42EA-A034-425E8F0964EA}" type="presParOf" srcId="{68192E88-A506-428C-93E1-4171D6B815FD}" destId="{9463924D-B669-41CB-A109-C13CFF2DF35D}" srcOrd="2" destOrd="0" presId="urn:microsoft.com/office/officeart/2005/8/layout/process4"/>
    <dgm:cxn modelId="{00F2563B-418D-412F-8DE5-7E00EEAE5D88}" type="presParOf" srcId="{9463924D-B669-41CB-A109-C13CFF2DF35D}" destId="{41207D7B-C7F7-4285-BDF4-C864A92AAF69}" srcOrd="0" destOrd="0" presId="urn:microsoft.com/office/officeart/2005/8/layout/process4"/>
    <dgm:cxn modelId="{27DE8C07-AE14-4F9A-9687-CBDEBABDEC2D}" type="presParOf" srcId="{9463924D-B669-41CB-A109-C13CFF2DF35D}" destId="{0A488105-0597-455D-B58E-08A69F78D5AE}" srcOrd="1" destOrd="0" presId="urn:microsoft.com/office/officeart/2005/8/layout/process4"/>
    <dgm:cxn modelId="{6C970C1F-6EB3-4501-8821-A9073F18588E}" type="presParOf" srcId="{665CAD72-41BD-4CE2-9E67-6C46766A4EDD}" destId="{FD8220BD-6BF7-47C8-9D99-CCECF956303F}" srcOrd="3" destOrd="0" presId="urn:microsoft.com/office/officeart/2005/8/layout/process4"/>
    <dgm:cxn modelId="{6CAF9C2C-F4E3-43F5-931B-79A58118418D}" type="presParOf" srcId="{665CAD72-41BD-4CE2-9E67-6C46766A4EDD}" destId="{DC3F736F-B7C2-4978-8C44-CD958C1AD294}" srcOrd="4" destOrd="0" presId="urn:microsoft.com/office/officeart/2005/8/layout/process4"/>
    <dgm:cxn modelId="{CE01AD02-F371-4B28-B6BE-7D8387B7E090}" type="presParOf" srcId="{DC3F736F-B7C2-4978-8C44-CD958C1AD294}" destId="{1E0400F0-9F2F-436B-BC23-9DB94CEAA704}" srcOrd="0" destOrd="0" presId="urn:microsoft.com/office/officeart/2005/8/layout/process4"/>
    <dgm:cxn modelId="{AA393E00-040D-42A2-97AD-0492E5028627}" type="presParOf" srcId="{DC3F736F-B7C2-4978-8C44-CD958C1AD294}" destId="{91BBE827-F252-4F0B-834D-4DA884675144}" srcOrd="1" destOrd="0" presId="urn:microsoft.com/office/officeart/2005/8/layout/process4"/>
    <dgm:cxn modelId="{147A3240-3303-49A9-89E8-DE5455891BF4}" type="presParOf" srcId="{DC3F736F-B7C2-4978-8C44-CD958C1AD294}" destId="{54F7130F-908B-428C-872F-5A43CADD5A49}" srcOrd="2" destOrd="0" presId="urn:microsoft.com/office/officeart/2005/8/layout/process4"/>
    <dgm:cxn modelId="{42AF52CD-D8B0-421F-A9B3-C729715D693F}" type="presParOf" srcId="{54F7130F-908B-428C-872F-5A43CADD5A49}" destId="{FDF617A8-96C9-4556-9BD1-B7BFEBE99912}" srcOrd="0" destOrd="0" presId="urn:microsoft.com/office/officeart/2005/8/layout/process4"/>
    <dgm:cxn modelId="{963D853D-31D7-44DE-9673-5C044A6B5A80}" type="presParOf" srcId="{54F7130F-908B-428C-872F-5A43CADD5A49}" destId="{5D7FEE88-20BE-4E29-9803-346915E9E268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761C15-FCAF-4972-9C91-0FF2CF0F2785}" type="doc">
      <dgm:prSet loTypeId="urn:microsoft.com/office/officeart/2005/8/layout/cycle3" loCatId="cycle" qsTypeId="urn:microsoft.com/office/officeart/2005/8/quickstyle/3d3" qsCatId="3D" csTypeId="urn:microsoft.com/office/officeart/2005/8/colors/accent3_4" csCatId="accent3" phldr="1"/>
      <dgm:spPr/>
      <dgm:t>
        <a:bodyPr/>
        <a:lstStyle/>
        <a:p>
          <a:endParaRPr lang="zh-TW" altLang="en-US"/>
        </a:p>
      </dgm:t>
    </dgm:pt>
    <dgm:pt modelId="{3C33C91C-5CC9-419E-A5BF-1A716DF47AE8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學生落點的診斷</a:t>
          </a:r>
          <a:endParaRPr lang="zh-TW" altLang="en-US" dirty="0">
            <a:solidFill>
              <a:schemeClr val="tx1"/>
            </a:solidFill>
            <a:effectLst/>
          </a:endParaRPr>
        </a:p>
      </dgm:t>
    </dgm:pt>
    <dgm:pt modelId="{A6AB22E9-C2B6-40B8-BD95-F95CF93038B8}" type="parTrans" cxnId="{43D4DF58-109B-4975-9568-CEF18E4AAF0A}">
      <dgm:prSet/>
      <dgm:spPr/>
      <dgm:t>
        <a:bodyPr/>
        <a:lstStyle/>
        <a:p>
          <a:endParaRPr lang="zh-TW" altLang="en-US"/>
        </a:p>
      </dgm:t>
    </dgm:pt>
    <dgm:pt modelId="{3E904237-6AD0-4CCE-97DB-D114412D1A4E}" type="sibTrans" cxnId="{43D4DF58-109B-4975-9568-CEF18E4AAF0A}">
      <dgm:prSet/>
      <dgm:spPr/>
      <dgm:t>
        <a:bodyPr/>
        <a:lstStyle/>
        <a:p>
          <a:endParaRPr lang="zh-TW" altLang="en-US"/>
        </a:p>
      </dgm:t>
    </dgm:pt>
    <dgm:pt modelId="{62E6A8A8-6AC2-41F4-85A5-5E086231F05C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依據學生的需求</a:t>
          </a:r>
          <a:r>
            <a:rPr lang="en-US" altLang="zh-TW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/>
          </a:r>
          <a:br>
            <a:rPr lang="en-US" altLang="zh-TW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</a:br>
          <a:r>
            <a:rPr lang="zh-TW" altLang="en-US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規劃課程</a:t>
          </a:r>
          <a:endParaRPr lang="zh-TW" altLang="en-US" dirty="0">
            <a:solidFill>
              <a:schemeClr val="tx1"/>
            </a:solidFill>
            <a:effectLst/>
          </a:endParaRPr>
        </a:p>
      </dgm:t>
    </dgm:pt>
    <dgm:pt modelId="{E16C52E6-1031-47E7-9328-B6728D7A8949}" type="parTrans" cxnId="{088277C2-D590-4369-8838-8C2B3861FF65}">
      <dgm:prSet/>
      <dgm:spPr/>
      <dgm:t>
        <a:bodyPr/>
        <a:lstStyle/>
        <a:p>
          <a:endParaRPr lang="zh-TW" altLang="en-US"/>
        </a:p>
      </dgm:t>
    </dgm:pt>
    <dgm:pt modelId="{2AD7972C-B474-4021-A241-58A02B5A5779}" type="sibTrans" cxnId="{088277C2-D590-4369-8838-8C2B3861FF65}">
      <dgm:prSet/>
      <dgm:spPr/>
      <dgm:t>
        <a:bodyPr/>
        <a:lstStyle/>
        <a:p>
          <a:endParaRPr lang="zh-TW" altLang="en-US"/>
        </a:p>
      </dgm:t>
    </dgm:pt>
    <dgm:pt modelId="{64FB263D-D1CA-4A50-B9DC-F728B57F709E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使用適切的教材</a:t>
          </a:r>
          <a:endParaRPr lang="zh-TW" altLang="en-US" dirty="0">
            <a:solidFill>
              <a:schemeClr val="tx1"/>
            </a:solidFill>
            <a:effectLst/>
          </a:endParaRPr>
        </a:p>
      </dgm:t>
    </dgm:pt>
    <dgm:pt modelId="{3E035CBF-3526-4DDC-91A6-598650417C97}" type="parTrans" cxnId="{60030956-08AD-4FB6-A7BA-80A578D6CC42}">
      <dgm:prSet/>
      <dgm:spPr/>
      <dgm:t>
        <a:bodyPr/>
        <a:lstStyle/>
        <a:p>
          <a:endParaRPr lang="zh-TW" altLang="en-US"/>
        </a:p>
      </dgm:t>
    </dgm:pt>
    <dgm:pt modelId="{3D213BBA-2B7E-4210-934A-A6059B29F803}" type="sibTrans" cxnId="{60030956-08AD-4FB6-A7BA-80A578D6CC42}">
      <dgm:prSet/>
      <dgm:spPr/>
      <dgm:t>
        <a:bodyPr/>
        <a:lstStyle/>
        <a:p>
          <a:endParaRPr lang="zh-TW" altLang="en-US"/>
        </a:p>
      </dgm:t>
    </dgm:pt>
    <dgm:pt modelId="{7ACDF862-499E-4ACE-ACC6-8CC6D9FF45B7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運用多元教學策略</a:t>
          </a:r>
          <a:endParaRPr lang="zh-TW" altLang="en-US" dirty="0">
            <a:solidFill>
              <a:schemeClr val="tx1"/>
            </a:solidFill>
            <a:effectLst/>
          </a:endParaRPr>
        </a:p>
      </dgm:t>
    </dgm:pt>
    <dgm:pt modelId="{2CEB14EA-FD93-492A-812A-38D149F7F152}" type="parTrans" cxnId="{69E578B3-B6E0-43DF-8448-1AA5D55FBD77}">
      <dgm:prSet/>
      <dgm:spPr/>
      <dgm:t>
        <a:bodyPr/>
        <a:lstStyle/>
        <a:p>
          <a:endParaRPr lang="zh-TW" altLang="en-US"/>
        </a:p>
      </dgm:t>
    </dgm:pt>
    <dgm:pt modelId="{C4A6EC0D-6D1B-4568-8D57-C9567AA96ABA}" type="sibTrans" cxnId="{69E578B3-B6E0-43DF-8448-1AA5D55FBD77}">
      <dgm:prSet/>
      <dgm:spPr/>
      <dgm:t>
        <a:bodyPr/>
        <a:lstStyle/>
        <a:p>
          <a:endParaRPr lang="zh-TW" altLang="en-US"/>
        </a:p>
      </dgm:t>
    </dgm:pt>
    <dgm:pt modelId="{3ECA01FD-8232-4184-ABE8-63E48EB47B1F}">
      <dgm:prSet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檢核補救成效</a:t>
          </a:r>
          <a:endParaRPr lang="zh-TW" altLang="en-US" dirty="0">
            <a:solidFill>
              <a:schemeClr val="tx1"/>
            </a:solidFill>
            <a:effectLst/>
          </a:endParaRPr>
        </a:p>
      </dgm:t>
    </dgm:pt>
    <dgm:pt modelId="{C381F2CD-4461-4E32-82AE-D2B9AA962122}" type="parTrans" cxnId="{947BD4CE-FF2A-4998-9E58-9F5F7C5211FA}">
      <dgm:prSet/>
      <dgm:spPr/>
      <dgm:t>
        <a:bodyPr/>
        <a:lstStyle/>
        <a:p>
          <a:endParaRPr lang="zh-TW" altLang="en-US"/>
        </a:p>
      </dgm:t>
    </dgm:pt>
    <dgm:pt modelId="{F624C821-B065-4E61-ACB6-F484FBE797A5}" type="sibTrans" cxnId="{947BD4CE-FF2A-4998-9E58-9F5F7C5211FA}">
      <dgm:prSet/>
      <dgm:spPr/>
      <dgm:t>
        <a:bodyPr/>
        <a:lstStyle/>
        <a:p>
          <a:endParaRPr lang="zh-TW" altLang="en-US"/>
        </a:p>
      </dgm:t>
    </dgm:pt>
    <dgm:pt modelId="{CC710E61-77D0-43D2-B0DC-BFA5C3D80F34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適時鼓勵</a:t>
          </a:r>
          <a:r>
            <a:rPr lang="en-US" altLang="zh-TW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/>
          </a:r>
          <a:br>
            <a:rPr lang="en-US" altLang="zh-TW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</a:br>
          <a:r>
            <a:rPr lang="zh-TW" altLang="en-US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提高學生成就感</a:t>
          </a:r>
          <a:endParaRPr lang="zh-TW" altLang="en-US" dirty="0">
            <a:solidFill>
              <a:schemeClr val="tx1"/>
            </a:solidFill>
            <a:effectLst/>
          </a:endParaRPr>
        </a:p>
      </dgm:t>
    </dgm:pt>
    <dgm:pt modelId="{F634AC9A-032E-4446-B435-60E90D79D281}" type="sibTrans" cxnId="{5A2C865C-8E11-4D9C-A33E-5815B3123B5B}">
      <dgm:prSet/>
      <dgm:spPr/>
      <dgm:t>
        <a:bodyPr/>
        <a:lstStyle/>
        <a:p>
          <a:endParaRPr lang="zh-TW" altLang="en-US"/>
        </a:p>
      </dgm:t>
    </dgm:pt>
    <dgm:pt modelId="{5ECC226B-CABD-4107-9852-2475BC069FB0}" type="parTrans" cxnId="{5A2C865C-8E11-4D9C-A33E-5815B3123B5B}">
      <dgm:prSet/>
      <dgm:spPr/>
      <dgm:t>
        <a:bodyPr/>
        <a:lstStyle/>
        <a:p>
          <a:endParaRPr lang="zh-TW" altLang="en-US"/>
        </a:p>
      </dgm:t>
    </dgm:pt>
    <dgm:pt modelId="{C551825E-4513-4D28-B7A6-AA50B9B7F3B1}" type="pres">
      <dgm:prSet presAssocID="{B2761C15-FCAF-4972-9C91-0FF2CF0F278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2A5FBA9-CDD9-4D39-A42F-F9F75A5E4FA0}" type="pres">
      <dgm:prSet presAssocID="{B2761C15-FCAF-4972-9C91-0FF2CF0F2785}" presName="cycle" presStyleCnt="0"/>
      <dgm:spPr/>
      <dgm:t>
        <a:bodyPr/>
        <a:lstStyle/>
        <a:p>
          <a:endParaRPr lang="zh-TW" altLang="en-US"/>
        </a:p>
      </dgm:t>
    </dgm:pt>
    <dgm:pt modelId="{CDC45BFB-3D67-405F-AF70-32B8456A9E5A}" type="pres">
      <dgm:prSet presAssocID="{3C33C91C-5CC9-419E-A5BF-1A716DF47AE8}" presName="nodeFirstNode" presStyleLbl="node1" presStyleIdx="0" presStyleCnt="6" custScaleX="134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0ACE14-687E-4FC3-99F3-4C34B374D010}" type="pres">
      <dgm:prSet presAssocID="{3E904237-6AD0-4CCE-97DB-D114412D1A4E}" presName="sibTransFirstNode" presStyleLbl="bgShp" presStyleIdx="0" presStyleCnt="1"/>
      <dgm:spPr/>
      <dgm:t>
        <a:bodyPr/>
        <a:lstStyle/>
        <a:p>
          <a:endParaRPr lang="zh-TW" altLang="en-US"/>
        </a:p>
      </dgm:t>
    </dgm:pt>
    <dgm:pt modelId="{4B9EA8F8-E56C-479E-91E0-A599B3DFB4BE}" type="pres">
      <dgm:prSet presAssocID="{62E6A8A8-6AC2-41F4-85A5-5E086231F05C}" presName="nodeFollowingNodes" presStyleLbl="node1" presStyleIdx="1" presStyleCnt="6" custScaleX="134056" custRadScaleRad="93479" custRadScaleInc="1533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C619F4-C81A-4212-8BBD-02B7605DF8CE}" type="pres">
      <dgm:prSet presAssocID="{64FB263D-D1CA-4A50-B9DC-F728B57F709E}" presName="nodeFollowingNodes" presStyleLbl="node1" presStyleIdx="2" presStyleCnt="6" custScaleX="134056" custRadScaleRad="94020" custRadScaleInc="-1378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8D77AE-7AD7-4500-885E-288B00E7F5FE}" type="pres">
      <dgm:prSet presAssocID="{7ACDF862-499E-4ACE-ACC6-8CC6D9FF45B7}" presName="nodeFollowingNodes" presStyleLbl="node1" presStyleIdx="3" presStyleCnt="6" custScaleX="134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CE887C-6239-4C1A-810F-EBED01BE9EA9}" type="pres">
      <dgm:prSet presAssocID="{CC710E61-77D0-43D2-B0DC-BFA5C3D80F34}" presName="nodeFollowingNodes" presStyleLbl="node1" presStyleIdx="4" presStyleCnt="6" custScaleX="134056" custRadScaleRad="94084" custRadScaleInc="1375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E26391-B385-4E89-8D7C-7F7F26BC3634}" type="pres">
      <dgm:prSet presAssocID="{3ECA01FD-8232-4184-ABE8-63E48EB47B1F}" presName="nodeFollowingNodes" presStyleLbl="node1" presStyleIdx="5" presStyleCnt="6" custScaleX="134056" custRadScaleRad="93479" custRadScaleInc="-1533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0030956-08AD-4FB6-A7BA-80A578D6CC42}" srcId="{B2761C15-FCAF-4972-9C91-0FF2CF0F2785}" destId="{64FB263D-D1CA-4A50-B9DC-F728B57F709E}" srcOrd="2" destOrd="0" parTransId="{3E035CBF-3526-4DDC-91A6-598650417C97}" sibTransId="{3D213BBA-2B7E-4210-934A-A6059B29F803}"/>
    <dgm:cxn modelId="{5EEDD30F-7782-4907-A42A-EBF488F13664}" type="presOf" srcId="{3C33C91C-5CC9-419E-A5BF-1A716DF47AE8}" destId="{CDC45BFB-3D67-405F-AF70-32B8456A9E5A}" srcOrd="0" destOrd="0" presId="urn:microsoft.com/office/officeart/2005/8/layout/cycle3"/>
    <dgm:cxn modelId="{96BC5A75-1FAF-4826-984C-B169C76E7FDB}" type="presOf" srcId="{7ACDF862-499E-4ACE-ACC6-8CC6D9FF45B7}" destId="{A18D77AE-7AD7-4500-885E-288B00E7F5FE}" srcOrd="0" destOrd="0" presId="urn:microsoft.com/office/officeart/2005/8/layout/cycle3"/>
    <dgm:cxn modelId="{85EB33BF-E2C5-41E4-9B56-12F9DB34CF28}" type="presOf" srcId="{64FB263D-D1CA-4A50-B9DC-F728B57F709E}" destId="{59C619F4-C81A-4212-8BBD-02B7605DF8CE}" srcOrd="0" destOrd="0" presId="urn:microsoft.com/office/officeart/2005/8/layout/cycle3"/>
    <dgm:cxn modelId="{FEABA5E2-7B25-483C-AD60-C9F5CCB47534}" type="presOf" srcId="{3ECA01FD-8232-4184-ABE8-63E48EB47B1F}" destId="{98E26391-B385-4E89-8D7C-7F7F26BC3634}" srcOrd="0" destOrd="0" presId="urn:microsoft.com/office/officeart/2005/8/layout/cycle3"/>
    <dgm:cxn modelId="{5A2C865C-8E11-4D9C-A33E-5815B3123B5B}" srcId="{B2761C15-FCAF-4972-9C91-0FF2CF0F2785}" destId="{CC710E61-77D0-43D2-B0DC-BFA5C3D80F34}" srcOrd="4" destOrd="0" parTransId="{5ECC226B-CABD-4107-9852-2475BC069FB0}" sibTransId="{F634AC9A-032E-4446-B435-60E90D79D281}"/>
    <dgm:cxn modelId="{59EC0CEC-0EB1-4CE4-BDE8-A37D2C7E6619}" type="presOf" srcId="{CC710E61-77D0-43D2-B0DC-BFA5C3D80F34}" destId="{D2CE887C-6239-4C1A-810F-EBED01BE9EA9}" srcOrd="0" destOrd="0" presId="urn:microsoft.com/office/officeart/2005/8/layout/cycle3"/>
    <dgm:cxn modelId="{69E578B3-B6E0-43DF-8448-1AA5D55FBD77}" srcId="{B2761C15-FCAF-4972-9C91-0FF2CF0F2785}" destId="{7ACDF862-499E-4ACE-ACC6-8CC6D9FF45B7}" srcOrd="3" destOrd="0" parTransId="{2CEB14EA-FD93-492A-812A-38D149F7F152}" sibTransId="{C4A6EC0D-6D1B-4568-8D57-C9567AA96ABA}"/>
    <dgm:cxn modelId="{088277C2-D590-4369-8838-8C2B3861FF65}" srcId="{B2761C15-FCAF-4972-9C91-0FF2CF0F2785}" destId="{62E6A8A8-6AC2-41F4-85A5-5E086231F05C}" srcOrd="1" destOrd="0" parTransId="{E16C52E6-1031-47E7-9328-B6728D7A8949}" sibTransId="{2AD7972C-B474-4021-A241-58A02B5A5779}"/>
    <dgm:cxn modelId="{C60767F1-FB71-4C6B-B633-FD072AC06474}" type="presOf" srcId="{62E6A8A8-6AC2-41F4-85A5-5E086231F05C}" destId="{4B9EA8F8-E56C-479E-91E0-A599B3DFB4BE}" srcOrd="0" destOrd="0" presId="urn:microsoft.com/office/officeart/2005/8/layout/cycle3"/>
    <dgm:cxn modelId="{947BD4CE-FF2A-4998-9E58-9F5F7C5211FA}" srcId="{B2761C15-FCAF-4972-9C91-0FF2CF0F2785}" destId="{3ECA01FD-8232-4184-ABE8-63E48EB47B1F}" srcOrd="5" destOrd="0" parTransId="{C381F2CD-4461-4E32-82AE-D2B9AA962122}" sibTransId="{F624C821-B065-4E61-ACB6-F484FBE797A5}"/>
    <dgm:cxn modelId="{4D3C4F38-D513-4133-A6A1-4E7D72DED0F6}" type="presOf" srcId="{B2761C15-FCAF-4972-9C91-0FF2CF0F2785}" destId="{C551825E-4513-4D28-B7A6-AA50B9B7F3B1}" srcOrd="0" destOrd="0" presId="urn:microsoft.com/office/officeart/2005/8/layout/cycle3"/>
    <dgm:cxn modelId="{A1A46BC5-E6BC-4B7B-B062-0327A3DF09F9}" type="presOf" srcId="{3E904237-6AD0-4CCE-97DB-D114412D1A4E}" destId="{330ACE14-687E-4FC3-99F3-4C34B374D010}" srcOrd="0" destOrd="0" presId="urn:microsoft.com/office/officeart/2005/8/layout/cycle3"/>
    <dgm:cxn modelId="{43D4DF58-109B-4975-9568-CEF18E4AAF0A}" srcId="{B2761C15-FCAF-4972-9C91-0FF2CF0F2785}" destId="{3C33C91C-5CC9-419E-A5BF-1A716DF47AE8}" srcOrd="0" destOrd="0" parTransId="{A6AB22E9-C2B6-40B8-BD95-F95CF93038B8}" sibTransId="{3E904237-6AD0-4CCE-97DB-D114412D1A4E}"/>
    <dgm:cxn modelId="{428DDE29-3882-4C95-8B43-CC4DFFF0A5BB}" type="presParOf" srcId="{C551825E-4513-4D28-B7A6-AA50B9B7F3B1}" destId="{82A5FBA9-CDD9-4D39-A42F-F9F75A5E4FA0}" srcOrd="0" destOrd="0" presId="urn:microsoft.com/office/officeart/2005/8/layout/cycle3"/>
    <dgm:cxn modelId="{DB21D814-AE8E-4CBC-9C52-7CC755D81C13}" type="presParOf" srcId="{82A5FBA9-CDD9-4D39-A42F-F9F75A5E4FA0}" destId="{CDC45BFB-3D67-405F-AF70-32B8456A9E5A}" srcOrd="0" destOrd="0" presId="urn:microsoft.com/office/officeart/2005/8/layout/cycle3"/>
    <dgm:cxn modelId="{92A650A8-7326-4388-BA20-71CB6A862846}" type="presParOf" srcId="{82A5FBA9-CDD9-4D39-A42F-F9F75A5E4FA0}" destId="{330ACE14-687E-4FC3-99F3-4C34B374D010}" srcOrd="1" destOrd="0" presId="urn:microsoft.com/office/officeart/2005/8/layout/cycle3"/>
    <dgm:cxn modelId="{1BC549F4-05EC-42D5-8F0F-1FF1D45CAB12}" type="presParOf" srcId="{82A5FBA9-CDD9-4D39-A42F-F9F75A5E4FA0}" destId="{4B9EA8F8-E56C-479E-91E0-A599B3DFB4BE}" srcOrd="2" destOrd="0" presId="urn:microsoft.com/office/officeart/2005/8/layout/cycle3"/>
    <dgm:cxn modelId="{BAAE70F9-6AE8-462D-B744-39121CE8A862}" type="presParOf" srcId="{82A5FBA9-CDD9-4D39-A42F-F9F75A5E4FA0}" destId="{59C619F4-C81A-4212-8BBD-02B7605DF8CE}" srcOrd="3" destOrd="0" presId="urn:microsoft.com/office/officeart/2005/8/layout/cycle3"/>
    <dgm:cxn modelId="{909F1850-FDC7-4B89-A0F0-B115D9CA31CE}" type="presParOf" srcId="{82A5FBA9-CDD9-4D39-A42F-F9F75A5E4FA0}" destId="{A18D77AE-7AD7-4500-885E-288B00E7F5FE}" srcOrd="4" destOrd="0" presId="urn:microsoft.com/office/officeart/2005/8/layout/cycle3"/>
    <dgm:cxn modelId="{2AC4CA05-AD95-4043-8AF0-B5297378D07A}" type="presParOf" srcId="{82A5FBA9-CDD9-4D39-A42F-F9F75A5E4FA0}" destId="{D2CE887C-6239-4C1A-810F-EBED01BE9EA9}" srcOrd="5" destOrd="0" presId="urn:microsoft.com/office/officeart/2005/8/layout/cycle3"/>
    <dgm:cxn modelId="{9914C8A7-088B-4D36-B290-8D7EE7CD31F4}" type="presParOf" srcId="{82A5FBA9-CDD9-4D39-A42F-F9F75A5E4FA0}" destId="{98E26391-B385-4E89-8D7C-7F7F26BC3634}" srcOrd="6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66B12F-615A-4E5B-9C3A-D77CAF195033}" type="doc">
      <dgm:prSet loTypeId="urn:microsoft.com/office/officeart/2005/8/layout/cycle3" loCatId="cycle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3175ABFA-44B4-4E64-8260-BDFCC87625BC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縣市端核定各校應提報比率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16EA722-8FCC-486C-8B26-49761AD4708E}" type="parTrans" cxnId="{85626A2A-1E93-4D4F-81EC-7DF55D75A234}">
      <dgm:prSet/>
      <dgm:spPr/>
      <dgm:t>
        <a:bodyPr/>
        <a:lstStyle/>
        <a:p>
          <a:endParaRPr lang="zh-TW" altLang="en-US"/>
        </a:p>
      </dgm:t>
    </dgm:pt>
    <dgm:pt modelId="{AE8ED24F-93F6-4AD9-A77E-C06E02442206}" type="sibTrans" cxnId="{85626A2A-1E93-4D4F-81EC-7DF55D75A234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9BAED40-B272-4C8F-9760-7CEEBB720184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學校依提報率提報測驗對象及考科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7F71197-1FE9-4216-8F77-852B8899B910}" type="parTrans" cxnId="{15D30AB0-C76A-4DCA-99A1-EF293B42DA67}">
      <dgm:prSet/>
      <dgm:spPr/>
      <dgm:t>
        <a:bodyPr/>
        <a:lstStyle/>
        <a:p>
          <a:endParaRPr lang="zh-TW" altLang="en-US"/>
        </a:p>
      </dgm:t>
    </dgm:pt>
    <dgm:pt modelId="{C8636878-B17D-4AC3-9410-4BC51456C37F}" type="sibTrans" cxnId="{15D30AB0-C76A-4DCA-99A1-EF293B42DA67}">
      <dgm:prSet/>
      <dgm:spPr/>
      <dgm:t>
        <a:bodyPr/>
        <a:lstStyle/>
        <a:p>
          <a:endParaRPr lang="zh-TW" altLang="en-US"/>
        </a:p>
      </dgm:t>
    </dgm:pt>
    <dgm:pt modelId="{2AD92836-8DC6-4BF7-B682-45E4C0AA0B80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於測驗期程內完成紙筆測驗、線上測驗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/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答案卡劃卡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2A64E06-3B62-435D-9AEB-7CDE9977436A}" type="parTrans" cxnId="{3ACE52BD-363E-4A85-8860-7258414EC083}">
      <dgm:prSet/>
      <dgm:spPr/>
      <dgm:t>
        <a:bodyPr/>
        <a:lstStyle/>
        <a:p>
          <a:endParaRPr lang="zh-TW" altLang="en-US"/>
        </a:p>
      </dgm:t>
    </dgm:pt>
    <dgm:pt modelId="{4BCD0B51-9A02-4BD0-AA28-EDB33FCB1E98}" type="sibTrans" cxnId="{3ACE52BD-363E-4A85-8860-7258414EC083}">
      <dgm:prSet/>
      <dgm:spPr/>
      <dgm:t>
        <a:bodyPr/>
        <a:lstStyle/>
        <a:p>
          <a:endParaRPr lang="zh-TW" altLang="en-US"/>
        </a:p>
      </dgm:t>
    </dgm:pt>
    <dgm:pt modelId="{76682757-DA14-4BBA-B3E3-796C1DCC5D82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確認提報率達標、施測率達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100%</a:t>
          </a:r>
          <a:endParaRPr lang="zh-TW" altLang="en-US" sz="18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56AAFF8-594A-4239-95F2-38BACC15DBC6}" type="parTrans" cxnId="{490C148E-1BC6-4AB7-9A0E-5FC2B916601A}">
      <dgm:prSet/>
      <dgm:spPr/>
      <dgm:t>
        <a:bodyPr/>
        <a:lstStyle/>
        <a:p>
          <a:endParaRPr lang="zh-TW" altLang="en-US"/>
        </a:p>
      </dgm:t>
    </dgm:pt>
    <dgm:pt modelId="{A0A6337E-284C-4859-BDF7-74F19ECF8219}" type="sibTrans" cxnId="{490C148E-1BC6-4AB7-9A0E-5FC2B916601A}">
      <dgm:prSet/>
      <dgm:spPr/>
      <dgm:t>
        <a:bodyPr/>
        <a:lstStyle/>
        <a:p>
          <a:endParaRPr lang="zh-TW" altLang="en-US"/>
        </a:p>
      </dgm:t>
    </dgm:pt>
    <dgm:pt modelId="{F0FD4B75-1EC3-48DA-AB25-4D6A3A7B7C96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於期程內完成畢業生異動轉銜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畢業或結業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1D2E5BE-17A2-4ACC-B093-105FF42EE86F}" type="parTrans" cxnId="{4689F438-77EF-40A5-9AFB-43CDF9751FF9}">
      <dgm:prSet/>
      <dgm:spPr/>
      <dgm:t>
        <a:bodyPr/>
        <a:lstStyle/>
        <a:p>
          <a:endParaRPr lang="zh-TW" altLang="en-US"/>
        </a:p>
      </dgm:t>
    </dgm:pt>
    <dgm:pt modelId="{A07D1757-3F28-414C-BAA6-C27A179F4167}" type="sibTrans" cxnId="{4689F438-77EF-40A5-9AFB-43CDF9751FF9}">
      <dgm:prSet/>
      <dgm:spPr/>
      <dgm:t>
        <a:bodyPr/>
        <a:lstStyle/>
        <a:p>
          <a:endParaRPr lang="zh-TW" altLang="en-US"/>
        </a:p>
      </dgm:t>
    </dgm:pt>
    <dgm:pt modelId="{5C2E4AC0-66C3-4BC2-A367-EAEEEF3556BD}">
      <dgm:prSet custT="1"/>
      <dgm:spPr/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測驗結束後，學習輔導小組進行結案評估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597A7F3-1F51-43C0-934E-16F54C46C496}" type="parTrans" cxnId="{9B29E57B-A9D0-46C9-9F38-C7C88631C881}">
      <dgm:prSet/>
      <dgm:spPr/>
      <dgm:t>
        <a:bodyPr/>
        <a:lstStyle/>
        <a:p>
          <a:endParaRPr lang="zh-TW" altLang="en-US"/>
        </a:p>
      </dgm:t>
    </dgm:pt>
    <dgm:pt modelId="{D58AE281-9E79-4E2F-ACE7-8BFD48B969E3}" type="sibTrans" cxnId="{9B29E57B-A9D0-46C9-9F38-C7C88631C881}">
      <dgm:prSet/>
      <dgm:spPr/>
      <dgm:t>
        <a:bodyPr/>
        <a:lstStyle/>
        <a:p>
          <a:endParaRPr lang="zh-TW" altLang="en-US"/>
        </a:p>
      </dgm:t>
    </dgm:pt>
    <dgm:pt modelId="{19980822-A3D5-47E8-AABE-88383E2A4781}" type="pres">
      <dgm:prSet presAssocID="{A966B12F-615A-4E5B-9C3A-D77CAF19503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B6949CE-AC47-4568-8D81-11E217A48E40}" type="pres">
      <dgm:prSet presAssocID="{A966B12F-615A-4E5B-9C3A-D77CAF195033}" presName="cycle" presStyleCnt="0"/>
      <dgm:spPr/>
      <dgm:t>
        <a:bodyPr/>
        <a:lstStyle/>
        <a:p>
          <a:endParaRPr lang="zh-TW" altLang="en-US"/>
        </a:p>
      </dgm:t>
    </dgm:pt>
    <dgm:pt modelId="{5EE2D83E-84AA-4545-BE32-6C16A57B7558}" type="pres">
      <dgm:prSet presAssocID="{3175ABFA-44B4-4E64-8260-BDFCC87625BC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8E0DE44-E7EA-4055-9A5C-3A069F6BE1CB}" type="pres">
      <dgm:prSet presAssocID="{AE8ED24F-93F6-4AD9-A77E-C06E02442206}" presName="sibTransFirstNode" presStyleLbl="bgShp" presStyleIdx="0" presStyleCnt="1"/>
      <dgm:spPr/>
      <dgm:t>
        <a:bodyPr/>
        <a:lstStyle/>
        <a:p>
          <a:endParaRPr lang="zh-TW" altLang="en-US"/>
        </a:p>
      </dgm:t>
    </dgm:pt>
    <dgm:pt modelId="{B04A19E0-3A54-46C5-BD89-28FCA18DC6A0}" type="pres">
      <dgm:prSet presAssocID="{69BAED40-B272-4C8F-9760-7CEEBB720184}" presName="nodeFollowingNodes" presStyleLbl="node1" presStyleIdx="1" presStyleCnt="6" custRadScaleRad="90838" custRadScaleInc="97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D9CEC7-2ECD-4FEB-BB1C-8961466B65A3}" type="pres">
      <dgm:prSet presAssocID="{2AD92836-8DC6-4BF7-B682-45E4C0AA0B80}" presName="nodeFollowingNodes" presStyleLbl="node1" presStyleIdx="2" presStyleCnt="6" custScaleX="107180" custScaleY="110935" custRadScaleRad="94451" custRadScaleInc="-1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48DE18-0746-42CF-B5AF-16F4F8693995}" type="pres">
      <dgm:prSet presAssocID="{76682757-DA14-4BBA-B3E3-796C1DCC5D82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1A578F-6FB8-433F-8CE3-E4BF93011B60}" type="pres">
      <dgm:prSet presAssocID="{F0FD4B75-1EC3-48DA-AB25-4D6A3A7B7C96}" presName="nodeFollowingNodes" presStyleLbl="node1" presStyleIdx="4" presStyleCnt="6" custRadScaleRad="91296" custRadScaleInc="82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0ED002-F1C7-471D-BD62-502AC53DFDDF}" type="pres">
      <dgm:prSet presAssocID="{5C2E4AC0-66C3-4BC2-A367-EAEEEF3556BD}" presName="nodeFollowingNodes" presStyleLbl="node1" presStyleIdx="5" presStyleCnt="6" custRadScaleRad="89630" custRadScaleInc="-9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007B87C-A63E-4D4C-94BE-1333E042CB74}" type="presOf" srcId="{5C2E4AC0-66C3-4BC2-A367-EAEEEF3556BD}" destId="{BB0ED002-F1C7-471D-BD62-502AC53DFDDF}" srcOrd="0" destOrd="0" presId="urn:microsoft.com/office/officeart/2005/8/layout/cycle3"/>
    <dgm:cxn modelId="{4261CF00-919D-4B24-803B-CF8CFDB0547F}" type="presOf" srcId="{3175ABFA-44B4-4E64-8260-BDFCC87625BC}" destId="{5EE2D83E-84AA-4545-BE32-6C16A57B7558}" srcOrd="0" destOrd="0" presId="urn:microsoft.com/office/officeart/2005/8/layout/cycle3"/>
    <dgm:cxn modelId="{9B29E57B-A9D0-46C9-9F38-C7C88631C881}" srcId="{A966B12F-615A-4E5B-9C3A-D77CAF195033}" destId="{5C2E4AC0-66C3-4BC2-A367-EAEEEF3556BD}" srcOrd="5" destOrd="0" parTransId="{A597A7F3-1F51-43C0-934E-16F54C46C496}" sibTransId="{D58AE281-9E79-4E2F-ACE7-8BFD48B969E3}"/>
    <dgm:cxn modelId="{15D30AB0-C76A-4DCA-99A1-EF293B42DA67}" srcId="{A966B12F-615A-4E5B-9C3A-D77CAF195033}" destId="{69BAED40-B272-4C8F-9760-7CEEBB720184}" srcOrd="1" destOrd="0" parTransId="{F7F71197-1FE9-4216-8F77-852B8899B910}" sibTransId="{C8636878-B17D-4AC3-9410-4BC51456C37F}"/>
    <dgm:cxn modelId="{85626A2A-1E93-4D4F-81EC-7DF55D75A234}" srcId="{A966B12F-615A-4E5B-9C3A-D77CAF195033}" destId="{3175ABFA-44B4-4E64-8260-BDFCC87625BC}" srcOrd="0" destOrd="0" parTransId="{316EA722-8FCC-486C-8B26-49761AD4708E}" sibTransId="{AE8ED24F-93F6-4AD9-A77E-C06E02442206}"/>
    <dgm:cxn modelId="{E5B192EB-58F3-4A25-A74D-61E4D92E9964}" type="presOf" srcId="{2AD92836-8DC6-4BF7-B682-45E4C0AA0B80}" destId="{BDD9CEC7-2ECD-4FEB-BB1C-8961466B65A3}" srcOrd="0" destOrd="0" presId="urn:microsoft.com/office/officeart/2005/8/layout/cycle3"/>
    <dgm:cxn modelId="{4689F438-77EF-40A5-9AFB-43CDF9751FF9}" srcId="{A966B12F-615A-4E5B-9C3A-D77CAF195033}" destId="{F0FD4B75-1EC3-48DA-AB25-4D6A3A7B7C96}" srcOrd="4" destOrd="0" parTransId="{81D2E5BE-17A2-4ACC-B093-105FF42EE86F}" sibTransId="{A07D1757-3F28-414C-BAA6-C27A179F4167}"/>
    <dgm:cxn modelId="{DDA5118B-9267-4605-8259-99FCFCB80173}" type="presOf" srcId="{F0FD4B75-1EC3-48DA-AB25-4D6A3A7B7C96}" destId="{D11A578F-6FB8-433F-8CE3-E4BF93011B60}" srcOrd="0" destOrd="0" presId="urn:microsoft.com/office/officeart/2005/8/layout/cycle3"/>
    <dgm:cxn modelId="{35EC161B-EFD8-4D15-923B-C7AFB4F8AFBE}" type="presOf" srcId="{69BAED40-B272-4C8F-9760-7CEEBB720184}" destId="{B04A19E0-3A54-46C5-BD89-28FCA18DC6A0}" srcOrd="0" destOrd="0" presId="urn:microsoft.com/office/officeart/2005/8/layout/cycle3"/>
    <dgm:cxn modelId="{6D9004CF-E40E-4A25-8579-6628B47576DC}" type="presOf" srcId="{76682757-DA14-4BBA-B3E3-796C1DCC5D82}" destId="{E948DE18-0746-42CF-B5AF-16F4F8693995}" srcOrd="0" destOrd="0" presId="urn:microsoft.com/office/officeart/2005/8/layout/cycle3"/>
    <dgm:cxn modelId="{81367C17-8E67-4C5B-9659-6A3662D25636}" type="presOf" srcId="{AE8ED24F-93F6-4AD9-A77E-C06E02442206}" destId="{48E0DE44-E7EA-4055-9A5C-3A069F6BE1CB}" srcOrd="0" destOrd="0" presId="urn:microsoft.com/office/officeart/2005/8/layout/cycle3"/>
    <dgm:cxn modelId="{490C148E-1BC6-4AB7-9A0E-5FC2B916601A}" srcId="{A966B12F-615A-4E5B-9C3A-D77CAF195033}" destId="{76682757-DA14-4BBA-B3E3-796C1DCC5D82}" srcOrd="3" destOrd="0" parTransId="{156AAFF8-594A-4239-95F2-38BACC15DBC6}" sibTransId="{A0A6337E-284C-4859-BDF7-74F19ECF8219}"/>
    <dgm:cxn modelId="{FB562EF9-C71C-42ED-A473-B08FFBD85CDD}" type="presOf" srcId="{A966B12F-615A-4E5B-9C3A-D77CAF195033}" destId="{19980822-A3D5-47E8-AABE-88383E2A4781}" srcOrd="0" destOrd="0" presId="urn:microsoft.com/office/officeart/2005/8/layout/cycle3"/>
    <dgm:cxn modelId="{3ACE52BD-363E-4A85-8860-7258414EC083}" srcId="{A966B12F-615A-4E5B-9C3A-D77CAF195033}" destId="{2AD92836-8DC6-4BF7-B682-45E4C0AA0B80}" srcOrd="2" destOrd="0" parTransId="{02A64E06-3B62-435D-9AEB-7CDE9977436A}" sibTransId="{4BCD0B51-9A02-4BD0-AA28-EDB33FCB1E98}"/>
    <dgm:cxn modelId="{FB3B3DCA-F985-4256-B2BD-79DEAF6BB995}" type="presParOf" srcId="{19980822-A3D5-47E8-AABE-88383E2A4781}" destId="{BB6949CE-AC47-4568-8D81-11E217A48E40}" srcOrd="0" destOrd="0" presId="urn:microsoft.com/office/officeart/2005/8/layout/cycle3"/>
    <dgm:cxn modelId="{8C92E091-13D4-4B98-81A5-D0F81AF598CB}" type="presParOf" srcId="{BB6949CE-AC47-4568-8D81-11E217A48E40}" destId="{5EE2D83E-84AA-4545-BE32-6C16A57B7558}" srcOrd="0" destOrd="0" presId="urn:microsoft.com/office/officeart/2005/8/layout/cycle3"/>
    <dgm:cxn modelId="{8F53E762-7A9D-4F95-B870-0EB1A48C077E}" type="presParOf" srcId="{BB6949CE-AC47-4568-8D81-11E217A48E40}" destId="{48E0DE44-E7EA-4055-9A5C-3A069F6BE1CB}" srcOrd="1" destOrd="0" presId="urn:microsoft.com/office/officeart/2005/8/layout/cycle3"/>
    <dgm:cxn modelId="{F4ACBFB9-CFF2-43DC-8AC8-1A7203202BFE}" type="presParOf" srcId="{BB6949CE-AC47-4568-8D81-11E217A48E40}" destId="{B04A19E0-3A54-46C5-BD89-28FCA18DC6A0}" srcOrd="2" destOrd="0" presId="urn:microsoft.com/office/officeart/2005/8/layout/cycle3"/>
    <dgm:cxn modelId="{BF8C033A-D893-403D-808C-AD029030D0A3}" type="presParOf" srcId="{BB6949CE-AC47-4568-8D81-11E217A48E40}" destId="{BDD9CEC7-2ECD-4FEB-BB1C-8961466B65A3}" srcOrd="3" destOrd="0" presId="urn:microsoft.com/office/officeart/2005/8/layout/cycle3"/>
    <dgm:cxn modelId="{E5D05116-BA3C-4E4C-8CF9-92271A07D2E7}" type="presParOf" srcId="{BB6949CE-AC47-4568-8D81-11E217A48E40}" destId="{E948DE18-0746-42CF-B5AF-16F4F8693995}" srcOrd="4" destOrd="0" presId="urn:microsoft.com/office/officeart/2005/8/layout/cycle3"/>
    <dgm:cxn modelId="{7AF40C32-E830-4756-B504-96AF04B35DC5}" type="presParOf" srcId="{BB6949CE-AC47-4568-8D81-11E217A48E40}" destId="{D11A578F-6FB8-433F-8CE3-E4BF93011B60}" srcOrd="5" destOrd="0" presId="urn:microsoft.com/office/officeart/2005/8/layout/cycle3"/>
    <dgm:cxn modelId="{B19BD929-2030-4F97-8D0D-151323137A75}" type="presParOf" srcId="{BB6949CE-AC47-4568-8D81-11E217A48E40}" destId="{BB0ED002-F1C7-471D-BD62-502AC53DFDDF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4194AF-BB69-40C9-BE3D-1C66935CD191}" type="doc">
      <dgm:prSet loTypeId="urn:microsoft.com/office/officeart/2005/8/layout/cycle3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AA71EC8F-FA63-40FF-85B4-B00B1D6E3D40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至「學生資料管理」功能，確認個案名單資料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12C7862-40A9-4752-8B17-586CAEDE9D35}" type="parTrans" cxnId="{B9C6BD1B-E3EF-43F0-A5C9-69F332D0EC83}">
      <dgm:prSet/>
      <dgm:spPr/>
      <dgm:t>
        <a:bodyPr/>
        <a:lstStyle/>
        <a:p>
          <a:endParaRPr lang="zh-TW" altLang="en-US"/>
        </a:p>
      </dgm:t>
    </dgm:pt>
    <dgm:pt modelId="{03E84FEB-16B1-4365-9DEB-E51C034039E4}" type="sibTrans" cxnId="{B9C6BD1B-E3EF-43F0-A5C9-69F332D0EC83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457C799-5007-44E9-9519-13E111F57752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於測驗期程內完成紙筆測驗及線上測驗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95E0A34-8768-43F1-9F8B-1F8A34CB0014}" type="parTrans" cxnId="{8FFAE6AF-ADF7-4A01-B706-D52C386535C1}">
      <dgm:prSet/>
      <dgm:spPr/>
      <dgm:t>
        <a:bodyPr/>
        <a:lstStyle/>
        <a:p>
          <a:endParaRPr lang="zh-TW" altLang="en-US"/>
        </a:p>
      </dgm:t>
    </dgm:pt>
    <dgm:pt modelId="{245E2D04-2C77-49B1-A11D-1BD3EBDE30C7}" type="sibTrans" cxnId="{8FFAE6AF-ADF7-4A01-B706-D52C386535C1}">
      <dgm:prSet/>
      <dgm:spPr/>
      <dgm:t>
        <a:bodyPr/>
        <a:lstStyle/>
        <a:p>
          <a:endParaRPr lang="zh-TW" altLang="en-US"/>
        </a:p>
      </dgm:t>
    </dgm:pt>
    <dgm:pt modelId="{10E69FEC-8EFF-4C12-AE9C-7388C10F0232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確認施測率達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100%</a:t>
          </a:r>
          <a:endParaRPr lang="zh-TW" altLang="en-US" sz="20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E87CDD7-0FDD-476E-8711-10590FCEF489}" type="parTrans" cxnId="{BB571C67-6278-4969-984D-BAEF848625B8}">
      <dgm:prSet/>
      <dgm:spPr/>
      <dgm:t>
        <a:bodyPr/>
        <a:lstStyle/>
        <a:p>
          <a:endParaRPr lang="zh-TW" altLang="en-US"/>
        </a:p>
      </dgm:t>
    </dgm:pt>
    <dgm:pt modelId="{CE577BCC-04C5-41D3-8ECE-FF4427C0BCD6}" type="sibTrans" cxnId="{BB571C67-6278-4969-984D-BAEF848625B8}">
      <dgm:prSet/>
      <dgm:spPr/>
      <dgm:t>
        <a:bodyPr/>
        <a:lstStyle/>
        <a:p>
          <a:endParaRPr lang="zh-TW" altLang="en-US"/>
        </a:p>
      </dgm:t>
    </dgm:pt>
    <dgm:pt modelId="{B23A0F43-C184-4D78-8B1C-C951AEB8F3FC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測驗結束後，待公告後可於系統查閱進步率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DCBB298-3689-4496-BB44-4373DC4D4367}" type="parTrans" cxnId="{3D33F7F3-9EF9-4419-8FDF-C2700D70EAB7}">
      <dgm:prSet/>
      <dgm:spPr/>
      <dgm:t>
        <a:bodyPr/>
        <a:lstStyle/>
        <a:p>
          <a:endParaRPr lang="zh-TW" altLang="en-US"/>
        </a:p>
      </dgm:t>
    </dgm:pt>
    <dgm:pt modelId="{8EF8156B-06C8-49C0-9D02-F5A64A226216}" type="sibTrans" cxnId="{3D33F7F3-9EF9-4419-8FDF-C2700D70EAB7}">
      <dgm:prSet/>
      <dgm:spPr/>
      <dgm:t>
        <a:bodyPr/>
        <a:lstStyle/>
        <a:p>
          <a:endParaRPr lang="zh-TW" altLang="en-US"/>
        </a:p>
      </dgm:t>
    </dgm:pt>
    <dgm:pt modelId="{E9EB6680-75E6-4547-BCA0-6E5C9E601F4A}" type="pres">
      <dgm:prSet presAssocID="{AE4194AF-BB69-40C9-BE3D-1C66935CD1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4233027-61D4-4F5B-BB1F-9C6E029DCB46}" type="pres">
      <dgm:prSet presAssocID="{AE4194AF-BB69-40C9-BE3D-1C66935CD191}" presName="cycle" presStyleCnt="0"/>
      <dgm:spPr/>
      <dgm:t>
        <a:bodyPr/>
        <a:lstStyle/>
        <a:p>
          <a:endParaRPr lang="zh-TW" altLang="en-US"/>
        </a:p>
      </dgm:t>
    </dgm:pt>
    <dgm:pt modelId="{0DF91C01-74ED-45B6-B6ED-628D137D3EDE}" type="pres">
      <dgm:prSet presAssocID="{AA71EC8F-FA63-40FF-85B4-B00B1D6E3D40}" presName="nodeFirstNode" presStyleLbl="node1" presStyleIdx="0" presStyleCnt="4" custScaleX="81223" custScaleY="766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68A371-930C-4C79-BB16-DAE18A59BF9B}" type="pres">
      <dgm:prSet presAssocID="{03E84FEB-16B1-4365-9DEB-E51C034039E4}" presName="sibTransFirstNode" presStyleLbl="bgShp" presStyleIdx="0" presStyleCnt="1"/>
      <dgm:spPr/>
      <dgm:t>
        <a:bodyPr/>
        <a:lstStyle/>
        <a:p>
          <a:endParaRPr lang="zh-TW" altLang="en-US"/>
        </a:p>
      </dgm:t>
    </dgm:pt>
    <dgm:pt modelId="{0C755C98-72E3-4617-A9D5-F7393CC5C432}" type="pres">
      <dgm:prSet presAssocID="{1457C799-5007-44E9-9519-13E111F57752}" presName="nodeFollowingNodes" presStyleLbl="node1" presStyleIdx="1" presStyleCnt="4" custScaleX="81223" custScaleY="766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79F19E-3703-4783-ABBE-660756B47CEE}" type="pres">
      <dgm:prSet presAssocID="{10E69FEC-8EFF-4C12-AE9C-7388C10F0232}" presName="nodeFollowingNodes" presStyleLbl="node1" presStyleIdx="2" presStyleCnt="4" custScaleX="81223" custScaleY="766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F4C4B3F-0518-409C-B235-D3AC77D77402}" type="pres">
      <dgm:prSet presAssocID="{B23A0F43-C184-4D78-8B1C-C951AEB8F3FC}" presName="nodeFollowingNodes" presStyleLbl="node1" presStyleIdx="3" presStyleCnt="4" custScaleX="81223" custScaleY="766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ABC2B2C-6D73-4AA2-AAA8-CD10EC697CB9}" type="presOf" srcId="{03E84FEB-16B1-4365-9DEB-E51C034039E4}" destId="{7268A371-930C-4C79-BB16-DAE18A59BF9B}" srcOrd="0" destOrd="0" presId="urn:microsoft.com/office/officeart/2005/8/layout/cycle3"/>
    <dgm:cxn modelId="{C001D54F-C8AC-411F-B3CC-1E388A713A15}" type="presOf" srcId="{B23A0F43-C184-4D78-8B1C-C951AEB8F3FC}" destId="{0F4C4B3F-0518-409C-B235-D3AC77D77402}" srcOrd="0" destOrd="0" presId="urn:microsoft.com/office/officeart/2005/8/layout/cycle3"/>
    <dgm:cxn modelId="{65EF7243-658A-48D4-B70E-B851032ED7B2}" type="presOf" srcId="{AE4194AF-BB69-40C9-BE3D-1C66935CD191}" destId="{E9EB6680-75E6-4547-BCA0-6E5C9E601F4A}" srcOrd="0" destOrd="0" presId="urn:microsoft.com/office/officeart/2005/8/layout/cycle3"/>
    <dgm:cxn modelId="{D41ECF5A-44AD-4E64-BB7A-7EE3B96EE86B}" type="presOf" srcId="{AA71EC8F-FA63-40FF-85B4-B00B1D6E3D40}" destId="{0DF91C01-74ED-45B6-B6ED-628D137D3EDE}" srcOrd="0" destOrd="0" presId="urn:microsoft.com/office/officeart/2005/8/layout/cycle3"/>
    <dgm:cxn modelId="{8FFAE6AF-ADF7-4A01-B706-D52C386535C1}" srcId="{AE4194AF-BB69-40C9-BE3D-1C66935CD191}" destId="{1457C799-5007-44E9-9519-13E111F57752}" srcOrd="1" destOrd="0" parTransId="{F95E0A34-8768-43F1-9F8B-1F8A34CB0014}" sibTransId="{245E2D04-2C77-49B1-A11D-1BD3EBDE30C7}"/>
    <dgm:cxn modelId="{7E0C3C4C-A394-48D0-A44B-8E98EB3FF67C}" type="presOf" srcId="{1457C799-5007-44E9-9519-13E111F57752}" destId="{0C755C98-72E3-4617-A9D5-F7393CC5C432}" srcOrd="0" destOrd="0" presId="urn:microsoft.com/office/officeart/2005/8/layout/cycle3"/>
    <dgm:cxn modelId="{B9C6BD1B-E3EF-43F0-A5C9-69F332D0EC83}" srcId="{AE4194AF-BB69-40C9-BE3D-1C66935CD191}" destId="{AA71EC8F-FA63-40FF-85B4-B00B1D6E3D40}" srcOrd="0" destOrd="0" parTransId="{912C7862-40A9-4752-8B17-586CAEDE9D35}" sibTransId="{03E84FEB-16B1-4365-9DEB-E51C034039E4}"/>
    <dgm:cxn modelId="{BB571C67-6278-4969-984D-BAEF848625B8}" srcId="{AE4194AF-BB69-40C9-BE3D-1C66935CD191}" destId="{10E69FEC-8EFF-4C12-AE9C-7388C10F0232}" srcOrd="2" destOrd="0" parTransId="{1E87CDD7-0FDD-476E-8711-10590FCEF489}" sibTransId="{CE577BCC-04C5-41D3-8ECE-FF4427C0BCD6}"/>
    <dgm:cxn modelId="{60E20F09-6083-4FC9-8301-44F12CA73B25}" type="presOf" srcId="{10E69FEC-8EFF-4C12-AE9C-7388C10F0232}" destId="{6479F19E-3703-4783-ABBE-660756B47CEE}" srcOrd="0" destOrd="0" presId="urn:microsoft.com/office/officeart/2005/8/layout/cycle3"/>
    <dgm:cxn modelId="{3D33F7F3-9EF9-4419-8FDF-C2700D70EAB7}" srcId="{AE4194AF-BB69-40C9-BE3D-1C66935CD191}" destId="{B23A0F43-C184-4D78-8B1C-C951AEB8F3FC}" srcOrd="3" destOrd="0" parTransId="{8DCBB298-3689-4496-BB44-4373DC4D4367}" sibTransId="{8EF8156B-06C8-49C0-9D02-F5A64A226216}"/>
    <dgm:cxn modelId="{26CA68A7-2CF3-4F77-8888-180E374EE91A}" type="presParOf" srcId="{E9EB6680-75E6-4547-BCA0-6E5C9E601F4A}" destId="{A4233027-61D4-4F5B-BB1F-9C6E029DCB46}" srcOrd="0" destOrd="0" presId="urn:microsoft.com/office/officeart/2005/8/layout/cycle3"/>
    <dgm:cxn modelId="{FB9E7894-9692-4E6A-BC9F-5BEBF401DAB4}" type="presParOf" srcId="{A4233027-61D4-4F5B-BB1F-9C6E029DCB46}" destId="{0DF91C01-74ED-45B6-B6ED-628D137D3EDE}" srcOrd="0" destOrd="0" presId="urn:microsoft.com/office/officeart/2005/8/layout/cycle3"/>
    <dgm:cxn modelId="{D707F119-45B7-4FC1-9DB3-E2514C1FA100}" type="presParOf" srcId="{A4233027-61D4-4F5B-BB1F-9C6E029DCB46}" destId="{7268A371-930C-4C79-BB16-DAE18A59BF9B}" srcOrd="1" destOrd="0" presId="urn:microsoft.com/office/officeart/2005/8/layout/cycle3"/>
    <dgm:cxn modelId="{1026A0C0-10DB-4613-8103-F1E0B6C8D984}" type="presParOf" srcId="{A4233027-61D4-4F5B-BB1F-9C6E029DCB46}" destId="{0C755C98-72E3-4617-A9D5-F7393CC5C432}" srcOrd="2" destOrd="0" presId="urn:microsoft.com/office/officeart/2005/8/layout/cycle3"/>
    <dgm:cxn modelId="{049E41BC-54BC-4599-96C9-DC2C3CC636E4}" type="presParOf" srcId="{A4233027-61D4-4F5B-BB1F-9C6E029DCB46}" destId="{6479F19E-3703-4783-ABBE-660756B47CEE}" srcOrd="3" destOrd="0" presId="urn:microsoft.com/office/officeart/2005/8/layout/cycle3"/>
    <dgm:cxn modelId="{2435FD60-9516-493D-A90C-BF36B4678116}" type="presParOf" srcId="{A4233027-61D4-4F5B-BB1F-9C6E029DCB46}" destId="{0F4C4B3F-0518-409C-B235-D3AC77D77402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47B931-0D1C-4245-8CCE-AE2906A8C89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4287FFFD-9341-43FE-AF4A-0FD08C75C467}">
      <dgm:prSet phldrT="[文字]" custT="1"/>
      <dgm:spPr/>
      <dgm:t>
        <a:bodyPr/>
        <a:lstStyle/>
        <a:p>
          <a: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科技化評量系統系統</a:t>
          </a:r>
          <a:r>
            <a: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-</a:t>
          </a:r>
          <a: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五大功能架構</a:t>
          </a:r>
          <a:endParaRPr lang="zh-TW" altLang="en-US" sz="2800" dirty="0"/>
        </a:p>
      </dgm:t>
    </dgm:pt>
    <dgm:pt modelId="{E55E924B-31A0-40CC-B1DC-7DF2694056FE}" type="parTrans" cxnId="{ED83A42A-1915-4024-B40F-DA010E7D8E9C}">
      <dgm:prSet/>
      <dgm:spPr/>
      <dgm:t>
        <a:bodyPr/>
        <a:lstStyle/>
        <a:p>
          <a:endParaRPr lang="zh-TW" altLang="en-US"/>
        </a:p>
      </dgm:t>
    </dgm:pt>
    <dgm:pt modelId="{BA018D39-E5C4-4A6F-A9FF-F7A85B82DF75}" type="sibTrans" cxnId="{ED83A42A-1915-4024-B40F-DA010E7D8E9C}">
      <dgm:prSet/>
      <dgm:spPr/>
      <dgm:t>
        <a:bodyPr/>
        <a:lstStyle/>
        <a:p>
          <a:endParaRPr lang="zh-TW" altLang="en-US"/>
        </a:p>
      </dgm:t>
    </dgm:pt>
    <dgm:pt modelId="{41A30996-6848-4B53-906D-9796CD75BBEF}">
      <dgm:prSet phldrT="[文字]" custT="1"/>
      <dgm:spPr/>
      <dgm:t>
        <a:bodyPr/>
        <a:lstStyle/>
        <a:p>
          <a:r>
            <a:rPr lang="zh-TW" altLang="en-US" sz="2200" b="1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測驗操作</a:t>
          </a:r>
          <a:endParaRPr lang="zh-TW" altLang="en-US" sz="2200" dirty="0"/>
        </a:p>
      </dgm:t>
    </dgm:pt>
    <dgm:pt modelId="{23FE6CB2-5D99-468F-B28E-E80441A5E64B}" type="parTrans" cxnId="{21F3261D-1F5D-4743-85B7-E63170F37785}">
      <dgm:prSet/>
      <dgm:spPr/>
      <dgm:t>
        <a:bodyPr/>
        <a:lstStyle/>
        <a:p>
          <a:endParaRPr lang="zh-TW" altLang="en-US"/>
        </a:p>
      </dgm:t>
    </dgm:pt>
    <dgm:pt modelId="{EE7D6095-2FD8-43F1-B7E0-1992B72572E6}" type="sibTrans" cxnId="{21F3261D-1F5D-4743-85B7-E63170F37785}">
      <dgm:prSet/>
      <dgm:spPr/>
      <dgm:t>
        <a:bodyPr/>
        <a:lstStyle/>
        <a:p>
          <a:endParaRPr lang="zh-TW" altLang="en-US"/>
        </a:p>
      </dgm:t>
    </dgm:pt>
    <dgm:pt modelId="{0AA54421-EDE1-4EAB-B6E3-59941EB3959C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學生管理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考科登記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預約時間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紙筆卷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線上測驗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經費作業</a:t>
          </a:r>
          <a:endParaRPr lang="zh-TW" altLang="en-US" sz="2000" dirty="0"/>
        </a:p>
      </dgm:t>
    </dgm:pt>
    <dgm:pt modelId="{29FABE56-1147-416A-92B6-1DA7D76FE31B}" type="parTrans" cxnId="{A28FC899-89A1-42C7-A750-55210C4CEC56}">
      <dgm:prSet/>
      <dgm:spPr/>
      <dgm:t>
        <a:bodyPr/>
        <a:lstStyle/>
        <a:p>
          <a:endParaRPr lang="zh-TW" altLang="en-US"/>
        </a:p>
      </dgm:t>
    </dgm:pt>
    <dgm:pt modelId="{2591B4D9-702F-4E72-99AD-DC7ABF52AEB0}" type="sibTrans" cxnId="{A28FC899-89A1-42C7-A750-55210C4CEC56}">
      <dgm:prSet/>
      <dgm:spPr/>
      <dgm:t>
        <a:bodyPr/>
        <a:lstStyle/>
        <a:p>
          <a:endParaRPr lang="zh-TW" altLang="en-US"/>
        </a:p>
      </dgm:t>
    </dgm:pt>
    <dgm:pt modelId="{553EDFF8-2994-40E9-A7E1-62C42FAF6C56}">
      <dgm:prSet phldrT="[文字]" custT="1"/>
      <dgm:spPr/>
      <dgm:t>
        <a:bodyPr/>
        <a:lstStyle/>
        <a:p>
          <a:r>
            <a:rPr lang="zh-TW" altLang="en-US" sz="22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相關連結</a:t>
          </a:r>
          <a:endParaRPr lang="zh-TW" altLang="en-US" sz="2200" dirty="0"/>
        </a:p>
      </dgm:t>
    </dgm:pt>
    <dgm:pt modelId="{9F6C866C-FF51-4549-AFDD-B475FD7A9BE1}" type="parTrans" cxnId="{F26EFAE6-DBEB-4ACB-8923-80F031EC127E}">
      <dgm:prSet/>
      <dgm:spPr/>
      <dgm:t>
        <a:bodyPr/>
        <a:lstStyle/>
        <a:p>
          <a:endParaRPr lang="zh-TW" altLang="en-US"/>
        </a:p>
      </dgm:t>
    </dgm:pt>
    <dgm:pt modelId="{FFF4E89A-99F5-4F50-B11C-63FE612375CC}" type="sibTrans" cxnId="{F26EFAE6-DBEB-4ACB-8923-80F031EC127E}">
      <dgm:prSet/>
      <dgm:spPr/>
      <dgm:t>
        <a:bodyPr/>
        <a:lstStyle/>
        <a:p>
          <a:endParaRPr lang="zh-TW" altLang="en-US"/>
        </a:p>
      </dgm:t>
    </dgm:pt>
    <dgm:pt modelId="{27267935-EC3D-4D14-B788-2C550C6587DE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補救教學相關網站</a:t>
          </a:r>
          <a:endParaRPr lang="zh-TW" altLang="en-US" sz="2000" dirty="0"/>
        </a:p>
      </dgm:t>
    </dgm:pt>
    <dgm:pt modelId="{2FA47CB7-74BE-4B65-89C1-F7B953E4D838}" type="parTrans" cxnId="{EFC48E9A-E9EB-4007-B34D-54C843956BF8}">
      <dgm:prSet/>
      <dgm:spPr/>
      <dgm:t>
        <a:bodyPr/>
        <a:lstStyle/>
        <a:p>
          <a:endParaRPr lang="zh-TW" altLang="en-US"/>
        </a:p>
      </dgm:t>
    </dgm:pt>
    <dgm:pt modelId="{F92E1415-9415-447B-B813-2D6188A761BE}" type="sibTrans" cxnId="{EFC48E9A-E9EB-4007-B34D-54C843956BF8}">
      <dgm:prSet/>
      <dgm:spPr/>
      <dgm:t>
        <a:bodyPr/>
        <a:lstStyle/>
        <a:p>
          <a:endParaRPr lang="zh-TW" altLang="en-US"/>
        </a:p>
      </dgm:t>
    </dgm:pt>
    <dgm:pt modelId="{62CA8DE2-9C89-4D12-B1E0-9C80BBD3DE1C}">
      <dgm:prSet custT="1"/>
      <dgm:spPr/>
      <dgm:t>
        <a:bodyPr/>
        <a:lstStyle/>
        <a:p>
          <a:r>
            <a:rPr lang="zh-TW" altLang="en-US" sz="22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帳號管理</a:t>
          </a:r>
          <a:endParaRPr lang="zh-TW" altLang="en-US" sz="2200" dirty="0"/>
        </a:p>
      </dgm:t>
    </dgm:pt>
    <dgm:pt modelId="{BE004179-AE56-4ADE-B7D1-930EAFC0CF30}" type="parTrans" cxnId="{725FE644-962F-4B6E-8D7F-93665C53B8D1}">
      <dgm:prSet/>
      <dgm:spPr/>
      <dgm:t>
        <a:bodyPr/>
        <a:lstStyle/>
        <a:p>
          <a:endParaRPr lang="zh-TW" altLang="en-US"/>
        </a:p>
      </dgm:t>
    </dgm:pt>
    <dgm:pt modelId="{ADF308FE-5958-4CAD-B557-6CCBB31EF58A}" type="sibTrans" cxnId="{725FE644-962F-4B6E-8D7F-93665C53B8D1}">
      <dgm:prSet/>
      <dgm:spPr/>
      <dgm:t>
        <a:bodyPr/>
        <a:lstStyle/>
        <a:p>
          <a:endParaRPr lang="zh-TW" altLang="en-US"/>
        </a:p>
      </dgm:t>
    </dgm:pt>
    <dgm:pt modelId="{004BA684-8C26-4DFC-A805-4EB54A14D95E}">
      <dgm:prSet custT="1"/>
      <dgm:spPr/>
      <dgm:t>
        <a:bodyPr/>
        <a:lstStyle/>
        <a:p>
          <a:r>
            <a:rPr lang="zh-TW" altLang="en-US" sz="22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報告及</a:t>
          </a:r>
          <a:endParaRPr lang="en-US" altLang="zh-TW" sz="2200" b="1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r>
            <a:rPr lang="zh-TW" altLang="en-US" sz="22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考古題</a:t>
          </a:r>
          <a:endParaRPr lang="zh-TW" altLang="en-US" sz="2200" dirty="0"/>
        </a:p>
      </dgm:t>
    </dgm:pt>
    <dgm:pt modelId="{FE5EE2A7-4890-463E-B254-4D339702EB9B}" type="parTrans" cxnId="{BB2C9982-AA84-4616-97B3-00C4022D4C4B}">
      <dgm:prSet/>
      <dgm:spPr/>
      <dgm:t>
        <a:bodyPr/>
        <a:lstStyle/>
        <a:p>
          <a:endParaRPr lang="zh-TW" altLang="en-US"/>
        </a:p>
      </dgm:t>
    </dgm:pt>
    <dgm:pt modelId="{26ECA6F2-5A55-46C9-8220-AD8FD1F75B57}" type="sibTrans" cxnId="{BB2C9982-AA84-4616-97B3-00C4022D4C4B}">
      <dgm:prSet/>
      <dgm:spPr/>
      <dgm:t>
        <a:bodyPr/>
        <a:lstStyle/>
        <a:p>
          <a:endParaRPr lang="zh-TW" altLang="en-US"/>
        </a:p>
      </dgm:t>
    </dgm:pt>
    <dgm:pt modelId="{DE65949C-4F8A-4E4E-8635-828641BB2E51}">
      <dgm:prSet custT="1"/>
      <dgm:spPr/>
      <dgm:t>
        <a:bodyPr/>
        <a:lstStyle/>
        <a:p>
          <a:r>
            <a:rPr lang="zh-TW" altLang="en-US" sz="22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指標查詢</a:t>
          </a:r>
          <a:endParaRPr lang="zh-TW" altLang="en-US" sz="2200" dirty="0"/>
        </a:p>
      </dgm:t>
    </dgm:pt>
    <dgm:pt modelId="{402C3944-2958-4D3F-9599-C5A4830719D1}" type="parTrans" cxnId="{97AA5FEE-3632-4C31-92CC-E2DA24477DE2}">
      <dgm:prSet/>
      <dgm:spPr/>
      <dgm:t>
        <a:bodyPr/>
        <a:lstStyle/>
        <a:p>
          <a:endParaRPr lang="zh-TW" altLang="en-US"/>
        </a:p>
      </dgm:t>
    </dgm:pt>
    <dgm:pt modelId="{EA89DA6E-CB67-4041-8F7A-EF3D6BF4B30A}" type="sibTrans" cxnId="{97AA5FEE-3632-4C31-92CC-E2DA24477DE2}">
      <dgm:prSet/>
      <dgm:spPr/>
      <dgm:t>
        <a:bodyPr/>
        <a:lstStyle/>
        <a:p>
          <a:endParaRPr lang="zh-TW" altLang="en-US"/>
        </a:p>
      </dgm:t>
    </dgm:pt>
    <dgm:pt modelId="{13AD3366-07BB-4A88-8DE8-4603919953D3}">
      <dgm:prSet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五項指標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提報率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施測率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未通過率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進步率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</dgm:t>
    </dgm:pt>
    <dgm:pt modelId="{751C55FF-1887-435E-870D-8BB70F76D405}" type="parTrans" cxnId="{48297433-6C33-4BD3-849E-ED5675614B1A}">
      <dgm:prSet/>
      <dgm:spPr/>
      <dgm:t>
        <a:bodyPr/>
        <a:lstStyle/>
        <a:p>
          <a:endParaRPr lang="zh-TW" altLang="en-US"/>
        </a:p>
      </dgm:t>
    </dgm:pt>
    <dgm:pt modelId="{F1061E8F-0616-4BBC-B338-D23656B0032F}" type="sibTrans" cxnId="{48297433-6C33-4BD3-849E-ED5675614B1A}">
      <dgm:prSet/>
      <dgm:spPr/>
      <dgm:t>
        <a:bodyPr/>
        <a:lstStyle/>
        <a:p>
          <a:endParaRPr lang="zh-TW" altLang="en-US"/>
        </a:p>
      </dgm:t>
    </dgm:pt>
    <dgm:pt modelId="{4BAFE10D-C898-4D26-96A3-B78B04D3ABE5}">
      <dgm:prSet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測驗報告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測驗歷程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考古題</a:t>
          </a:r>
          <a:endParaRPr lang="zh-TW" altLang="en-US" sz="2000" dirty="0"/>
        </a:p>
      </dgm:t>
    </dgm:pt>
    <dgm:pt modelId="{2F3BDC54-5B81-4922-B544-4540D448B0C6}" type="parTrans" cxnId="{90DE1E08-4D52-4CD6-81FE-7822821698E8}">
      <dgm:prSet/>
      <dgm:spPr/>
      <dgm:t>
        <a:bodyPr/>
        <a:lstStyle/>
        <a:p>
          <a:endParaRPr lang="zh-TW" altLang="en-US"/>
        </a:p>
      </dgm:t>
    </dgm:pt>
    <dgm:pt modelId="{B1DD32E6-0B06-455B-B850-A091C54B1B87}" type="sibTrans" cxnId="{90DE1E08-4D52-4CD6-81FE-7822821698E8}">
      <dgm:prSet/>
      <dgm:spPr/>
      <dgm:t>
        <a:bodyPr/>
        <a:lstStyle/>
        <a:p>
          <a:endParaRPr lang="zh-TW" altLang="en-US"/>
        </a:p>
      </dgm:t>
    </dgm:pt>
    <dgm:pt modelId="{02E59525-99B2-444B-B5EB-830F6B043870}">
      <dgm:prSet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校內帳號</a:t>
          </a:r>
          <a:endParaRPr lang="en-US" altLang="zh-TW" sz="20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承辦人</a:t>
          </a:r>
          <a:endParaRPr lang="zh-TW" altLang="en-US" sz="2000" dirty="0"/>
        </a:p>
      </dgm:t>
    </dgm:pt>
    <dgm:pt modelId="{3623C15F-D2FD-42C1-AB75-18C5046379A7}" type="parTrans" cxnId="{2CFCB39A-A830-43A3-94AF-98DAA3892EB7}">
      <dgm:prSet/>
      <dgm:spPr/>
      <dgm:t>
        <a:bodyPr/>
        <a:lstStyle/>
        <a:p>
          <a:endParaRPr lang="zh-TW" altLang="en-US"/>
        </a:p>
      </dgm:t>
    </dgm:pt>
    <dgm:pt modelId="{AE46DDF5-9ECA-4A16-A591-A2368DE829BA}" type="sibTrans" cxnId="{2CFCB39A-A830-43A3-94AF-98DAA3892EB7}">
      <dgm:prSet/>
      <dgm:spPr/>
      <dgm:t>
        <a:bodyPr/>
        <a:lstStyle/>
        <a:p>
          <a:endParaRPr lang="zh-TW" altLang="en-US"/>
        </a:p>
      </dgm:t>
    </dgm:pt>
    <dgm:pt modelId="{42DD477D-ABA7-4909-BC44-4B550EA1B526}" type="pres">
      <dgm:prSet presAssocID="{2C47B931-0D1C-4245-8CCE-AE2906A8C8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47E26609-D45B-45E7-9285-2B5636E1FC50}" type="pres">
      <dgm:prSet presAssocID="{4287FFFD-9341-43FE-AF4A-0FD08C75C467}" presName="hierRoot1" presStyleCnt="0"/>
      <dgm:spPr/>
      <dgm:t>
        <a:bodyPr/>
        <a:lstStyle/>
        <a:p>
          <a:endParaRPr lang="zh-TW" altLang="en-US"/>
        </a:p>
      </dgm:t>
    </dgm:pt>
    <dgm:pt modelId="{730F8E39-B49A-4A5C-ADB5-6BC386364EAF}" type="pres">
      <dgm:prSet presAssocID="{4287FFFD-9341-43FE-AF4A-0FD08C75C467}" presName="composite" presStyleCnt="0"/>
      <dgm:spPr/>
      <dgm:t>
        <a:bodyPr/>
        <a:lstStyle/>
        <a:p>
          <a:endParaRPr lang="zh-TW" altLang="en-US"/>
        </a:p>
      </dgm:t>
    </dgm:pt>
    <dgm:pt modelId="{16094D84-0221-4A20-AE74-BB51D550BEB9}" type="pres">
      <dgm:prSet presAssocID="{4287FFFD-9341-43FE-AF4A-0FD08C75C467}" presName="background" presStyleLbl="node0" presStyleIdx="0" presStyleCnt="1"/>
      <dgm:spPr/>
      <dgm:t>
        <a:bodyPr/>
        <a:lstStyle/>
        <a:p>
          <a:endParaRPr lang="zh-TW" altLang="en-US"/>
        </a:p>
      </dgm:t>
    </dgm:pt>
    <dgm:pt modelId="{26FF2C2B-CAA2-48E5-9A04-C0BD98E1A9D4}" type="pres">
      <dgm:prSet presAssocID="{4287FFFD-9341-43FE-AF4A-0FD08C75C467}" presName="text" presStyleLbl="fgAcc0" presStyleIdx="0" presStyleCnt="1" custScaleX="40228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B1BAD82-88B0-4851-B4AC-505BA11ED465}" type="pres">
      <dgm:prSet presAssocID="{4287FFFD-9341-43FE-AF4A-0FD08C75C467}" presName="hierChild2" presStyleCnt="0"/>
      <dgm:spPr/>
      <dgm:t>
        <a:bodyPr/>
        <a:lstStyle/>
        <a:p>
          <a:endParaRPr lang="zh-TW" altLang="en-US"/>
        </a:p>
      </dgm:t>
    </dgm:pt>
    <dgm:pt modelId="{25D6FAD4-8E60-4C75-9168-CD70927D945A}" type="pres">
      <dgm:prSet presAssocID="{23FE6CB2-5D99-468F-B28E-E80441A5E64B}" presName="Name10" presStyleLbl="parChTrans1D2" presStyleIdx="0" presStyleCnt="5"/>
      <dgm:spPr/>
      <dgm:t>
        <a:bodyPr/>
        <a:lstStyle/>
        <a:p>
          <a:endParaRPr lang="zh-TW" altLang="en-US"/>
        </a:p>
      </dgm:t>
    </dgm:pt>
    <dgm:pt modelId="{E88BBE10-C0EB-457D-B916-BE0D5F573BD3}" type="pres">
      <dgm:prSet presAssocID="{41A30996-6848-4B53-906D-9796CD75BBEF}" presName="hierRoot2" presStyleCnt="0"/>
      <dgm:spPr/>
      <dgm:t>
        <a:bodyPr/>
        <a:lstStyle/>
        <a:p>
          <a:endParaRPr lang="zh-TW" altLang="en-US"/>
        </a:p>
      </dgm:t>
    </dgm:pt>
    <dgm:pt modelId="{4C382AED-2F67-4C6D-8CF8-ABFBED1EC668}" type="pres">
      <dgm:prSet presAssocID="{41A30996-6848-4B53-906D-9796CD75BBEF}" presName="composite2" presStyleCnt="0"/>
      <dgm:spPr/>
      <dgm:t>
        <a:bodyPr/>
        <a:lstStyle/>
        <a:p>
          <a:endParaRPr lang="zh-TW" altLang="en-US"/>
        </a:p>
      </dgm:t>
    </dgm:pt>
    <dgm:pt modelId="{A72B062F-DF98-4DDF-9D80-19D1292CC35F}" type="pres">
      <dgm:prSet presAssocID="{41A30996-6848-4B53-906D-9796CD75BBEF}" presName="background2" presStyleLbl="node2" presStyleIdx="0" presStyleCnt="5"/>
      <dgm:spPr/>
      <dgm:t>
        <a:bodyPr/>
        <a:lstStyle/>
        <a:p>
          <a:endParaRPr lang="zh-TW" altLang="en-US"/>
        </a:p>
      </dgm:t>
    </dgm:pt>
    <dgm:pt modelId="{7130728F-4E47-466E-BE57-8D8B769D25C8}" type="pres">
      <dgm:prSet presAssocID="{41A30996-6848-4B53-906D-9796CD75BBEF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C575B97-6E68-4EA5-AE40-6B5C5CED2FB4}" type="pres">
      <dgm:prSet presAssocID="{41A30996-6848-4B53-906D-9796CD75BBEF}" presName="hierChild3" presStyleCnt="0"/>
      <dgm:spPr/>
      <dgm:t>
        <a:bodyPr/>
        <a:lstStyle/>
        <a:p>
          <a:endParaRPr lang="zh-TW" altLang="en-US"/>
        </a:p>
      </dgm:t>
    </dgm:pt>
    <dgm:pt modelId="{1A35D919-CDCB-4122-A4D2-A5C98AA38815}" type="pres">
      <dgm:prSet presAssocID="{29FABE56-1147-416A-92B6-1DA7D76FE31B}" presName="Name17" presStyleLbl="parChTrans1D3" presStyleIdx="0" presStyleCnt="5"/>
      <dgm:spPr/>
      <dgm:t>
        <a:bodyPr/>
        <a:lstStyle/>
        <a:p>
          <a:endParaRPr lang="zh-TW" altLang="en-US"/>
        </a:p>
      </dgm:t>
    </dgm:pt>
    <dgm:pt modelId="{DC9D397D-E506-40F2-8EA2-D9AFF1D9E01E}" type="pres">
      <dgm:prSet presAssocID="{0AA54421-EDE1-4EAB-B6E3-59941EB3959C}" presName="hierRoot3" presStyleCnt="0"/>
      <dgm:spPr/>
      <dgm:t>
        <a:bodyPr/>
        <a:lstStyle/>
        <a:p>
          <a:endParaRPr lang="zh-TW" altLang="en-US"/>
        </a:p>
      </dgm:t>
    </dgm:pt>
    <dgm:pt modelId="{2AAECDAA-909B-4B13-9434-8AF3A580A5B8}" type="pres">
      <dgm:prSet presAssocID="{0AA54421-EDE1-4EAB-B6E3-59941EB3959C}" presName="composite3" presStyleCnt="0"/>
      <dgm:spPr/>
      <dgm:t>
        <a:bodyPr/>
        <a:lstStyle/>
        <a:p>
          <a:endParaRPr lang="zh-TW" altLang="en-US"/>
        </a:p>
      </dgm:t>
    </dgm:pt>
    <dgm:pt modelId="{B18BFB33-F684-4CE2-B5AD-F35411D30D39}" type="pres">
      <dgm:prSet presAssocID="{0AA54421-EDE1-4EAB-B6E3-59941EB3959C}" presName="background3" presStyleLbl="node3" presStyleIdx="0" presStyleCnt="5"/>
      <dgm:spPr/>
      <dgm:t>
        <a:bodyPr/>
        <a:lstStyle/>
        <a:p>
          <a:endParaRPr lang="zh-TW" altLang="en-US"/>
        </a:p>
      </dgm:t>
    </dgm:pt>
    <dgm:pt modelId="{60286F21-918B-4873-BEC2-49FEF3D5BCFE}" type="pres">
      <dgm:prSet presAssocID="{0AA54421-EDE1-4EAB-B6E3-59941EB3959C}" presName="text3" presStyleLbl="fgAcc3" presStyleIdx="0" presStyleCnt="5" custScaleY="31179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22ECB3F-0E76-4661-8A19-4E9B7B216EC9}" type="pres">
      <dgm:prSet presAssocID="{0AA54421-EDE1-4EAB-B6E3-59941EB3959C}" presName="hierChild4" presStyleCnt="0"/>
      <dgm:spPr/>
      <dgm:t>
        <a:bodyPr/>
        <a:lstStyle/>
        <a:p>
          <a:endParaRPr lang="zh-TW" altLang="en-US"/>
        </a:p>
      </dgm:t>
    </dgm:pt>
    <dgm:pt modelId="{F86CB047-3A0B-4C62-82BB-B784C8480F7B}" type="pres">
      <dgm:prSet presAssocID="{402C3944-2958-4D3F-9599-C5A4830719D1}" presName="Name10" presStyleLbl="parChTrans1D2" presStyleIdx="1" presStyleCnt="5"/>
      <dgm:spPr/>
      <dgm:t>
        <a:bodyPr/>
        <a:lstStyle/>
        <a:p>
          <a:endParaRPr lang="zh-TW" altLang="en-US"/>
        </a:p>
      </dgm:t>
    </dgm:pt>
    <dgm:pt modelId="{938596B5-15D4-4603-B4DC-50E6BF8FBC9D}" type="pres">
      <dgm:prSet presAssocID="{DE65949C-4F8A-4E4E-8635-828641BB2E51}" presName="hierRoot2" presStyleCnt="0"/>
      <dgm:spPr/>
      <dgm:t>
        <a:bodyPr/>
        <a:lstStyle/>
        <a:p>
          <a:endParaRPr lang="zh-TW" altLang="en-US"/>
        </a:p>
      </dgm:t>
    </dgm:pt>
    <dgm:pt modelId="{61452C96-F602-4BED-9FC2-DBD2E17A3689}" type="pres">
      <dgm:prSet presAssocID="{DE65949C-4F8A-4E4E-8635-828641BB2E51}" presName="composite2" presStyleCnt="0"/>
      <dgm:spPr/>
      <dgm:t>
        <a:bodyPr/>
        <a:lstStyle/>
        <a:p>
          <a:endParaRPr lang="zh-TW" altLang="en-US"/>
        </a:p>
      </dgm:t>
    </dgm:pt>
    <dgm:pt modelId="{E13E32F0-5E7A-4D1A-A0A1-BE77D0B43FF9}" type="pres">
      <dgm:prSet presAssocID="{DE65949C-4F8A-4E4E-8635-828641BB2E51}" presName="background2" presStyleLbl="node2" presStyleIdx="1" presStyleCnt="5"/>
      <dgm:spPr/>
      <dgm:t>
        <a:bodyPr/>
        <a:lstStyle/>
        <a:p>
          <a:endParaRPr lang="zh-TW" altLang="en-US"/>
        </a:p>
      </dgm:t>
    </dgm:pt>
    <dgm:pt modelId="{B4C41337-3522-4A83-9FAA-A4B17772BE57}" type="pres">
      <dgm:prSet presAssocID="{DE65949C-4F8A-4E4E-8635-828641BB2E51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293B0F6-856D-4AD5-A706-F45F3C152959}" type="pres">
      <dgm:prSet presAssocID="{DE65949C-4F8A-4E4E-8635-828641BB2E51}" presName="hierChild3" presStyleCnt="0"/>
      <dgm:spPr/>
      <dgm:t>
        <a:bodyPr/>
        <a:lstStyle/>
        <a:p>
          <a:endParaRPr lang="zh-TW" altLang="en-US"/>
        </a:p>
      </dgm:t>
    </dgm:pt>
    <dgm:pt modelId="{2AE88D3A-3E55-4264-AFB8-BB22EEA7757E}" type="pres">
      <dgm:prSet presAssocID="{751C55FF-1887-435E-870D-8BB70F76D405}" presName="Name17" presStyleLbl="parChTrans1D3" presStyleIdx="1" presStyleCnt="5"/>
      <dgm:spPr/>
      <dgm:t>
        <a:bodyPr/>
        <a:lstStyle/>
        <a:p>
          <a:endParaRPr lang="zh-TW" altLang="en-US"/>
        </a:p>
      </dgm:t>
    </dgm:pt>
    <dgm:pt modelId="{36E0B831-05CF-4BBF-A526-A14E011F2AFD}" type="pres">
      <dgm:prSet presAssocID="{13AD3366-07BB-4A88-8DE8-4603919953D3}" presName="hierRoot3" presStyleCnt="0"/>
      <dgm:spPr/>
      <dgm:t>
        <a:bodyPr/>
        <a:lstStyle/>
        <a:p>
          <a:endParaRPr lang="zh-TW" altLang="en-US"/>
        </a:p>
      </dgm:t>
    </dgm:pt>
    <dgm:pt modelId="{80934D5F-3C9A-454D-AB8C-2CCF84F24CBE}" type="pres">
      <dgm:prSet presAssocID="{13AD3366-07BB-4A88-8DE8-4603919953D3}" presName="composite3" presStyleCnt="0"/>
      <dgm:spPr/>
      <dgm:t>
        <a:bodyPr/>
        <a:lstStyle/>
        <a:p>
          <a:endParaRPr lang="zh-TW" altLang="en-US"/>
        </a:p>
      </dgm:t>
    </dgm:pt>
    <dgm:pt modelId="{1B356753-E5D6-4CF6-A055-DB7651CD66BD}" type="pres">
      <dgm:prSet presAssocID="{13AD3366-07BB-4A88-8DE8-4603919953D3}" presName="background3" presStyleLbl="node3" presStyleIdx="1" presStyleCnt="5"/>
      <dgm:spPr/>
      <dgm:t>
        <a:bodyPr/>
        <a:lstStyle/>
        <a:p>
          <a:endParaRPr lang="zh-TW" altLang="en-US"/>
        </a:p>
      </dgm:t>
    </dgm:pt>
    <dgm:pt modelId="{1180BDC6-6866-4F4B-9ACB-3B8D9CF73F48}" type="pres">
      <dgm:prSet presAssocID="{13AD3366-07BB-4A88-8DE8-4603919953D3}" presName="text3" presStyleLbl="fgAcc3" presStyleIdx="1" presStyleCnt="5" custScaleY="31179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12F8910-434D-4BC2-992B-38064733164A}" type="pres">
      <dgm:prSet presAssocID="{13AD3366-07BB-4A88-8DE8-4603919953D3}" presName="hierChild4" presStyleCnt="0"/>
      <dgm:spPr/>
      <dgm:t>
        <a:bodyPr/>
        <a:lstStyle/>
        <a:p>
          <a:endParaRPr lang="zh-TW" altLang="en-US"/>
        </a:p>
      </dgm:t>
    </dgm:pt>
    <dgm:pt modelId="{1A300189-7048-4E1E-9859-987230F3F3E8}" type="pres">
      <dgm:prSet presAssocID="{FE5EE2A7-4890-463E-B254-4D339702EB9B}" presName="Name10" presStyleLbl="parChTrans1D2" presStyleIdx="2" presStyleCnt="5"/>
      <dgm:spPr/>
      <dgm:t>
        <a:bodyPr/>
        <a:lstStyle/>
        <a:p>
          <a:endParaRPr lang="zh-TW" altLang="en-US"/>
        </a:p>
      </dgm:t>
    </dgm:pt>
    <dgm:pt modelId="{95D2E112-2F38-4214-873B-263D840159DB}" type="pres">
      <dgm:prSet presAssocID="{004BA684-8C26-4DFC-A805-4EB54A14D95E}" presName="hierRoot2" presStyleCnt="0"/>
      <dgm:spPr/>
      <dgm:t>
        <a:bodyPr/>
        <a:lstStyle/>
        <a:p>
          <a:endParaRPr lang="zh-TW" altLang="en-US"/>
        </a:p>
      </dgm:t>
    </dgm:pt>
    <dgm:pt modelId="{9C00D6F5-148C-48ED-9640-523716228CE1}" type="pres">
      <dgm:prSet presAssocID="{004BA684-8C26-4DFC-A805-4EB54A14D95E}" presName="composite2" presStyleCnt="0"/>
      <dgm:spPr/>
      <dgm:t>
        <a:bodyPr/>
        <a:lstStyle/>
        <a:p>
          <a:endParaRPr lang="zh-TW" altLang="en-US"/>
        </a:p>
      </dgm:t>
    </dgm:pt>
    <dgm:pt modelId="{ADEE974B-E3E1-4BAB-9BE0-EB6FBDAAED43}" type="pres">
      <dgm:prSet presAssocID="{004BA684-8C26-4DFC-A805-4EB54A14D95E}" presName="background2" presStyleLbl="node2" presStyleIdx="2" presStyleCnt="5"/>
      <dgm:spPr/>
      <dgm:t>
        <a:bodyPr/>
        <a:lstStyle/>
        <a:p>
          <a:endParaRPr lang="zh-TW" altLang="en-US"/>
        </a:p>
      </dgm:t>
    </dgm:pt>
    <dgm:pt modelId="{5CD6BD96-4B8D-4CC7-B817-4196870EF7D8}" type="pres">
      <dgm:prSet presAssocID="{004BA684-8C26-4DFC-A805-4EB54A14D95E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FF39A04-61DB-436E-A540-BF9D3206A8C8}" type="pres">
      <dgm:prSet presAssocID="{004BA684-8C26-4DFC-A805-4EB54A14D95E}" presName="hierChild3" presStyleCnt="0"/>
      <dgm:spPr/>
      <dgm:t>
        <a:bodyPr/>
        <a:lstStyle/>
        <a:p>
          <a:endParaRPr lang="zh-TW" altLang="en-US"/>
        </a:p>
      </dgm:t>
    </dgm:pt>
    <dgm:pt modelId="{CCD3AB97-1A26-498E-A659-B7C4019AAA30}" type="pres">
      <dgm:prSet presAssocID="{2F3BDC54-5B81-4922-B544-4540D448B0C6}" presName="Name17" presStyleLbl="parChTrans1D3" presStyleIdx="2" presStyleCnt="5"/>
      <dgm:spPr/>
      <dgm:t>
        <a:bodyPr/>
        <a:lstStyle/>
        <a:p>
          <a:endParaRPr lang="zh-TW" altLang="en-US"/>
        </a:p>
      </dgm:t>
    </dgm:pt>
    <dgm:pt modelId="{63B9D9E6-3B76-4194-9723-F51DC6BE64C7}" type="pres">
      <dgm:prSet presAssocID="{4BAFE10D-C898-4D26-96A3-B78B04D3ABE5}" presName="hierRoot3" presStyleCnt="0"/>
      <dgm:spPr/>
      <dgm:t>
        <a:bodyPr/>
        <a:lstStyle/>
        <a:p>
          <a:endParaRPr lang="zh-TW" altLang="en-US"/>
        </a:p>
      </dgm:t>
    </dgm:pt>
    <dgm:pt modelId="{BEEE9082-6E3B-4E06-A412-19F1E4F31100}" type="pres">
      <dgm:prSet presAssocID="{4BAFE10D-C898-4D26-96A3-B78B04D3ABE5}" presName="composite3" presStyleCnt="0"/>
      <dgm:spPr/>
      <dgm:t>
        <a:bodyPr/>
        <a:lstStyle/>
        <a:p>
          <a:endParaRPr lang="zh-TW" altLang="en-US"/>
        </a:p>
      </dgm:t>
    </dgm:pt>
    <dgm:pt modelId="{0926B969-ADB9-4E88-AA20-556ADD47C3E1}" type="pres">
      <dgm:prSet presAssocID="{4BAFE10D-C898-4D26-96A3-B78B04D3ABE5}" presName="background3" presStyleLbl="node3" presStyleIdx="2" presStyleCnt="5"/>
      <dgm:spPr/>
      <dgm:t>
        <a:bodyPr/>
        <a:lstStyle/>
        <a:p>
          <a:endParaRPr lang="zh-TW" altLang="en-US"/>
        </a:p>
      </dgm:t>
    </dgm:pt>
    <dgm:pt modelId="{0B11CD1E-EFCA-46CC-A84A-240A970A27BB}" type="pres">
      <dgm:prSet presAssocID="{4BAFE10D-C898-4D26-96A3-B78B04D3ABE5}" presName="text3" presStyleLbl="fgAcc3" presStyleIdx="2" presStyleCnt="5" custScaleY="31179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2D328E8-5B80-4456-88FB-B1725EEEF88D}" type="pres">
      <dgm:prSet presAssocID="{4BAFE10D-C898-4D26-96A3-B78B04D3ABE5}" presName="hierChild4" presStyleCnt="0"/>
      <dgm:spPr/>
      <dgm:t>
        <a:bodyPr/>
        <a:lstStyle/>
        <a:p>
          <a:endParaRPr lang="zh-TW" altLang="en-US"/>
        </a:p>
      </dgm:t>
    </dgm:pt>
    <dgm:pt modelId="{311E2FCA-2E66-4855-9948-E523AC4F055C}" type="pres">
      <dgm:prSet presAssocID="{BE004179-AE56-4ADE-B7D1-930EAFC0CF30}" presName="Name10" presStyleLbl="parChTrans1D2" presStyleIdx="3" presStyleCnt="5"/>
      <dgm:spPr/>
      <dgm:t>
        <a:bodyPr/>
        <a:lstStyle/>
        <a:p>
          <a:endParaRPr lang="zh-TW" altLang="en-US"/>
        </a:p>
      </dgm:t>
    </dgm:pt>
    <dgm:pt modelId="{55CE919F-29F5-4AC9-8CAC-9C78450205B3}" type="pres">
      <dgm:prSet presAssocID="{62CA8DE2-9C89-4D12-B1E0-9C80BBD3DE1C}" presName="hierRoot2" presStyleCnt="0"/>
      <dgm:spPr/>
      <dgm:t>
        <a:bodyPr/>
        <a:lstStyle/>
        <a:p>
          <a:endParaRPr lang="zh-TW" altLang="en-US"/>
        </a:p>
      </dgm:t>
    </dgm:pt>
    <dgm:pt modelId="{28EB6F4B-2B95-46D0-8AF3-7C5CE7F56675}" type="pres">
      <dgm:prSet presAssocID="{62CA8DE2-9C89-4D12-B1E0-9C80BBD3DE1C}" presName="composite2" presStyleCnt="0"/>
      <dgm:spPr/>
      <dgm:t>
        <a:bodyPr/>
        <a:lstStyle/>
        <a:p>
          <a:endParaRPr lang="zh-TW" altLang="en-US"/>
        </a:p>
      </dgm:t>
    </dgm:pt>
    <dgm:pt modelId="{81D3B3D7-E715-4C64-B504-A6627C918A44}" type="pres">
      <dgm:prSet presAssocID="{62CA8DE2-9C89-4D12-B1E0-9C80BBD3DE1C}" presName="background2" presStyleLbl="node2" presStyleIdx="3" presStyleCnt="5"/>
      <dgm:spPr/>
      <dgm:t>
        <a:bodyPr/>
        <a:lstStyle/>
        <a:p>
          <a:endParaRPr lang="zh-TW" altLang="en-US"/>
        </a:p>
      </dgm:t>
    </dgm:pt>
    <dgm:pt modelId="{C0B6E07E-442C-47EA-9E29-922AF1930A58}" type="pres">
      <dgm:prSet presAssocID="{62CA8DE2-9C89-4D12-B1E0-9C80BBD3DE1C}" presName="text2" presStyleLbl="fgAcc2" presStyleIdx="3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092B233-5075-430F-BE13-3ECA3147506F}" type="pres">
      <dgm:prSet presAssocID="{62CA8DE2-9C89-4D12-B1E0-9C80BBD3DE1C}" presName="hierChild3" presStyleCnt="0"/>
      <dgm:spPr/>
      <dgm:t>
        <a:bodyPr/>
        <a:lstStyle/>
        <a:p>
          <a:endParaRPr lang="zh-TW" altLang="en-US"/>
        </a:p>
      </dgm:t>
    </dgm:pt>
    <dgm:pt modelId="{388017E6-393A-4E1C-BD28-FF909410E8F4}" type="pres">
      <dgm:prSet presAssocID="{3623C15F-D2FD-42C1-AB75-18C5046379A7}" presName="Name17" presStyleLbl="parChTrans1D3" presStyleIdx="3" presStyleCnt="5"/>
      <dgm:spPr/>
      <dgm:t>
        <a:bodyPr/>
        <a:lstStyle/>
        <a:p>
          <a:endParaRPr lang="zh-TW" altLang="en-US"/>
        </a:p>
      </dgm:t>
    </dgm:pt>
    <dgm:pt modelId="{7B7E5D36-6325-4174-AAE2-8FCA311D6B33}" type="pres">
      <dgm:prSet presAssocID="{02E59525-99B2-444B-B5EB-830F6B043870}" presName="hierRoot3" presStyleCnt="0"/>
      <dgm:spPr/>
      <dgm:t>
        <a:bodyPr/>
        <a:lstStyle/>
        <a:p>
          <a:endParaRPr lang="zh-TW" altLang="en-US"/>
        </a:p>
      </dgm:t>
    </dgm:pt>
    <dgm:pt modelId="{5A7390CB-0D20-413B-8A44-1B0D8482D5AB}" type="pres">
      <dgm:prSet presAssocID="{02E59525-99B2-444B-B5EB-830F6B043870}" presName="composite3" presStyleCnt="0"/>
      <dgm:spPr/>
      <dgm:t>
        <a:bodyPr/>
        <a:lstStyle/>
        <a:p>
          <a:endParaRPr lang="zh-TW" altLang="en-US"/>
        </a:p>
      </dgm:t>
    </dgm:pt>
    <dgm:pt modelId="{41AAF99C-5144-4C75-864F-22BF4F067101}" type="pres">
      <dgm:prSet presAssocID="{02E59525-99B2-444B-B5EB-830F6B043870}" presName="background3" presStyleLbl="node3" presStyleIdx="3" presStyleCnt="5"/>
      <dgm:spPr/>
      <dgm:t>
        <a:bodyPr/>
        <a:lstStyle/>
        <a:p>
          <a:endParaRPr lang="zh-TW" altLang="en-US"/>
        </a:p>
      </dgm:t>
    </dgm:pt>
    <dgm:pt modelId="{CDDF0E30-D151-4234-9EF0-6F52A86719F1}" type="pres">
      <dgm:prSet presAssocID="{02E59525-99B2-444B-B5EB-830F6B043870}" presName="text3" presStyleLbl="fgAcc3" presStyleIdx="3" presStyleCnt="5" custScaleY="31179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FC68016-321A-4D7E-A247-D35BA6F9350F}" type="pres">
      <dgm:prSet presAssocID="{02E59525-99B2-444B-B5EB-830F6B043870}" presName="hierChild4" presStyleCnt="0"/>
      <dgm:spPr/>
      <dgm:t>
        <a:bodyPr/>
        <a:lstStyle/>
        <a:p>
          <a:endParaRPr lang="zh-TW" altLang="en-US"/>
        </a:p>
      </dgm:t>
    </dgm:pt>
    <dgm:pt modelId="{AB3083BB-1F7D-4718-8BD7-9226A7B93C4E}" type="pres">
      <dgm:prSet presAssocID="{9F6C866C-FF51-4549-AFDD-B475FD7A9BE1}" presName="Name10" presStyleLbl="parChTrans1D2" presStyleIdx="4" presStyleCnt="5"/>
      <dgm:spPr/>
      <dgm:t>
        <a:bodyPr/>
        <a:lstStyle/>
        <a:p>
          <a:endParaRPr lang="zh-TW" altLang="en-US"/>
        </a:p>
      </dgm:t>
    </dgm:pt>
    <dgm:pt modelId="{305FBE61-3D05-40D9-B1B2-D17E7105854D}" type="pres">
      <dgm:prSet presAssocID="{553EDFF8-2994-40E9-A7E1-62C42FAF6C56}" presName="hierRoot2" presStyleCnt="0"/>
      <dgm:spPr/>
      <dgm:t>
        <a:bodyPr/>
        <a:lstStyle/>
        <a:p>
          <a:endParaRPr lang="zh-TW" altLang="en-US"/>
        </a:p>
      </dgm:t>
    </dgm:pt>
    <dgm:pt modelId="{3A45D299-1F7E-400C-B074-E7D9B6F67306}" type="pres">
      <dgm:prSet presAssocID="{553EDFF8-2994-40E9-A7E1-62C42FAF6C56}" presName="composite2" presStyleCnt="0"/>
      <dgm:spPr/>
      <dgm:t>
        <a:bodyPr/>
        <a:lstStyle/>
        <a:p>
          <a:endParaRPr lang="zh-TW" altLang="en-US"/>
        </a:p>
      </dgm:t>
    </dgm:pt>
    <dgm:pt modelId="{9E71C955-0DB3-4C31-9B77-98F7A6026839}" type="pres">
      <dgm:prSet presAssocID="{553EDFF8-2994-40E9-A7E1-62C42FAF6C56}" presName="background2" presStyleLbl="node2" presStyleIdx="4" presStyleCnt="5"/>
      <dgm:spPr/>
      <dgm:t>
        <a:bodyPr/>
        <a:lstStyle/>
        <a:p>
          <a:endParaRPr lang="zh-TW" altLang="en-US"/>
        </a:p>
      </dgm:t>
    </dgm:pt>
    <dgm:pt modelId="{8E867849-9D6E-4160-B6FA-0E4015152878}" type="pres">
      <dgm:prSet presAssocID="{553EDFF8-2994-40E9-A7E1-62C42FAF6C56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718A250-245D-43B2-9384-695791694EBA}" type="pres">
      <dgm:prSet presAssocID="{553EDFF8-2994-40E9-A7E1-62C42FAF6C56}" presName="hierChild3" presStyleCnt="0"/>
      <dgm:spPr/>
      <dgm:t>
        <a:bodyPr/>
        <a:lstStyle/>
        <a:p>
          <a:endParaRPr lang="zh-TW" altLang="en-US"/>
        </a:p>
      </dgm:t>
    </dgm:pt>
    <dgm:pt modelId="{CB276C42-6391-4F55-B39B-2DB50CF0976F}" type="pres">
      <dgm:prSet presAssocID="{2FA47CB7-74BE-4B65-89C1-F7B953E4D838}" presName="Name17" presStyleLbl="parChTrans1D3" presStyleIdx="4" presStyleCnt="5"/>
      <dgm:spPr/>
      <dgm:t>
        <a:bodyPr/>
        <a:lstStyle/>
        <a:p>
          <a:endParaRPr lang="zh-TW" altLang="en-US"/>
        </a:p>
      </dgm:t>
    </dgm:pt>
    <dgm:pt modelId="{C9455B92-1777-49D5-95B4-ADC79F35DD29}" type="pres">
      <dgm:prSet presAssocID="{27267935-EC3D-4D14-B788-2C550C6587DE}" presName="hierRoot3" presStyleCnt="0"/>
      <dgm:spPr/>
      <dgm:t>
        <a:bodyPr/>
        <a:lstStyle/>
        <a:p>
          <a:endParaRPr lang="zh-TW" altLang="en-US"/>
        </a:p>
      </dgm:t>
    </dgm:pt>
    <dgm:pt modelId="{FFC5A598-19D1-435C-B75B-9514697E5612}" type="pres">
      <dgm:prSet presAssocID="{27267935-EC3D-4D14-B788-2C550C6587DE}" presName="composite3" presStyleCnt="0"/>
      <dgm:spPr/>
      <dgm:t>
        <a:bodyPr/>
        <a:lstStyle/>
        <a:p>
          <a:endParaRPr lang="zh-TW" altLang="en-US"/>
        </a:p>
      </dgm:t>
    </dgm:pt>
    <dgm:pt modelId="{34D7B3C8-E0D7-43F8-927D-A679D6755BAB}" type="pres">
      <dgm:prSet presAssocID="{27267935-EC3D-4D14-B788-2C550C6587DE}" presName="background3" presStyleLbl="node3" presStyleIdx="4" presStyleCnt="5"/>
      <dgm:spPr/>
      <dgm:t>
        <a:bodyPr/>
        <a:lstStyle/>
        <a:p>
          <a:endParaRPr lang="zh-TW" altLang="en-US"/>
        </a:p>
      </dgm:t>
    </dgm:pt>
    <dgm:pt modelId="{826909CD-EDAD-4691-B0DF-780FEC14498C}" type="pres">
      <dgm:prSet presAssocID="{27267935-EC3D-4D14-B788-2C550C6587DE}" presName="text3" presStyleLbl="fgAcc3" presStyleIdx="4" presStyleCnt="5" custScaleY="31179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E3493C8-58DD-49F1-808F-395F39AC4B15}" type="pres">
      <dgm:prSet presAssocID="{27267935-EC3D-4D14-B788-2C550C6587DE}" presName="hierChild4" presStyleCnt="0"/>
      <dgm:spPr/>
      <dgm:t>
        <a:bodyPr/>
        <a:lstStyle/>
        <a:p>
          <a:endParaRPr lang="zh-TW" altLang="en-US"/>
        </a:p>
      </dgm:t>
    </dgm:pt>
  </dgm:ptLst>
  <dgm:cxnLst>
    <dgm:cxn modelId="{A28FC899-89A1-42C7-A750-55210C4CEC56}" srcId="{41A30996-6848-4B53-906D-9796CD75BBEF}" destId="{0AA54421-EDE1-4EAB-B6E3-59941EB3959C}" srcOrd="0" destOrd="0" parTransId="{29FABE56-1147-416A-92B6-1DA7D76FE31B}" sibTransId="{2591B4D9-702F-4E72-99AD-DC7ABF52AEB0}"/>
    <dgm:cxn modelId="{B519C6BC-81C4-466E-A4D0-BB8F15116DE8}" type="presOf" srcId="{402C3944-2958-4D3F-9599-C5A4830719D1}" destId="{F86CB047-3A0B-4C62-82BB-B784C8480F7B}" srcOrd="0" destOrd="0" presId="urn:microsoft.com/office/officeart/2005/8/layout/hierarchy1"/>
    <dgm:cxn modelId="{6C15A25D-D169-4CFF-9C87-6A8609995B51}" type="presOf" srcId="{27267935-EC3D-4D14-B788-2C550C6587DE}" destId="{826909CD-EDAD-4691-B0DF-780FEC14498C}" srcOrd="0" destOrd="0" presId="urn:microsoft.com/office/officeart/2005/8/layout/hierarchy1"/>
    <dgm:cxn modelId="{5B323BEC-CCB7-4527-9202-C9366E881D95}" type="presOf" srcId="{4BAFE10D-C898-4D26-96A3-B78B04D3ABE5}" destId="{0B11CD1E-EFCA-46CC-A84A-240A970A27BB}" srcOrd="0" destOrd="0" presId="urn:microsoft.com/office/officeart/2005/8/layout/hierarchy1"/>
    <dgm:cxn modelId="{E4A1B434-9BE0-4731-9CFE-BB6788085957}" type="presOf" srcId="{DE65949C-4F8A-4E4E-8635-828641BB2E51}" destId="{B4C41337-3522-4A83-9FAA-A4B17772BE57}" srcOrd="0" destOrd="0" presId="urn:microsoft.com/office/officeart/2005/8/layout/hierarchy1"/>
    <dgm:cxn modelId="{7C135400-360A-438E-AB2B-210BCC34A2CA}" type="presOf" srcId="{02E59525-99B2-444B-B5EB-830F6B043870}" destId="{CDDF0E30-D151-4234-9EF0-6F52A86719F1}" srcOrd="0" destOrd="0" presId="urn:microsoft.com/office/officeart/2005/8/layout/hierarchy1"/>
    <dgm:cxn modelId="{97AA5FEE-3632-4C31-92CC-E2DA24477DE2}" srcId="{4287FFFD-9341-43FE-AF4A-0FD08C75C467}" destId="{DE65949C-4F8A-4E4E-8635-828641BB2E51}" srcOrd="1" destOrd="0" parTransId="{402C3944-2958-4D3F-9599-C5A4830719D1}" sibTransId="{EA89DA6E-CB67-4041-8F7A-EF3D6BF4B30A}"/>
    <dgm:cxn modelId="{25361B7E-A03F-4A70-8488-4859052610B8}" type="presOf" srcId="{2C47B931-0D1C-4245-8CCE-AE2906A8C891}" destId="{42DD477D-ABA7-4909-BC44-4B550EA1B526}" srcOrd="0" destOrd="0" presId="urn:microsoft.com/office/officeart/2005/8/layout/hierarchy1"/>
    <dgm:cxn modelId="{F26EFAE6-DBEB-4ACB-8923-80F031EC127E}" srcId="{4287FFFD-9341-43FE-AF4A-0FD08C75C467}" destId="{553EDFF8-2994-40E9-A7E1-62C42FAF6C56}" srcOrd="4" destOrd="0" parTransId="{9F6C866C-FF51-4549-AFDD-B475FD7A9BE1}" sibTransId="{FFF4E89A-99F5-4F50-B11C-63FE612375CC}"/>
    <dgm:cxn modelId="{2CFCB39A-A830-43A3-94AF-98DAA3892EB7}" srcId="{62CA8DE2-9C89-4D12-B1E0-9C80BBD3DE1C}" destId="{02E59525-99B2-444B-B5EB-830F6B043870}" srcOrd="0" destOrd="0" parTransId="{3623C15F-D2FD-42C1-AB75-18C5046379A7}" sibTransId="{AE46DDF5-9ECA-4A16-A591-A2368DE829BA}"/>
    <dgm:cxn modelId="{35B6B280-704C-4FD9-9495-75A3B56F2FB5}" type="presOf" srcId="{751C55FF-1887-435E-870D-8BB70F76D405}" destId="{2AE88D3A-3E55-4264-AFB8-BB22EEA7757E}" srcOrd="0" destOrd="0" presId="urn:microsoft.com/office/officeart/2005/8/layout/hierarchy1"/>
    <dgm:cxn modelId="{F46E8027-BF4C-4724-94EE-5B340E976F41}" type="presOf" srcId="{13AD3366-07BB-4A88-8DE8-4603919953D3}" destId="{1180BDC6-6866-4F4B-9ACB-3B8D9CF73F48}" srcOrd="0" destOrd="0" presId="urn:microsoft.com/office/officeart/2005/8/layout/hierarchy1"/>
    <dgm:cxn modelId="{0B022740-4C38-4E98-902A-AF4DD77D18FB}" type="presOf" srcId="{553EDFF8-2994-40E9-A7E1-62C42FAF6C56}" destId="{8E867849-9D6E-4160-B6FA-0E4015152878}" srcOrd="0" destOrd="0" presId="urn:microsoft.com/office/officeart/2005/8/layout/hierarchy1"/>
    <dgm:cxn modelId="{6F6A4227-FA09-4EF4-AC15-48FE9C68C153}" type="presOf" srcId="{9F6C866C-FF51-4549-AFDD-B475FD7A9BE1}" destId="{AB3083BB-1F7D-4718-8BD7-9226A7B93C4E}" srcOrd="0" destOrd="0" presId="urn:microsoft.com/office/officeart/2005/8/layout/hierarchy1"/>
    <dgm:cxn modelId="{39803F0A-69BE-40BA-A22E-A44C41419148}" type="presOf" srcId="{FE5EE2A7-4890-463E-B254-4D339702EB9B}" destId="{1A300189-7048-4E1E-9859-987230F3F3E8}" srcOrd="0" destOrd="0" presId="urn:microsoft.com/office/officeart/2005/8/layout/hierarchy1"/>
    <dgm:cxn modelId="{C8945855-F390-47ED-93F1-529AD7E3B8D4}" type="presOf" srcId="{2F3BDC54-5B81-4922-B544-4540D448B0C6}" destId="{CCD3AB97-1A26-498E-A659-B7C4019AAA30}" srcOrd="0" destOrd="0" presId="urn:microsoft.com/office/officeart/2005/8/layout/hierarchy1"/>
    <dgm:cxn modelId="{DB112DA5-F70E-44B7-B468-5866E020987B}" type="presOf" srcId="{004BA684-8C26-4DFC-A805-4EB54A14D95E}" destId="{5CD6BD96-4B8D-4CC7-B817-4196870EF7D8}" srcOrd="0" destOrd="0" presId="urn:microsoft.com/office/officeart/2005/8/layout/hierarchy1"/>
    <dgm:cxn modelId="{48297433-6C33-4BD3-849E-ED5675614B1A}" srcId="{DE65949C-4F8A-4E4E-8635-828641BB2E51}" destId="{13AD3366-07BB-4A88-8DE8-4603919953D3}" srcOrd="0" destOrd="0" parTransId="{751C55FF-1887-435E-870D-8BB70F76D405}" sibTransId="{F1061E8F-0616-4BBC-B338-D23656B0032F}"/>
    <dgm:cxn modelId="{BB2C9982-AA84-4616-97B3-00C4022D4C4B}" srcId="{4287FFFD-9341-43FE-AF4A-0FD08C75C467}" destId="{004BA684-8C26-4DFC-A805-4EB54A14D95E}" srcOrd="2" destOrd="0" parTransId="{FE5EE2A7-4890-463E-B254-4D339702EB9B}" sibTransId="{26ECA6F2-5A55-46C9-8220-AD8FD1F75B57}"/>
    <dgm:cxn modelId="{0E4FB9BF-C4DD-4CCD-92F5-5B52BA599A87}" type="presOf" srcId="{0AA54421-EDE1-4EAB-B6E3-59941EB3959C}" destId="{60286F21-918B-4873-BEC2-49FEF3D5BCFE}" srcOrd="0" destOrd="0" presId="urn:microsoft.com/office/officeart/2005/8/layout/hierarchy1"/>
    <dgm:cxn modelId="{FB88B5F0-C713-436F-896B-286180961890}" type="presOf" srcId="{4287FFFD-9341-43FE-AF4A-0FD08C75C467}" destId="{26FF2C2B-CAA2-48E5-9A04-C0BD98E1A9D4}" srcOrd="0" destOrd="0" presId="urn:microsoft.com/office/officeart/2005/8/layout/hierarchy1"/>
    <dgm:cxn modelId="{EFC48E9A-E9EB-4007-B34D-54C843956BF8}" srcId="{553EDFF8-2994-40E9-A7E1-62C42FAF6C56}" destId="{27267935-EC3D-4D14-B788-2C550C6587DE}" srcOrd="0" destOrd="0" parTransId="{2FA47CB7-74BE-4B65-89C1-F7B953E4D838}" sibTransId="{F92E1415-9415-447B-B813-2D6188A761BE}"/>
    <dgm:cxn modelId="{C2ABAA17-ED9F-4934-899F-4651053ACD21}" type="presOf" srcId="{2FA47CB7-74BE-4B65-89C1-F7B953E4D838}" destId="{CB276C42-6391-4F55-B39B-2DB50CF0976F}" srcOrd="0" destOrd="0" presId="urn:microsoft.com/office/officeart/2005/8/layout/hierarchy1"/>
    <dgm:cxn modelId="{21F3261D-1F5D-4743-85B7-E63170F37785}" srcId="{4287FFFD-9341-43FE-AF4A-0FD08C75C467}" destId="{41A30996-6848-4B53-906D-9796CD75BBEF}" srcOrd="0" destOrd="0" parTransId="{23FE6CB2-5D99-468F-B28E-E80441A5E64B}" sibTransId="{EE7D6095-2FD8-43F1-B7E0-1992B72572E6}"/>
    <dgm:cxn modelId="{BA653460-ABEF-4019-B822-D6C9E8A645A3}" type="presOf" srcId="{29FABE56-1147-416A-92B6-1DA7D76FE31B}" destId="{1A35D919-CDCB-4122-A4D2-A5C98AA38815}" srcOrd="0" destOrd="0" presId="urn:microsoft.com/office/officeart/2005/8/layout/hierarchy1"/>
    <dgm:cxn modelId="{ED83A42A-1915-4024-B40F-DA010E7D8E9C}" srcId="{2C47B931-0D1C-4245-8CCE-AE2906A8C891}" destId="{4287FFFD-9341-43FE-AF4A-0FD08C75C467}" srcOrd="0" destOrd="0" parTransId="{E55E924B-31A0-40CC-B1DC-7DF2694056FE}" sibTransId="{BA018D39-E5C4-4A6F-A9FF-F7A85B82DF75}"/>
    <dgm:cxn modelId="{3F5673DC-B67B-4CE6-89DD-5D5346C4A664}" type="presOf" srcId="{41A30996-6848-4B53-906D-9796CD75BBEF}" destId="{7130728F-4E47-466E-BE57-8D8B769D25C8}" srcOrd="0" destOrd="0" presId="urn:microsoft.com/office/officeart/2005/8/layout/hierarchy1"/>
    <dgm:cxn modelId="{E568BB54-BB58-4D01-8019-07E382E8834D}" type="presOf" srcId="{3623C15F-D2FD-42C1-AB75-18C5046379A7}" destId="{388017E6-393A-4E1C-BD28-FF909410E8F4}" srcOrd="0" destOrd="0" presId="urn:microsoft.com/office/officeart/2005/8/layout/hierarchy1"/>
    <dgm:cxn modelId="{00F5BC73-AB14-4691-8103-B316E8FB3C97}" type="presOf" srcId="{BE004179-AE56-4ADE-B7D1-930EAFC0CF30}" destId="{311E2FCA-2E66-4855-9948-E523AC4F055C}" srcOrd="0" destOrd="0" presId="urn:microsoft.com/office/officeart/2005/8/layout/hierarchy1"/>
    <dgm:cxn modelId="{8748D8B1-03E3-4595-B12D-EC83C4CE34B7}" type="presOf" srcId="{23FE6CB2-5D99-468F-B28E-E80441A5E64B}" destId="{25D6FAD4-8E60-4C75-9168-CD70927D945A}" srcOrd="0" destOrd="0" presId="urn:microsoft.com/office/officeart/2005/8/layout/hierarchy1"/>
    <dgm:cxn modelId="{90DE1E08-4D52-4CD6-81FE-7822821698E8}" srcId="{004BA684-8C26-4DFC-A805-4EB54A14D95E}" destId="{4BAFE10D-C898-4D26-96A3-B78B04D3ABE5}" srcOrd="0" destOrd="0" parTransId="{2F3BDC54-5B81-4922-B544-4540D448B0C6}" sibTransId="{B1DD32E6-0B06-455B-B850-A091C54B1B87}"/>
    <dgm:cxn modelId="{725FE644-962F-4B6E-8D7F-93665C53B8D1}" srcId="{4287FFFD-9341-43FE-AF4A-0FD08C75C467}" destId="{62CA8DE2-9C89-4D12-B1E0-9C80BBD3DE1C}" srcOrd="3" destOrd="0" parTransId="{BE004179-AE56-4ADE-B7D1-930EAFC0CF30}" sibTransId="{ADF308FE-5958-4CAD-B557-6CCBB31EF58A}"/>
    <dgm:cxn modelId="{07DF90EC-2BF8-4AF2-BBAD-70F78775308C}" type="presOf" srcId="{62CA8DE2-9C89-4D12-B1E0-9C80BBD3DE1C}" destId="{C0B6E07E-442C-47EA-9E29-922AF1930A58}" srcOrd="0" destOrd="0" presId="urn:microsoft.com/office/officeart/2005/8/layout/hierarchy1"/>
    <dgm:cxn modelId="{CB0DAD24-561B-4690-BE7F-386CC4EC1DA3}" type="presParOf" srcId="{42DD477D-ABA7-4909-BC44-4B550EA1B526}" destId="{47E26609-D45B-45E7-9285-2B5636E1FC50}" srcOrd="0" destOrd="0" presId="urn:microsoft.com/office/officeart/2005/8/layout/hierarchy1"/>
    <dgm:cxn modelId="{8B26F1E6-F423-4F2A-8E23-3B44ADB29A43}" type="presParOf" srcId="{47E26609-D45B-45E7-9285-2B5636E1FC50}" destId="{730F8E39-B49A-4A5C-ADB5-6BC386364EAF}" srcOrd="0" destOrd="0" presId="urn:microsoft.com/office/officeart/2005/8/layout/hierarchy1"/>
    <dgm:cxn modelId="{2D1C3621-22E4-4845-984E-202A30C328EC}" type="presParOf" srcId="{730F8E39-B49A-4A5C-ADB5-6BC386364EAF}" destId="{16094D84-0221-4A20-AE74-BB51D550BEB9}" srcOrd="0" destOrd="0" presId="urn:microsoft.com/office/officeart/2005/8/layout/hierarchy1"/>
    <dgm:cxn modelId="{86A6F4A4-3936-4784-8E92-D8675F6D6CEE}" type="presParOf" srcId="{730F8E39-B49A-4A5C-ADB5-6BC386364EAF}" destId="{26FF2C2B-CAA2-48E5-9A04-C0BD98E1A9D4}" srcOrd="1" destOrd="0" presId="urn:microsoft.com/office/officeart/2005/8/layout/hierarchy1"/>
    <dgm:cxn modelId="{F9BA46FF-C040-4651-9F3C-970146228643}" type="presParOf" srcId="{47E26609-D45B-45E7-9285-2B5636E1FC50}" destId="{5B1BAD82-88B0-4851-B4AC-505BA11ED465}" srcOrd="1" destOrd="0" presId="urn:microsoft.com/office/officeart/2005/8/layout/hierarchy1"/>
    <dgm:cxn modelId="{94D79F2E-6D3E-4200-907D-961E7C0B4084}" type="presParOf" srcId="{5B1BAD82-88B0-4851-B4AC-505BA11ED465}" destId="{25D6FAD4-8E60-4C75-9168-CD70927D945A}" srcOrd="0" destOrd="0" presId="urn:microsoft.com/office/officeart/2005/8/layout/hierarchy1"/>
    <dgm:cxn modelId="{E6A7CA69-8647-47BC-AA04-D7FFCD44AD90}" type="presParOf" srcId="{5B1BAD82-88B0-4851-B4AC-505BA11ED465}" destId="{E88BBE10-C0EB-457D-B916-BE0D5F573BD3}" srcOrd="1" destOrd="0" presId="urn:microsoft.com/office/officeart/2005/8/layout/hierarchy1"/>
    <dgm:cxn modelId="{3C7D03ED-49C8-442D-B5A7-FD11406910EB}" type="presParOf" srcId="{E88BBE10-C0EB-457D-B916-BE0D5F573BD3}" destId="{4C382AED-2F67-4C6D-8CF8-ABFBED1EC668}" srcOrd="0" destOrd="0" presId="urn:microsoft.com/office/officeart/2005/8/layout/hierarchy1"/>
    <dgm:cxn modelId="{F1E9EFAC-5165-451C-954D-DC7D395A22CD}" type="presParOf" srcId="{4C382AED-2F67-4C6D-8CF8-ABFBED1EC668}" destId="{A72B062F-DF98-4DDF-9D80-19D1292CC35F}" srcOrd="0" destOrd="0" presId="urn:microsoft.com/office/officeart/2005/8/layout/hierarchy1"/>
    <dgm:cxn modelId="{6885C50D-8313-4DDF-AB50-3C65A12F8569}" type="presParOf" srcId="{4C382AED-2F67-4C6D-8CF8-ABFBED1EC668}" destId="{7130728F-4E47-466E-BE57-8D8B769D25C8}" srcOrd="1" destOrd="0" presId="urn:microsoft.com/office/officeart/2005/8/layout/hierarchy1"/>
    <dgm:cxn modelId="{5B8BDC56-7CE9-4BC4-AA60-0B7190AE473B}" type="presParOf" srcId="{E88BBE10-C0EB-457D-B916-BE0D5F573BD3}" destId="{9C575B97-6E68-4EA5-AE40-6B5C5CED2FB4}" srcOrd="1" destOrd="0" presId="urn:microsoft.com/office/officeart/2005/8/layout/hierarchy1"/>
    <dgm:cxn modelId="{5D1C6CCF-4C40-4421-B408-2B3A7B9F3540}" type="presParOf" srcId="{9C575B97-6E68-4EA5-AE40-6B5C5CED2FB4}" destId="{1A35D919-CDCB-4122-A4D2-A5C98AA38815}" srcOrd="0" destOrd="0" presId="urn:microsoft.com/office/officeart/2005/8/layout/hierarchy1"/>
    <dgm:cxn modelId="{D0F5748F-2490-475F-B4B4-9317BA36AF4E}" type="presParOf" srcId="{9C575B97-6E68-4EA5-AE40-6B5C5CED2FB4}" destId="{DC9D397D-E506-40F2-8EA2-D9AFF1D9E01E}" srcOrd="1" destOrd="0" presId="urn:microsoft.com/office/officeart/2005/8/layout/hierarchy1"/>
    <dgm:cxn modelId="{7DEFB802-84CE-4E5F-9041-77A0716CF05D}" type="presParOf" srcId="{DC9D397D-E506-40F2-8EA2-D9AFF1D9E01E}" destId="{2AAECDAA-909B-4B13-9434-8AF3A580A5B8}" srcOrd="0" destOrd="0" presId="urn:microsoft.com/office/officeart/2005/8/layout/hierarchy1"/>
    <dgm:cxn modelId="{95F9EFE4-6D4F-47D8-88A3-A9FDB1A9BD66}" type="presParOf" srcId="{2AAECDAA-909B-4B13-9434-8AF3A580A5B8}" destId="{B18BFB33-F684-4CE2-B5AD-F35411D30D39}" srcOrd="0" destOrd="0" presId="urn:microsoft.com/office/officeart/2005/8/layout/hierarchy1"/>
    <dgm:cxn modelId="{A144C298-27B8-4318-B861-BFFE18773135}" type="presParOf" srcId="{2AAECDAA-909B-4B13-9434-8AF3A580A5B8}" destId="{60286F21-918B-4873-BEC2-49FEF3D5BCFE}" srcOrd="1" destOrd="0" presId="urn:microsoft.com/office/officeart/2005/8/layout/hierarchy1"/>
    <dgm:cxn modelId="{1E1D4430-E3AC-45C6-809D-B0AB3B5F9C41}" type="presParOf" srcId="{DC9D397D-E506-40F2-8EA2-D9AFF1D9E01E}" destId="{E22ECB3F-0E76-4661-8A19-4E9B7B216EC9}" srcOrd="1" destOrd="0" presId="urn:microsoft.com/office/officeart/2005/8/layout/hierarchy1"/>
    <dgm:cxn modelId="{E9704701-B370-4A6E-B90F-055B4A5DE9CA}" type="presParOf" srcId="{5B1BAD82-88B0-4851-B4AC-505BA11ED465}" destId="{F86CB047-3A0B-4C62-82BB-B784C8480F7B}" srcOrd="2" destOrd="0" presId="urn:microsoft.com/office/officeart/2005/8/layout/hierarchy1"/>
    <dgm:cxn modelId="{148819EE-E8BA-4725-801A-47889F0FA9BA}" type="presParOf" srcId="{5B1BAD82-88B0-4851-B4AC-505BA11ED465}" destId="{938596B5-15D4-4603-B4DC-50E6BF8FBC9D}" srcOrd="3" destOrd="0" presId="urn:microsoft.com/office/officeart/2005/8/layout/hierarchy1"/>
    <dgm:cxn modelId="{A282E0E3-269B-4309-9EEC-1BF92BF5A34B}" type="presParOf" srcId="{938596B5-15D4-4603-B4DC-50E6BF8FBC9D}" destId="{61452C96-F602-4BED-9FC2-DBD2E17A3689}" srcOrd="0" destOrd="0" presId="urn:microsoft.com/office/officeart/2005/8/layout/hierarchy1"/>
    <dgm:cxn modelId="{03632B91-16F4-4F50-B623-EC1E454D21E2}" type="presParOf" srcId="{61452C96-F602-4BED-9FC2-DBD2E17A3689}" destId="{E13E32F0-5E7A-4D1A-A0A1-BE77D0B43FF9}" srcOrd="0" destOrd="0" presId="urn:microsoft.com/office/officeart/2005/8/layout/hierarchy1"/>
    <dgm:cxn modelId="{0C0A6ED2-C6E9-4B22-A9C0-2BD18BB11412}" type="presParOf" srcId="{61452C96-F602-4BED-9FC2-DBD2E17A3689}" destId="{B4C41337-3522-4A83-9FAA-A4B17772BE57}" srcOrd="1" destOrd="0" presId="urn:microsoft.com/office/officeart/2005/8/layout/hierarchy1"/>
    <dgm:cxn modelId="{FDB0C715-5A99-41AB-B700-7A1B23E138E9}" type="presParOf" srcId="{938596B5-15D4-4603-B4DC-50E6BF8FBC9D}" destId="{2293B0F6-856D-4AD5-A706-F45F3C152959}" srcOrd="1" destOrd="0" presId="urn:microsoft.com/office/officeart/2005/8/layout/hierarchy1"/>
    <dgm:cxn modelId="{69008ECD-95D4-4A1A-9A75-BDF5CD87D3EA}" type="presParOf" srcId="{2293B0F6-856D-4AD5-A706-F45F3C152959}" destId="{2AE88D3A-3E55-4264-AFB8-BB22EEA7757E}" srcOrd="0" destOrd="0" presId="urn:microsoft.com/office/officeart/2005/8/layout/hierarchy1"/>
    <dgm:cxn modelId="{9BB9C446-E335-43BD-A572-6D97BA74887B}" type="presParOf" srcId="{2293B0F6-856D-4AD5-A706-F45F3C152959}" destId="{36E0B831-05CF-4BBF-A526-A14E011F2AFD}" srcOrd="1" destOrd="0" presId="urn:microsoft.com/office/officeart/2005/8/layout/hierarchy1"/>
    <dgm:cxn modelId="{5EAA5DE9-0EDE-463A-B1A5-54CF1DE87B47}" type="presParOf" srcId="{36E0B831-05CF-4BBF-A526-A14E011F2AFD}" destId="{80934D5F-3C9A-454D-AB8C-2CCF84F24CBE}" srcOrd="0" destOrd="0" presId="urn:microsoft.com/office/officeart/2005/8/layout/hierarchy1"/>
    <dgm:cxn modelId="{49327CC5-EE65-4C9B-BBC9-73BF53312ED5}" type="presParOf" srcId="{80934D5F-3C9A-454D-AB8C-2CCF84F24CBE}" destId="{1B356753-E5D6-4CF6-A055-DB7651CD66BD}" srcOrd="0" destOrd="0" presId="urn:microsoft.com/office/officeart/2005/8/layout/hierarchy1"/>
    <dgm:cxn modelId="{F1E542BE-4C76-42A1-9BEE-912619D514F8}" type="presParOf" srcId="{80934D5F-3C9A-454D-AB8C-2CCF84F24CBE}" destId="{1180BDC6-6866-4F4B-9ACB-3B8D9CF73F48}" srcOrd="1" destOrd="0" presId="urn:microsoft.com/office/officeart/2005/8/layout/hierarchy1"/>
    <dgm:cxn modelId="{19B32F40-7ED9-4FF4-B944-55A41A74159C}" type="presParOf" srcId="{36E0B831-05CF-4BBF-A526-A14E011F2AFD}" destId="{112F8910-434D-4BC2-992B-38064733164A}" srcOrd="1" destOrd="0" presId="urn:microsoft.com/office/officeart/2005/8/layout/hierarchy1"/>
    <dgm:cxn modelId="{C4E1362C-5DA9-490C-A10B-8DE90B29B186}" type="presParOf" srcId="{5B1BAD82-88B0-4851-B4AC-505BA11ED465}" destId="{1A300189-7048-4E1E-9859-987230F3F3E8}" srcOrd="4" destOrd="0" presId="urn:microsoft.com/office/officeart/2005/8/layout/hierarchy1"/>
    <dgm:cxn modelId="{3C12040C-1EE4-4202-8B7A-358A59A4E800}" type="presParOf" srcId="{5B1BAD82-88B0-4851-B4AC-505BA11ED465}" destId="{95D2E112-2F38-4214-873B-263D840159DB}" srcOrd="5" destOrd="0" presId="urn:microsoft.com/office/officeart/2005/8/layout/hierarchy1"/>
    <dgm:cxn modelId="{FB6CDAE6-9B03-4096-9FCF-2C7DFD009965}" type="presParOf" srcId="{95D2E112-2F38-4214-873B-263D840159DB}" destId="{9C00D6F5-148C-48ED-9640-523716228CE1}" srcOrd="0" destOrd="0" presId="urn:microsoft.com/office/officeart/2005/8/layout/hierarchy1"/>
    <dgm:cxn modelId="{C2DF35A6-5ECA-4107-899D-FF9ADD1AD158}" type="presParOf" srcId="{9C00D6F5-148C-48ED-9640-523716228CE1}" destId="{ADEE974B-E3E1-4BAB-9BE0-EB6FBDAAED43}" srcOrd="0" destOrd="0" presId="urn:microsoft.com/office/officeart/2005/8/layout/hierarchy1"/>
    <dgm:cxn modelId="{27F2EE83-560F-4B66-A264-A61CD8D9FA7A}" type="presParOf" srcId="{9C00D6F5-148C-48ED-9640-523716228CE1}" destId="{5CD6BD96-4B8D-4CC7-B817-4196870EF7D8}" srcOrd="1" destOrd="0" presId="urn:microsoft.com/office/officeart/2005/8/layout/hierarchy1"/>
    <dgm:cxn modelId="{EB7B5A03-FC61-444D-932D-E476E8594606}" type="presParOf" srcId="{95D2E112-2F38-4214-873B-263D840159DB}" destId="{2FF39A04-61DB-436E-A540-BF9D3206A8C8}" srcOrd="1" destOrd="0" presId="urn:microsoft.com/office/officeart/2005/8/layout/hierarchy1"/>
    <dgm:cxn modelId="{6A260198-7B3D-4A78-A3BF-781C7746A98D}" type="presParOf" srcId="{2FF39A04-61DB-436E-A540-BF9D3206A8C8}" destId="{CCD3AB97-1A26-498E-A659-B7C4019AAA30}" srcOrd="0" destOrd="0" presId="urn:microsoft.com/office/officeart/2005/8/layout/hierarchy1"/>
    <dgm:cxn modelId="{6FAA44F8-0A66-4EF9-9F85-CF3015FB85C5}" type="presParOf" srcId="{2FF39A04-61DB-436E-A540-BF9D3206A8C8}" destId="{63B9D9E6-3B76-4194-9723-F51DC6BE64C7}" srcOrd="1" destOrd="0" presId="urn:microsoft.com/office/officeart/2005/8/layout/hierarchy1"/>
    <dgm:cxn modelId="{1B7A40CE-12A2-4957-8A2D-12E0C9CE4FAA}" type="presParOf" srcId="{63B9D9E6-3B76-4194-9723-F51DC6BE64C7}" destId="{BEEE9082-6E3B-4E06-A412-19F1E4F31100}" srcOrd="0" destOrd="0" presId="urn:microsoft.com/office/officeart/2005/8/layout/hierarchy1"/>
    <dgm:cxn modelId="{5F41DF97-1A00-4FE5-BFDF-0920573D6B86}" type="presParOf" srcId="{BEEE9082-6E3B-4E06-A412-19F1E4F31100}" destId="{0926B969-ADB9-4E88-AA20-556ADD47C3E1}" srcOrd="0" destOrd="0" presId="urn:microsoft.com/office/officeart/2005/8/layout/hierarchy1"/>
    <dgm:cxn modelId="{FF6CF8D7-5885-4CEA-A261-FA2B3AF1E70A}" type="presParOf" srcId="{BEEE9082-6E3B-4E06-A412-19F1E4F31100}" destId="{0B11CD1E-EFCA-46CC-A84A-240A970A27BB}" srcOrd="1" destOrd="0" presId="urn:microsoft.com/office/officeart/2005/8/layout/hierarchy1"/>
    <dgm:cxn modelId="{DF77D96F-8683-49CD-91F9-BB3A17DCA9B2}" type="presParOf" srcId="{63B9D9E6-3B76-4194-9723-F51DC6BE64C7}" destId="{12D328E8-5B80-4456-88FB-B1725EEEF88D}" srcOrd="1" destOrd="0" presId="urn:microsoft.com/office/officeart/2005/8/layout/hierarchy1"/>
    <dgm:cxn modelId="{CC3BED8E-DD9C-49EB-B24A-190E991800C5}" type="presParOf" srcId="{5B1BAD82-88B0-4851-B4AC-505BA11ED465}" destId="{311E2FCA-2E66-4855-9948-E523AC4F055C}" srcOrd="6" destOrd="0" presId="urn:microsoft.com/office/officeart/2005/8/layout/hierarchy1"/>
    <dgm:cxn modelId="{BE76379A-909A-45F2-B950-D86D0956DB8E}" type="presParOf" srcId="{5B1BAD82-88B0-4851-B4AC-505BA11ED465}" destId="{55CE919F-29F5-4AC9-8CAC-9C78450205B3}" srcOrd="7" destOrd="0" presId="urn:microsoft.com/office/officeart/2005/8/layout/hierarchy1"/>
    <dgm:cxn modelId="{A2C81FC6-B0A7-49BE-AD0B-84EE17DA4B31}" type="presParOf" srcId="{55CE919F-29F5-4AC9-8CAC-9C78450205B3}" destId="{28EB6F4B-2B95-46D0-8AF3-7C5CE7F56675}" srcOrd="0" destOrd="0" presId="urn:microsoft.com/office/officeart/2005/8/layout/hierarchy1"/>
    <dgm:cxn modelId="{1CC9D784-E1A8-4742-86D9-9103E8E64CDC}" type="presParOf" srcId="{28EB6F4B-2B95-46D0-8AF3-7C5CE7F56675}" destId="{81D3B3D7-E715-4C64-B504-A6627C918A44}" srcOrd="0" destOrd="0" presId="urn:microsoft.com/office/officeart/2005/8/layout/hierarchy1"/>
    <dgm:cxn modelId="{B7E24671-D8E6-48B7-BBA7-ED0BEEA0FEAA}" type="presParOf" srcId="{28EB6F4B-2B95-46D0-8AF3-7C5CE7F56675}" destId="{C0B6E07E-442C-47EA-9E29-922AF1930A58}" srcOrd="1" destOrd="0" presId="urn:microsoft.com/office/officeart/2005/8/layout/hierarchy1"/>
    <dgm:cxn modelId="{01E7175E-D3F3-49BB-8BF3-E841F77E50CC}" type="presParOf" srcId="{55CE919F-29F5-4AC9-8CAC-9C78450205B3}" destId="{8092B233-5075-430F-BE13-3ECA3147506F}" srcOrd="1" destOrd="0" presId="urn:microsoft.com/office/officeart/2005/8/layout/hierarchy1"/>
    <dgm:cxn modelId="{4EE3EE49-503B-4044-A58E-EB738D7402AD}" type="presParOf" srcId="{8092B233-5075-430F-BE13-3ECA3147506F}" destId="{388017E6-393A-4E1C-BD28-FF909410E8F4}" srcOrd="0" destOrd="0" presId="urn:microsoft.com/office/officeart/2005/8/layout/hierarchy1"/>
    <dgm:cxn modelId="{85F2F0EE-93AC-4824-8A68-4831AFB9EBD9}" type="presParOf" srcId="{8092B233-5075-430F-BE13-3ECA3147506F}" destId="{7B7E5D36-6325-4174-AAE2-8FCA311D6B33}" srcOrd="1" destOrd="0" presId="urn:microsoft.com/office/officeart/2005/8/layout/hierarchy1"/>
    <dgm:cxn modelId="{CFF1635F-AE7C-4CEA-87F2-54774329E576}" type="presParOf" srcId="{7B7E5D36-6325-4174-AAE2-8FCA311D6B33}" destId="{5A7390CB-0D20-413B-8A44-1B0D8482D5AB}" srcOrd="0" destOrd="0" presId="urn:microsoft.com/office/officeart/2005/8/layout/hierarchy1"/>
    <dgm:cxn modelId="{E1CE83F5-CD3F-4833-82FD-C7A32425CB46}" type="presParOf" srcId="{5A7390CB-0D20-413B-8A44-1B0D8482D5AB}" destId="{41AAF99C-5144-4C75-864F-22BF4F067101}" srcOrd="0" destOrd="0" presId="urn:microsoft.com/office/officeart/2005/8/layout/hierarchy1"/>
    <dgm:cxn modelId="{DAA748AA-00E7-47D1-9C6D-BD5EC01DED59}" type="presParOf" srcId="{5A7390CB-0D20-413B-8A44-1B0D8482D5AB}" destId="{CDDF0E30-D151-4234-9EF0-6F52A86719F1}" srcOrd="1" destOrd="0" presId="urn:microsoft.com/office/officeart/2005/8/layout/hierarchy1"/>
    <dgm:cxn modelId="{706F68E7-63F3-4338-98F8-9F44BF3135EE}" type="presParOf" srcId="{7B7E5D36-6325-4174-AAE2-8FCA311D6B33}" destId="{6FC68016-321A-4D7E-A247-D35BA6F9350F}" srcOrd="1" destOrd="0" presId="urn:microsoft.com/office/officeart/2005/8/layout/hierarchy1"/>
    <dgm:cxn modelId="{6EB4473A-3B3C-49A1-9157-21F40BAE5F46}" type="presParOf" srcId="{5B1BAD82-88B0-4851-B4AC-505BA11ED465}" destId="{AB3083BB-1F7D-4718-8BD7-9226A7B93C4E}" srcOrd="8" destOrd="0" presId="urn:microsoft.com/office/officeart/2005/8/layout/hierarchy1"/>
    <dgm:cxn modelId="{15734E40-ABD8-466A-BDD5-7A13409C0E17}" type="presParOf" srcId="{5B1BAD82-88B0-4851-B4AC-505BA11ED465}" destId="{305FBE61-3D05-40D9-B1B2-D17E7105854D}" srcOrd="9" destOrd="0" presId="urn:microsoft.com/office/officeart/2005/8/layout/hierarchy1"/>
    <dgm:cxn modelId="{36520DB2-BDD9-4CEA-A2C8-4FBAC3EFCCCA}" type="presParOf" srcId="{305FBE61-3D05-40D9-B1B2-D17E7105854D}" destId="{3A45D299-1F7E-400C-B074-E7D9B6F67306}" srcOrd="0" destOrd="0" presId="urn:microsoft.com/office/officeart/2005/8/layout/hierarchy1"/>
    <dgm:cxn modelId="{9E3A98BD-B2FE-48EB-ABC6-64BD7BF49290}" type="presParOf" srcId="{3A45D299-1F7E-400C-B074-E7D9B6F67306}" destId="{9E71C955-0DB3-4C31-9B77-98F7A6026839}" srcOrd="0" destOrd="0" presId="urn:microsoft.com/office/officeart/2005/8/layout/hierarchy1"/>
    <dgm:cxn modelId="{0D52B20D-F1A4-44DE-B753-FB2F134ADEF2}" type="presParOf" srcId="{3A45D299-1F7E-400C-B074-E7D9B6F67306}" destId="{8E867849-9D6E-4160-B6FA-0E4015152878}" srcOrd="1" destOrd="0" presId="urn:microsoft.com/office/officeart/2005/8/layout/hierarchy1"/>
    <dgm:cxn modelId="{B3BB735D-D1BD-4A51-988A-01D27D59171F}" type="presParOf" srcId="{305FBE61-3D05-40D9-B1B2-D17E7105854D}" destId="{B718A250-245D-43B2-9384-695791694EBA}" srcOrd="1" destOrd="0" presId="urn:microsoft.com/office/officeart/2005/8/layout/hierarchy1"/>
    <dgm:cxn modelId="{CFE66991-CC92-4B20-9D51-5F48EA6D559B}" type="presParOf" srcId="{B718A250-245D-43B2-9384-695791694EBA}" destId="{CB276C42-6391-4F55-B39B-2DB50CF0976F}" srcOrd="0" destOrd="0" presId="urn:microsoft.com/office/officeart/2005/8/layout/hierarchy1"/>
    <dgm:cxn modelId="{6E212256-2614-4FD3-8768-7B08A5CE25CE}" type="presParOf" srcId="{B718A250-245D-43B2-9384-695791694EBA}" destId="{C9455B92-1777-49D5-95B4-ADC79F35DD29}" srcOrd="1" destOrd="0" presId="urn:microsoft.com/office/officeart/2005/8/layout/hierarchy1"/>
    <dgm:cxn modelId="{064F768A-CF83-4AA9-9D8E-4A1A9F93AD53}" type="presParOf" srcId="{C9455B92-1777-49D5-95B4-ADC79F35DD29}" destId="{FFC5A598-19D1-435C-B75B-9514697E5612}" srcOrd="0" destOrd="0" presId="urn:microsoft.com/office/officeart/2005/8/layout/hierarchy1"/>
    <dgm:cxn modelId="{6674844E-E1E5-4F5D-A96A-35B7DDE079AF}" type="presParOf" srcId="{FFC5A598-19D1-435C-B75B-9514697E5612}" destId="{34D7B3C8-E0D7-43F8-927D-A679D6755BAB}" srcOrd="0" destOrd="0" presId="urn:microsoft.com/office/officeart/2005/8/layout/hierarchy1"/>
    <dgm:cxn modelId="{9EB6B2A8-E490-4D88-A05E-5E3DF76EB125}" type="presParOf" srcId="{FFC5A598-19D1-435C-B75B-9514697E5612}" destId="{826909CD-EDAD-4691-B0DF-780FEC14498C}" srcOrd="1" destOrd="0" presId="urn:microsoft.com/office/officeart/2005/8/layout/hierarchy1"/>
    <dgm:cxn modelId="{F93BAF30-1550-4C23-B970-037916D5BF4A}" type="presParOf" srcId="{C9455B92-1777-49D5-95B4-ADC79F35DD29}" destId="{8E3493C8-58DD-49F1-808F-395F39AC4B1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CB82C-8A93-46D2-90DB-C30A56731B77}">
      <dsp:nvSpPr>
        <dsp:cNvPr id="0" name=""/>
        <dsp:cNvSpPr/>
      </dsp:nvSpPr>
      <dsp:spPr>
        <a:xfrm>
          <a:off x="0" y="3902704"/>
          <a:ext cx="8435280" cy="12809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再評量</a:t>
          </a:r>
          <a:endParaRPr lang="zh-TW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3902704"/>
        <a:ext cx="8435280" cy="691715"/>
      </dsp:txXfrm>
    </dsp:sp>
    <dsp:sp modelId="{386D58F9-208F-4BDF-9071-11C11EDC580D}">
      <dsp:nvSpPr>
        <dsp:cNvPr id="0" name=""/>
        <dsp:cNvSpPr/>
      </dsp:nvSpPr>
      <dsp:spPr>
        <a:xfrm>
          <a:off x="296" y="4568801"/>
          <a:ext cx="2297691" cy="589239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補救成效如何？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6" y="4568801"/>
        <a:ext cx="2297691" cy="589239"/>
      </dsp:txXfrm>
    </dsp:sp>
    <dsp:sp modelId="{0D181F58-DCB3-483C-9F4E-B1EFCC6D3BA4}">
      <dsp:nvSpPr>
        <dsp:cNvPr id="0" name=""/>
        <dsp:cNvSpPr/>
      </dsp:nvSpPr>
      <dsp:spPr>
        <a:xfrm>
          <a:off x="2297987" y="4568801"/>
          <a:ext cx="6136995" cy="58923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依據基本學習內容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編制成長測驗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約每年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12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了解學生學習進展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297987" y="4568801"/>
        <a:ext cx="6136995" cy="589239"/>
      </dsp:txXfrm>
    </dsp:sp>
    <dsp:sp modelId="{E398D4B5-CF1C-4109-834A-8A922A91B6E5}">
      <dsp:nvSpPr>
        <dsp:cNvPr id="0" name=""/>
        <dsp:cNvSpPr/>
      </dsp:nvSpPr>
      <dsp:spPr>
        <a:xfrm rot="10800000">
          <a:off x="0" y="1951810"/>
          <a:ext cx="8435280" cy="197010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教學</a:t>
          </a:r>
          <a:endParaRPr lang="zh-TW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10800000">
        <a:off x="0" y="1951810"/>
        <a:ext cx="8435280" cy="691508"/>
      </dsp:txXfrm>
    </dsp:sp>
    <dsp:sp modelId="{41207D7B-C7F7-4285-BDF4-C864A92AAF69}">
      <dsp:nvSpPr>
        <dsp:cNvPr id="0" name=""/>
        <dsp:cNvSpPr/>
      </dsp:nvSpPr>
      <dsp:spPr>
        <a:xfrm>
          <a:off x="296" y="2643318"/>
          <a:ext cx="2297691" cy="589062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補什麼？如何補？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6" y="2643318"/>
        <a:ext cx="2297691" cy="589062"/>
      </dsp:txXfrm>
    </dsp:sp>
    <dsp:sp modelId="{0A488105-0597-455D-B58E-08A69F78D5AE}">
      <dsp:nvSpPr>
        <dsp:cNvPr id="0" name=""/>
        <dsp:cNvSpPr/>
      </dsp:nvSpPr>
      <dsp:spPr>
        <a:xfrm>
          <a:off x="2297987" y="2643318"/>
          <a:ext cx="6136995" cy="58906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依據基本學習內容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編制國、數、英學習教材回應學生學習需求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297987" y="2643318"/>
        <a:ext cx="6136995" cy="589062"/>
      </dsp:txXfrm>
    </dsp:sp>
    <dsp:sp modelId="{91BBE827-F252-4F0B-834D-4DA884675144}">
      <dsp:nvSpPr>
        <dsp:cNvPr id="0" name=""/>
        <dsp:cNvSpPr/>
      </dsp:nvSpPr>
      <dsp:spPr>
        <a:xfrm rot="10800000">
          <a:off x="0" y="916"/>
          <a:ext cx="8435280" cy="197010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評量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10800000">
        <a:off x="0" y="916"/>
        <a:ext cx="8435280" cy="691508"/>
      </dsp:txXfrm>
    </dsp:sp>
    <dsp:sp modelId="{FDF617A8-96C9-4556-9BD1-B7BFEBE99912}">
      <dsp:nvSpPr>
        <dsp:cNvPr id="0" name=""/>
        <dsp:cNvSpPr/>
      </dsp:nvSpPr>
      <dsp:spPr>
        <a:xfrm>
          <a:off x="296" y="692424"/>
          <a:ext cx="2297691" cy="589062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誰需要補救？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6" y="692424"/>
        <a:ext cx="2297691" cy="589062"/>
      </dsp:txXfrm>
    </dsp:sp>
    <dsp:sp modelId="{5D7FEE88-20BE-4E29-9803-346915E9E268}">
      <dsp:nvSpPr>
        <dsp:cNvPr id="0" name=""/>
        <dsp:cNvSpPr/>
      </dsp:nvSpPr>
      <dsp:spPr>
        <a:xfrm>
          <a:off x="2297987" y="692424"/>
          <a:ext cx="6136995" cy="58906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依據基本學習內容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編制篩選測驗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約每年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5-6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篩選未通過學生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297987" y="692424"/>
        <a:ext cx="6136995" cy="589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ACE14-687E-4FC3-99F3-4C34B374D010}">
      <dsp:nvSpPr>
        <dsp:cNvPr id="0" name=""/>
        <dsp:cNvSpPr/>
      </dsp:nvSpPr>
      <dsp:spPr>
        <a:xfrm>
          <a:off x="1621394" y="-191405"/>
          <a:ext cx="4986810" cy="4986810"/>
        </a:xfrm>
        <a:prstGeom prst="circularArrow">
          <a:avLst>
            <a:gd name="adj1" fmla="val 5274"/>
            <a:gd name="adj2" fmla="val 312630"/>
            <a:gd name="adj3" fmla="val 13600610"/>
            <a:gd name="adj4" fmla="val 17504803"/>
            <a:gd name="adj5" fmla="val 5477"/>
          </a:avLst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45BFB-3D67-405F-AF70-32B8456A9E5A}">
      <dsp:nvSpPr>
        <dsp:cNvPr id="0" name=""/>
        <dsp:cNvSpPr/>
      </dsp:nvSpPr>
      <dsp:spPr>
        <a:xfrm>
          <a:off x="2843502" y="1362"/>
          <a:ext cx="2542594" cy="948332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學生落點的診斷</a:t>
          </a:r>
          <a:endParaRPr lang="zh-TW" altLang="en-US" sz="2200" kern="1200" dirty="0">
            <a:solidFill>
              <a:schemeClr val="tx1"/>
            </a:solidFill>
            <a:effectLst/>
          </a:endParaRPr>
        </a:p>
      </dsp:txBody>
      <dsp:txXfrm>
        <a:off x="2889796" y="47656"/>
        <a:ext cx="2450006" cy="855744"/>
      </dsp:txXfrm>
    </dsp:sp>
    <dsp:sp modelId="{4B9EA8F8-E56C-479E-91E0-A599B3DFB4BE}">
      <dsp:nvSpPr>
        <dsp:cNvPr id="0" name=""/>
        <dsp:cNvSpPr/>
      </dsp:nvSpPr>
      <dsp:spPr>
        <a:xfrm>
          <a:off x="4595516" y="1312512"/>
          <a:ext cx="2542594" cy="948332"/>
        </a:xfrm>
        <a:prstGeom prst="roundRect">
          <a:avLst/>
        </a:prstGeom>
        <a:solidFill>
          <a:schemeClr val="accent3">
            <a:shade val="50000"/>
            <a:hueOff val="89185"/>
            <a:satOff val="-1423"/>
            <a:lumOff val="137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依據學生的需求</a:t>
          </a:r>
          <a:r>
            <a:rPr lang="en-US" altLang="zh-TW" sz="2200" kern="1200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200" kern="1200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</a:br>
          <a:r>
            <a:rPr lang="zh-TW" altLang="en-US" sz="2200" kern="1200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規劃課程</a:t>
          </a:r>
          <a:endParaRPr lang="zh-TW" altLang="en-US" sz="2200" kern="1200" dirty="0">
            <a:solidFill>
              <a:schemeClr val="tx1"/>
            </a:solidFill>
            <a:effectLst/>
          </a:endParaRPr>
        </a:p>
      </dsp:txBody>
      <dsp:txXfrm>
        <a:off x="4641810" y="1358806"/>
        <a:ext cx="2450006" cy="855744"/>
      </dsp:txXfrm>
    </dsp:sp>
    <dsp:sp modelId="{59C619F4-C81A-4212-8BBD-02B7605DF8CE}">
      <dsp:nvSpPr>
        <dsp:cNvPr id="0" name=""/>
        <dsp:cNvSpPr/>
      </dsp:nvSpPr>
      <dsp:spPr>
        <a:xfrm>
          <a:off x="4595510" y="2764904"/>
          <a:ext cx="2542594" cy="948332"/>
        </a:xfrm>
        <a:prstGeom prst="roundRect">
          <a:avLst/>
        </a:prstGeom>
        <a:solidFill>
          <a:schemeClr val="accent3">
            <a:shade val="50000"/>
            <a:hueOff val="178371"/>
            <a:satOff val="-2846"/>
            <a:lumOff val="2740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使用適切的教材</a:t>
          </a:r>
          <a:endParaRPr lang="zh-TW" altLang="en-US" sz="2200" kern="1200" dirty="0">
            <a:solidFill>
              <a:schemeClr val="tx1"/>
            </a:solidFill>
            <a:effectLst/>
          </a:endParaRPr>
        </a:p>
      </dsp:txBody>
      <dsp:txXfrm>
        <a:off x="4641804" y="2811198"/>
        <a:ext cx="2450006" cy="855744"/>
      </dsp:txXfrm>
    </dsp:sp>
    <dsp:sp modelId="{A18D77AE-7AD7-4500-885E-288B00E7F5FE}">
      <dsp:nvSpPr>
        <dsp:cNvPr id="0" name=""/>
        <dsp:cNvSpPr/>
      </dsp:nvSpPr>
      <dsp:spPr>
        <a:xfrm>
          <a:off x="2843502" y="4047456"/>
          <a:ext cx="2542594" cy="948332"/>
        </a:xfrm>
        <a:prstGeom prst="roundRect">
          <a:avLst/>
        </a:prstGeom>
        <a:solidFill>
          <a:schemeClr val="accent3">
            <a:shade val="50000"/>
            <a:hueOff val="267556"/>
            <a:satOff val="-4269"/>
            <a:lumOff val="4110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運用多元教學策略</a:t>
          </a:r>
          <a:endParaRPr lang="zh-TW" altLang="en-US" sz="2200" kern="1200" dirty="0">
            <a:solidFill>
              <a:schemeClr val="tx1"/>
            </a:solidFill>
            <a:effectLst/>
          </a:endParaRPr>
        </a:p>
      </dsp:txBody>
      <dsp:txXfrm>
        <a:off x="2889796" y="4093750"/>
        <a:ext cx="2450006" cy="855744"/>
      </dsp:txXfrm>
    </dsp:sp>
    <dsp:sp modelId="{D2CE887C-6239-4C1A-810F-EBED01BE9EA9}">
      <dsp:nvSpPr>
        <dsp:cNvPr id="0" name=""/>
        <dsp:cNvSpPr/>
      </dsp:nvSpPr>
      <dsp:spPr>
        <a:xfrm>
          <a:off x="1090468" y="2765802"/>
          <a:ext cx="2542594" cy="948332"/>
        </a:xfrm>
        <a:prstGeom prst="roundRect">
          <a:avLst/>
        </a:prstGeom>
        <a:solidFill>
          <a:schemeClr val="accent3">
            <a:shade val="50000"/>
            <a:hueOff val="178371"/>
            <a:satOff val="-2846"/>
            <a:lumOff val="2740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適時鼓勵</a:t>
          </a:r>
          <a:r>
            <a:rPr lang="en-US" altLang="zh-TW" sz="2200" kern="1200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200" kern="1200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</a:br>
          <a:r>
            <a:rPr lang="zh-TW" altLang="en-US" sz="2200" kern="1200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提高學生成就感</a:t>
          </a:r>
          <a:endParaRPr lang="zh-TW" altLang="en-US" sz="2200" kern="1200" dirty="0">
            <a:solidFill>
              <a:schemeClr val="tx1"/>
            </a:solidFill>
            <a:effectLst/>
          </a:endParaRPr>
        </a:p>
      </dsp:txBody>
      <dsp:txXfrm>
        <a:off x="1136762" y="2812096"/>
        <a:ext cx="2450006" cy="855744"/>
      </dsp:txXfrm>
    </dsp:sp>
    <dsp:sp modelId="{98E26391-B385-4E89-8D7C-7F7F26BC3634}">
      <dsp:nvSpPr>
        <dsp:cNvPr id="0" name=""/>
        <dsp:cNvSpPr/>
      </dsp:nvSpPr>
      <dsp:spPr>
        <a:xfrm>
          <a:off x="1091489" y="1312512"/>
          <a:ext cx="2542594" cy="948332"/>
        </a:xfrm>
        <a:prstGeom prst="roundRect">
          <a:avLst/>
        </a:prstGeom>
        <a:solidFill>
          <a:schemeClr val="accent3">
            <a:shade val="50000"/>
            <a:hueOff val="89185"/>
            <a:satOff val="-1423"/>
            <a:lumOff val="137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rPr>
            <a:t>檢核補救成效</a:t>
          </a:r>
          <a:endParaRPr lang="zh-TW" altLang="en-US" sz="2200" kern="1200" dirty="0">
            <a:solidFill>
              <a:schemeClr val="tx1"/>
            </a:solidFill>
            <a:effectLst/>
          </a:endParaRPr>
        </a:p>
      </dsp:txBody>
      <dsp:txXfrm>
        <a:off x="1137783" y="1358806"/>
        <a:ext cx="2450006" cy="8557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0DE44-E7EA-4055-9A5C-3A069F6BE1CB}">
      <dsp:nvSpPr>
        <dsp:cNvPr id="0" name=""/>
        <dsp:cNvSpPr/>
      </dsp:nvSpPr>
      <dsp:spPr>
        <a:xfrm>
          <a:off x="1493701" y="-3313"/>
          <a:ext cx="5171653" cy="5171653"/>
        </a:xfrm>
        <a:prstGeom prst="circularArrow">
          <a:avLst>
            <a:gd name="adj1" fmla="val 5274"/>
            <a:gd name="adj2" fmla="val 312630"/>
            <a:gd name="adj3" fmla="val 14229250"/>
            <a:gd name="adj4" fmla="val 17126364"/>
            <a:gd name="adj5" fmla="val 547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2D83E-84AA-4545-BE32-6C16A57B7558}">
      <dsp:nvSpPr>
        <dsp:cNvPr id="0" name=""/>
        <dsp:cNvSpPr/>
      </dsp:nvSpPr>
      <dsp:spPr>
        <a:xfrm>
          <a:off x="3097039" y="3009"/>
          <a:ext cx="1964977" cy="98248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縣市端核定各校應提報比率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145000" y="50970"/>
        <a:ext cx="1869055" cy="886566"/>
      </dsp:txXfrm>
    </dsp:sp>
    <dsp:sp modelId="{B04A19E0-3A54-46C5-BD89-28FCA18DC6A0}">
      <dsp:nvSpPr>
        <dsp:cNvPr id="0" name=""/>
        <dsp:cNvSpPr/>
      </dsp:nvSpPr>
      <dsp:spPr>
        <a:xfrm>
          <a:off x="4824536" y="1296136"/>
          <a:ext cx="1964977" cy="982488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學校依提報率提報測驗對象及考科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872497" y="1344097"/>
        <a:ext cx="1869055" cy="886566"/>
      </dsp:txXfrm>
    </dsp:sp>
    <dsp:sp modelId="{BDD9CEC7-2ECD-4FEB-BB1C-8961466B65A3}">
      <dsp:nvSpPr>
        <dsp:cNvPr id="0" name=""/>
        <dsp:cNvSpPr/>
      </dsp:nvSpPr>
      <dsp:spPr>
        <a:xfrm>
          <a:off x="4824531" y="2880311"/>
          <a:ext cx="2106063" cy="1089924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於測驗期程內完成紙筆測驗、線上測驗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/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答案卡劃卡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877737" y="2933517"/>
        <a:ext cx="1999651" cy="983512"/>
      </dsp:txXfrm>
    </dsp:sp>
    <dsp:sp modelId="{E948DE18-0746-42CF-B5AF-16F4F8693995}">
      <dsp:nvSpPr>
        <dsp:cNvPr id="0" name=""/>
        <dsp:cNvSpPr/>
      </dsp:nvSpPr>
      <dsp:spPr>
        <a:xfrm>
          <a:off x="3097039" y="4199077"/>
          <a:ext cx="1964977" cy="982488"/>
        </a:xfrm>
        <a:prstGeom prst="round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確認提報率達標、施測率達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100%</a:t>
          </a:r>
          <a:endParaRPr lang="zh-TW" altLang="en-US" sz="180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145000" y="4247038"/>
        <a:ext cx="1869055" cy="886566"/>
      </dsp:txXfrm>
    </dsp:sp>
    <dsp:sp modelId="{D11A578F-6FB8-433F-8CE3-E4BF93011B60}">
      <dsp:nvSpPr>
        <dsp:cNvPr id="0" name=""/>
        <dsp:cNvSpPr/>
      </dsp:nvSpPr>
      <dsp:spPr>
        <a:xfrm>
          <a:off x="1372241" y="2934054"/>
          <a:ext cx="1964977" cy="982488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於期程內完成畢業生異動轉銜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畢業或結業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420202" y="2982015"/>
        <a:ext cx="1869055" cy="886566"/>
      </dsp:txXfrm>
    </dsp:sp>
    <dsp:sp modelId="{BB0ED002-F1C7-471D-BD62-502AC53DFDDF}">
      <dsp:nvSpPr>
        <dsp:cNvPr id="0" name=""/>
        <dsp:cNvSpPr/>
      </dsp:nvSpPr>
      <dsp:spPr>
        <a:xfrm>
          <a:off x="1397540" y="1296146"/>
          <a:ext cx="1964977" cy="982488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測驗結束後，學習輔導小組進行結案評估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445501" y="1344107"/>
        <a:ext cx="1869055" cy="8865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68A371-930C-4C79-BB16-DAE18A59BF9B}">
      <dsp:nvSpPr>
        <dsp:cNvPr id="0" name=""/>
        <dsp:cNvSpPr/>
      </dsp:nvSpPr>
      <dsp:spPr>
        <a:xfrm>
          <a:off x="1951343" y="128525"/>
          <a:ext cx="4326913" cy="4326913"/>
        </a:xfrm>
        <a:prstGeom prst="circularArrow">
          <a:avLst>
            <a:gd name="adj1" fmla="val 4668"/>
            <a:gd name="adj2" fmla="val 272909"/>
            <a:gd name="adj3" fmla="val 13561540"/>
            <a:gd name="adj4" fmla="val 17553919"/>
            <a:gd name="adj5" fmla="val 484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F91C01-74ED-45B6-B6ED-628D137D3EDE}">
      <dsp:nvSpPr>
        <dsp:cNvPr id="0" name=""/>
        <dsp:cNvSpPr/>
      </dsp:nvSpPr>
      <dsp:spPr>
        <a:xfrm>
          <a:off x="2962667" y="165926"/>
          <a:ext cx="2304265" cy="108681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至「學生資料管理」功能，確認個案名單資料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015721" y="218980"/>
        <a:ext cx="2198157" cy="980703"/>
      </dsp:txXfrm>
    </dsp:sp>
    <dsp:sp modelId="{0C755C98-72E3-4617-A9D5-F7393CC5C432}">
      <dsp:nvSpPr>
        <dsp:cNvPr id="0" name=""/>
        <dsp:cNvSpPr/>
      </dsp:nvSpPr>
      <dsp:spPr>
        <a:xfrm>
          <a:off x="4516316" y="1719575"/>
          <a:ext cx="2304265" cy="1086811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於測驗期程內完成紙筆測驗及線上測驗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569370" y="1772629"/>
        <a:ext cx="2198157" cy="980703"/>
      </dsp:txXfrm>
    </dsp:sp>
    <dsp:sp modelId="{6479F19E-3703-4783-ABBE-660756B47CEE}">
      <dsp:nvSpPr>
        <dsp:cNvPr id="0" name=""/>
        <dsp:cNvSpPr/>
      </dsp:nvSpPr>
      <dsp:spPr>
        <a:xfrm>
          <a:off x="2962667" y="3273225"/>
          <a:ext cx="2304265" cy="1086811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確認施測率達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100%</a:t>
          </a:r>
          <a:endParaRPr lang="zh-TW" altLang="en-US" sz="200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015721" y="3326279"/>
        <a:ext cx="2198157" cy="980703"/>
      </dsp:txXfrm>
    </dsp:sp>
    <dsp:sp modelId="{0F4C4B3F-0518-409C-B235-D3AC77D77402}">
      <dsp:nvSpPr>
        <dsp:cNvPr id="0" name=""/>
        <dsp:cNvSpPr/>
      </dsp:nvSpPr>
      <dsp:spPr>
        <a:xfrm>
          <a:off x="1409017" y="1719575"/>
          <a:ext cx="2304265" cy="1086811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測驗結束後，待公告後可於系統查閱進步率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462071" y="1772629"/>
        <a:ext cx="2198157" cy="9807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76C42-6391-4F55-B39B-2DB50CF0976F}">
      <dsp:nvSpPr>
        <dsp:cNvPr id="0" name=""/>
        <dsp:cNvSpPr/>
      </dsp:nvSpPr>
      <dsp:spPr>
        <a:xfrm>
          <a:off x="7842098" y="2499773"/>
          <a:ext cx="91440" cy="4255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553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083BB-1F7D-4718-8BD7-9226A7B93C4E}">
      <dsp:nvSpPr>
        <dsp:cNvPr id="0" name=""/>
        <dsp:cNvSpPr/>
      </dsp:nvSpPr>
      <dsp:spPr>
        <a:xfrm>
          <a:off x="4311201" y="1145129"/>
          <a:ext cx="3576617" cy="425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990"/>
              </a:lnTo>
              <a:lnTo>
                <a:pt x="3576617" y="289990"/>
              </a:lnTo>
              <a:lnTo>
                <a:pt x="3576617" y="42553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8017E6-393A-4E1C-BD28-FF909410E8F4}">
      <dsp:nvSpPr>
        <dsp:cNvPr id="0" name=""/>
        <dsp:cNvSpPr/>
      </dsp:nvSpPr>
      <dsp:spPr>
        <a:xfrm>
          <a:off x="6053790" y="2499773"/>
          <a:ext cx="91440" cy="4255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553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1E2FCA-2E66-4855-9948-E523AC4F055C}">
      <dsp:nvSpPr>
        <dsp:cNvPr id="0" name=""/>
        <dsp:cNvSpPr/>
      </dsp:nvSpPr>
      <dsp:spPr>
        <a:xfrm>
          <a:off x="4311201" y="1145129"/>
          <a:ext cx="1788308" cy="425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990"/>
              </a:lnTo>
              <a:lnTo>
                <a:pt x="1788308" y="289990"/>
              </a:lnTo>
              <a:lnTo>
                <a:pt x="1788308" y="42553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D3AB97-1A26-498E-A659-B7C4019AAA30}">
      <dsp:nvSpPr>
        <dsp:cNvPr id="0" name=""/>
        <dsp:cNvSpPr/>
      </dsp:nvSpPr>
      <dsp:spPr>
        <a:xfrm>
          <a:off x="4265481" y="2499773"/>
          <a:ext cx="91440" cy="4255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553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300189-7048-4E1E-9859-987230F3F3E8}">
      <dsp:nvSpPr>
        <dsp:cNvPr id="0" name=""/>
        <dsp:cNvSpPr/>
      </dsp:nvSpPr>
      <dsp:spPr>
        <a:xfrm>
          <a:off x="4265481" y="1145129"/>
          <a:ext cx="91440" cy="4255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553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88D3A-3E55-4264-AFB8-BB22EEA7757E}">
      <dsp:nvSpPr>
        <dsp:cNvPr id="0" name=""/>
        <dsp:cNvSpPr/>
      </dsp:nvSpPr>
      <dsp:spPr>
        <a:xfrm>
          <a:off x="2477172" y="2499773"/>
          <a:ext cx="91440" cy="4255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553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6CB047-3A0B-4C62-82BB-B784C8480F7B}">
      <dsp:nvSpPr>
        <dsp:cNvPr id="0" name=""/>
        <dsp:cNvSpPr/>
      </dsp:nvSpPr>
      <dsp:spPr>
        <a:xfrm>
          <a:off x="2522892" y="1145129"/>
          <a:ext cx="1788308" cy="425536"/>
        </a:xfrm>
        <a:custGeom>
          <a:avLst/>
          <a:gdLst/>
          <a:ahLst/>
          <a:cxnLst/>
          <a:rect l="0" t="0" r="0" b="0"/>
          <a:pathLst>
            <a:path>
              <a:moveTo>
                <a:pt x="1788308" y="0"/>
              </a:moveTo>
              <a:lnTo>
                <a:pt x="1788308" y="289990"/>
              </a:lnTo>
              <a:lnTo>
                <a:pt x="0" y="289990"/>
              </a:lnTo>
              <a:lnTo>
                <a:pt x="0" y="42553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35D919-CDCB-4122-A4D2-A5C98AA38815}">
      <dsp:nvSpPr>
        <dsp:cNvPr id="0" name=""/>
        <dsp:cNvSpPr/>
      </dsp:nvSpPr>
      <dsp:spPr>
        <a:xfrm>
          <a:off x="688863" y="2499773"/>
          <a:ext cx="91440" cy="4255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553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D6FAD4-8E60-4C75-9168-CD70927D945A}">
      <dsp:nvSpPr>
        <dsp:cNvPr id="0" name=""/>
        <dsp:cNvSpPr/>
      </dsp:nvSpPr>
      <dsp:spPr>
        <a:xfrm>
          <a:off x="734583" y="1145129"/>
          <a:ext cx="3576617" cy="425536"/>
        </a:xfrm>
        <a:custGeom>
          <a:avLst/>
          <a:gdLst/>
          <a:ahLst/>
          <a:cxnLst/>
          <a:rect l="0" t="0" r="0" b="0"/>
          <a:pathLst>
            <a:path>
              <a:moveTo>
                <a:pt x="3576617" y="0"/>
              </a:moveTo>
              <a:lnTo>
                <a:pt x="3576617" y="289990"/>
              </a:lnTo>
              <a:lnTo>
                <a:pt x="0" y="289990"/>
              </a:lnTo>
              <a:lnTo>
                <a:pt x="0" y="42553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4D84-0221-4A20-AE74-BB51D550BEB9}">
      <dsp:nvSpPr>
        <dsp:cNvPr id="0" name=""/>
        <dsp:cNvSpPr/>
      </dsp:nvSpPr>
      <dsp:spPr>
        <a:xfrm>
          <a:off x="1368153" y="216021"/>
          <a:ext cx="5886094" cy="9291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F2C2B-CAA2-48E5-9A04-C0BD98E1A9D4}">
      <dsp:nvSpPr>
        <dsp:cNvPr id="0" name=""/>
        <dsp:cNvSpPr/>
      </dsp:nvSpPr>
      <dsp:spPr>
        <a:xfrm>
          <a:off x="1530727" y="370466"/>
          <a:ext cx="5886094" cy="9291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科技化評量系統系統</a:t>
          </a:r>
          <a:r>
            <a:rPr lang="en-US" altLang="zh-TW" sz="2800" b="1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-</a:t>
          </a:r>
          <a: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五大功能架構</a:t>
          </a:r>
          <a:endParaRPr lang="zh-TW" altLang="en-US" sz="2800" kern="1200" dirty="0"/>
        </a:p>
      </dsp:txBody>
      <dsp:txXfrm>
        <a:off x="1557940" y="397679"/>
        <a:ext cx="5831668" cy="874681"/>
      </dsp:txXfrm>
    </dsp:sp>
    <dsp:sp modelId="{A72B062F-DF98-4DDF-9D80-19D1292CC35F}">
      <dsp:nvSpPr>
        <dsp:cNvPr id="0" name=""/>
        <dsp:cNvSpPr/>
      </dsp:nvSpPr>
      <dsp:spPr>
        <a:xfrm>
          <a:off x="3002" y="1570665"/>
          <a:ext cx="1463161" cy="9291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0728F-4E47-466E-BE57-8D8B769D25C8}">
      <dsp:nvSpPr>
        <dsp:cNvPr id="0" name=""/>
        <dsp:cNvSpPr/>
      </dsp:nvSpPr>
      <dsp:spPr>
        <a:xfrm>
          <a:off x="165576" y="1725110"/>
          <a:ext cx="1463161" cy="9291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測驗操作</a:t>
          </a:r>
          <a:endParaRPr lang="zh-TW" altLang="en-US" sz="2200" kern="1200" dirty="0"/>
        </a:p>
      </dsp:txBody>
      <dsp:txXfrm>
        <a:off x="192789" y="1752323"/>
        <a:ext cx="1408735" cy="874681"/>
      </dsp:txXfrm>
    </dsp:sp>
    <dsp:sp modelId="{B18BFB33-F684-4CE2-B5AD-F35411D30D39}">
      <dsp:nvSpPr>
        <dsp:cNvPr id="0" name=""/>
        <dsp:cNvSpPr/>
      </dsp:nvSpPr>
      <dsp:spPr>
        <a:xfrm>
          <a:off x="3002" y="2925309"/>
          <a:ext cx="1463161" cy="28969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86F21-918B-4873-BEC2-49FEF3D5BCFE}">
      <dsp:nvSpPr>
        <dsp:cNvPr id="0" name=""/>
        <dsp:cNvSpPr/>
      </dsp:nvSpPr>
      <dsp:spPr>
        <a:xfrm>
          <a:off x="165576" y="3079754"/>
          <a:ext cx="1463161" cy="28969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學生管理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考科登記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預約時間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紙筆卷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線上測驗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經費作業</a:t>
          </a:r>
          <a:endParaRPr lang="zh-TW" altLang="en-US" sz="2000" kern="1200" dirty="0"/>
        </a:p>
      </dsp:txBody>
      <dsp:txXfrm>
        <a:off x="208431" y="3122609"/>
        <a:ext cx="1377451" cy="2811201"/>
      </dsp:txXfrm>
    </dsp:sp>
    <dsp:sp modelId="{E13E32F0-5E7A-4D1A-A0A1-BE77D0B43FF9}">
      <dsp:nvSpPr>
        <dsp:cNvPr id="0" name=""/>
        <dsp:cNvSpPr/>
      </dsp:nvSpPr>
      <dsp:spPr>
        <a:xfrm>
          <a:off x="1791311" y="1570665"/>
          <a:ext cx="1463161" cy="9291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C41337-3522-4A83-9FAA-A4B17772BE57}">
      <dsp:nvSpPr>
        <dsp:cNvPr id="0" name=""/>
        <dsp:cNvSpPr/>
      </dsp:nvSpPr>
      <dsp:spPr>
        <a:xfrm>
          <a:off x="1953885" y="1725110"/>
          <a:ext cx="1463161" cy="9291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指標查詢</a:t>
          </a:r>
          <a:endParaRPr lang="zh-TW" altLang="en-US" sz="2200" kern="1200" dirty="0"/>
        </a:p>
      </dsp:txBody>
      <dsp:txXfrm>
        <a:off x="1981098" y="1752323"/>
        <a:ext cx="1408735" cy="874681"/>
      </dsp:txXfrm>
    </dsp:sp>
    <dsp:sp modelId="{1B356753-E5D6-4CF6-A055-DB7651CD66BD}">
      <dsp:nvSpPr>
        <dsp:cNvPr id="0" name=""/>
        <dsp:cNvSpPr/>
      </dsp:nvSpPr>
      <dsp:spPr>
        <a:xfrm>
          <a:off x="1791311" y="2925309"/>
          <a:ext cx="1463161" cy="28969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80BDC6-6866-4F4B-9ACB-3B8D9CF73F48}">
      <dsp:nvSpPr>
        <dsp:cNvPr id="0" name=""/>
        <dsp:cNvSpPr/>
      </dsp:nvSpPr>
      <dsp:spPr>
        <a:xfrm>
          <a:off x="1953885" y="3079754"/>
          <a:ext cx="1463161" cy="28969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五項指標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提報率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施測率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未通過率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進步率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</dsp:txBody>
      <dsp:txXfrm>
        <a:off x="1996740" y="3122609"/>
        <a:ext cx="1377451" cy="2811201"/>
      </dsp:txXfrm>
    </dsp:sp>
    <dsp:sp modelId="{ADEE974B-E3E1-4BAB-9BE0-EB6FBDAAED43}">
      <dsp:nvSpPr>
        <dsp:cNvPr id="0" name=""/>
        <dsp:cNvSpPr/>
      </dsp:nvSpPr>
      <dsp:spPr>
        <a:xfrm>
          <a:off x="3579620" y="1570665"/>
          <a:ext cx="1463161" cy="9291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6BD96-4B8D-4CC7-B817-4196870EF7D8}">
      <dsp:nvSpPr>
        <dsp:cNvPr id="0" name=""/>
        <dsp:cNvSpPr/>
      </dsp:nvSpPr>
      <dsp:spPr>
        <a:xfrm>
          <a:off x="3742193" y="1725110"/>
          <a:ext cx="1463161" cy="9291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報告及</a:t>
          </a:r>
          <a:endParaRPr lang="en-US" altLang="zh-TW" sz="2200" b="1" kern="120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考古題</a:t>
          </a:r>
          <a:endParaRPr lang="zh-TW" altLang="en-US" sz="2200" kern="1200" dirty="0"/>
        </a:p>
      </dsp:txBody>
      <dsp:txXfrm>
        <a:off x="3769406" y="1752323"/>
        <a:ext cx="1408735" cy="874681"/>
      </dsp:txXfrm>
    </dsp:sp>
    <dsp:sp modelId="{0926B969-ADB9-4E88-AA20-556ADD47C3E1}">
      <dsp:nvSpPr>
        <dsp:cNvPr id="0" name=""/>
        <dsp:cNvSpPr/>
      </dsp:nvSpPr>
      <dsp:spPr>
        <a:xfrm>
          <a:off x="3579620" y="2925309"/>
          <a:ext cx="1463161" cy="28969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11CD1E-EFCA-46CC-A84A-240A970A27BB}">
      <dsp:nvSpPr>
        <dsp:cNvPr id="0" name=""/>
        <dsp:cNvSpPr/>
      </dsp:nvSpPr>
      <dsp:spPr>
        <a:xfrm>
          <a:off x="3742193" y="3079754"/>
          <a:ext cx="1463161" cy="28969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測驗報告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測驗歷程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  <a:sym typeface="Wingdings 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考古題</a:t>
          </a:r>
          <a:endParaRPr lang="zh-TW" altLang="en-US" sz="2000" kern="1200" dirty="0"/>
        </a:p>
      </dsp:txBody>
      <dsp:txXfrm>
        <a:off x="3785048" y="3122609"/>
        <a:ext cx="1377451" cy="2811201"/>
      </dsp:txXfrm>
    </dsp:sp>
    <dsp:sp modelId="{81D3B3D7-E715-4C64-B504-A6627C918A44}">
      <dsp:nvSpPr>
        <dsp:cNvPr id="0" name=""/>
        <dsp:cNvSpPr/>
      </dsp:nvSpPr>
      <dsp:spPr>
        <a:xfrm>
          <a:off x="5367929" y="1570665"/>
          <a:ext cx="1463161" cy="9291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6E07E-442C-47EA-9E29-922AF1930A58}">
      <dsp:nvSpPr>
        <dsp:cNvPr id="0" name=""/>
        <dsp:cNvSpPr/>
      </dsp:nvSpPr>
      <dsp:spPr>
        <a:xfrm>
          <a:off x="5530502" y="1725110"/>
          <a:ext cx="1463161" cy="9291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帳號管理</a:t>
          </a:r>
          <a:endParaRPr lang="zh-TW" altLang="en-US" sz="2200" kern="1200" dirty="0"/>
        </a:p>
      </dsp:txBody>
      <dsp:txXfrm>
        <a:off x="5557715" y="1752323"/>
        <a:ext cx="1408735" cy="874681"/>
      </dsp:txXfrm>
    </dsp:sp>
    <dsp:sp modelId="{41AAF99C-5144-4C75-864F-22BF4F067101}">
      <dsp:nvSpPr>
        <dsp:cNvPr id="0" name=""/>
        <dsp:cNvSpPr/>
      </dsp:nvSpPr>
      <dsp:spPr>
        <a:xfrm>
          <a:off x="5367929" y="2925309"/>
          <a:ext cx="1463161" cy="28969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F0E30-D151-4234-9EF0-6F52A86719F1}">
      <dsp:nvSpPr>
        <dsp:cNvPr id="0" name=""/>
        <dsp:cNvSpPr/>
      </dsp:nvSpPr>
      <dsp:spPr>
        <a:xfrm>
          <a:off x="5530502" y="3079754"/>
          <a:ext cx="1463161" cy="28969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校內帳號</a:t>
          </a:r>
          <a:endParaRPr lang="en-US" altLang="zh-TW" sz="200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承辦人</a:t>
          </a:r>
          <a:endParaRPr lang="zh-TW" altLang="en-US" sz="2000" kern="1200" dirty="0"/>
        </a:p>
      </dsp:txBody>
      <dsp:txXfrm>
        <a:off x="5573357" y="3122609"/>
        <a:ext cx="1377451" cy="2811201"/>
      </dsp:txXfrm>
    </dsp:sp>
    <dsp:sp modelId="{9E71C955-0DB3-4C31-9B77-98F7A6026839}">
      <dsp:nvSpPr>
        <dsp:cNvPr id="0" name=""/>
        <dsp:cNvSpPr/>
      </dsp:nvSpPr>
      <dsp:spPr>
        <a:xfrm>
          <a:off x="7156238" y="1570665"/>
          <a:ext cx="1463161" cy="9291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67849-9D6E-4160-B6FA-0E4015152878}">
      <dsp:nvSpPr>
        <dsp:cNvPr id="0" name=""/>
        <dsp:cNvSpPr/>
      </dsp:nvSpPr>
      <dsp:spPr>
        <a:xfrm>
          <a:off x="7318811" y="1725110"/>
          <a:ext cx="1463161" cy="9291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相關連結</a:t>
          </a:r>
          <a:endParaRPr lang="zh-TW" altLang="en-US" sz="2200" kern="1200" dirty="0"/>
        </a:p>
      </dsp:txBody>
      <dsp:txXfrm>
        <a:off x="7346024" y="1752323"/>
        <a:ext cx="1408735" cy="874681"/>
      </dsp:txXfrm>
    </dsp:sp>
    <dsp:sp modelId="{34D7B3C8-E0D7-43F8-927D-A679D6755BAB}">
      <dsp:nvSpPr>
        <dsp:cNvPr id="0" name=""/>
        <dsp:cNvSpPr/>
      </dsp:nvSpPr>
      <dsp:spPr>
        <a:xfrm>
          <a:off x="7156238" y="2925309"/>
          <a:ext cx="1463161" cy="28969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6909CD-EDAD-4691-B0DF-780FEC14498C}">
      <dsp:nvSpPr>
        <dsp:cNvPr id="0" name=""/>
        <dsp:cNvSpPr/>
      </dsp:nvSpPr>
      <dsp:spPr>
        <a:xfrm>
          <a:off x="7318811" y="3079754"/>
          <a:ext cx="1463161" cy="28969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rPr>
            <a:t>補救教學相關網站</a:t>
          </a:r>
          <a:endParaRPr lang="zh-TW" altLang="en-US" sz="2000" kern="1200" dirty="0"/>
        </a:p>
      </dsp:txBody>
      <dsp:txXfrm>
        <a:off x="7361666" y="3122609"/>
        <a:ext cx="1377451" cy="2811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654CE-94A6-4B4F-A46B-52A51A2AFDE6}" type="datetimeFigureOut">
              <a:rPr lang="zh-TW" altLang="en-US" smtClean="0"/>
              <a:t>2018/8/7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28D46-94B3-4DB7-9C5C-E93D082C63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1756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CA934-28B5-4AE7-89BF-374B1F96713C}" type="datetimeFigureOut">
              <a:rPr lang="zh-TW" altLang="en-US" smtClean="0"/>
              <a:t>2018/8/7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3013C-8650-4E5C-BBC1-2430B89FE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3579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6DB1A-5EF2-437A-B408-BF8D49239437}" type="slidenum">
              <a:rPr lang="zh-TW" altLang="en-US" smtClean="0">
                <a:solidFill>
                  <a:prstClr val="black"/>
                </a:solidFill>
              </a:rPr>
              <a:pPr/>
              <a:t>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86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6DB1A-5EF2-437A-B408-BF8D49239437}" type="slidenum">
              <a:rPr lang="zh-TW" altLang="en-US" smtClean="0">
                <a:solidFill>
                  <a:prstClr val="black"/>
                </a:solidFill>
              </a:rPr>
              <a:pPr/>
              <a:t>19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985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6DB1A-5EF2-437A-B408-BF8D49239437}" type="slidenum">
              <a:rPr lang="zh-TW" altLang="en-US" smtClean="0">
                <a:solidFill>
                  <a:prstClr val="black"/>
                </a:solidFill>
              </a:rPr>
              <a:pPr/>
              <a:t>21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82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6DB1A-5EF2-437A-B408-BF8D49239437}" type="slidenum">
              <a:rPr lang="zh-TW" altLang="en-US" smtClean="0">
                <a:solidFill>
                  <a:prstClr val="black"/>
                </a:solidFill>
              </a:rPr>
              <a:pPr/>
              <a:t>24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37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6DB1A-5EF2-437A-B408-BF8D49239437}" type="slidenum">
              <a:rPr lang="zh-TW" altLang="en-US" smtClean="0">
                <a:solidFill>
                  <a:prstClr val="black"/>
                </a:solidFill>
              </a:rPr>
              <a:pPr/>
              <a:t>25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56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6DB1A-5EF2-437A-B408-BF8D49239437}" type="slidenum">
              <a:rPr lang="zh-TW" altLang="en-US" smtClean="0">
                <a:solidFill>
                  <a:prstClr val="black"/>
                </a:solidFill>
              </a:rPr>
              <a:pPr/>
              <a:t>28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9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3013C-8650-4E5C-BBC1-2430B89FE378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933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6DB1A-5EF2-437A-B408-BF8D49239437}" type="slidenum">
              <a:rPr lang="zh-TW" altLang="en-US" smtClean="0">
                <a:solidFill>
                  <a:prstClr val="black"/>
                </a:solidFill>
              </a:rPr>
              <a:pPr/>
              <a:t>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0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6DB1A-5EF2-437A-B408-BF8D49239437}" type="slidenum">
              <a:rPr lang="zh-TW" altLang="en-US" smtClean="0">
                <a:solidFill>
                  <a:prstClr val="black"/>
                </a:solidFill>
              </a:rPr>
              <a:pPr/>
              <a:t>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86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6DB1A-5EF2-437A-B408-BF8D49239437}" type="slidenum">
              <a:rPr lang="zh-TW" altLang="en-US" smtClean="0">
                <a:solidFill>
                  <a:prstClr val="black"/>
                </a:solidFill>
              </a:rPr>
              <a:pPr/>
              <a:t>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79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6DB1A-5EF2-437A-B408-BF8D49239437}" type="slidenum">
              <a:rPr lang="zh-TW" altLang="en-US" smtClean="0">
                <a:solidFill>
                  <a:prstClr val="black"/>
                </a:solidFill>
              </a:rPr>
              <a:pPr/>
              <a:t>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86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6DB1A-5EF2-437A-B408-BF8D49239437}" type="slidenum">
              <a:rPr lang="zh-TW" altLang="en-US" smtClean="0">
                <a:solidFill>
                  <a:prstClr val="black"/>
                </a:solidFill>
              </a:rPr>
              <a:pPr/>
              <a:t>15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60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6DB1A-5EF2-437A-B408-BF8D49239437}" type="slidenum">
              <a:rPr lang="zh-TW" altLang="en-US" smtClean="0">
                <a:solidFill>
                  <a:prstClr val="black"/>
                </a:solidFill>
              </a:rPr>
              <a:pPr/>
              <a:t>16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61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6DB1A-5EF2-437A-B408-BF8D49239437}" type="slidenum">
              <a:rPr lang="zh-TW" altLang="en-US" smtClean="0">
                <a:solidFill>
                  <a:prstClr val="black"/>
                </a:solidFill>
              </a:rPr>
              <a:pPr/>
              <a:t>17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69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94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9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54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0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15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57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35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01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309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098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28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26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3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47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0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39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64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61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70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743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40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70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750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9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72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1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03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53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65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2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75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09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50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75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57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00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56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4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55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8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134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09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4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5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61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95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7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27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65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8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57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0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9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70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76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4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7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28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4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36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27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4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4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7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71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9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63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7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2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8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8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3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5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5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89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10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64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1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2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55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59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4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13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64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4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3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8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9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23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79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60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43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50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85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80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1621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6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1621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1621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6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1621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8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1621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6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1621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5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1621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4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1621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5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1621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2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2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0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124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5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381000" y="2564904"/>
            <a:ext cx="8458200" cy="1222375"/>
          </a:xfrm>
        </p:spPr>
        <p:txBody>
          <a:bodyPr>
            <a:normAutofit/>
          </a:bodyPr>
          <a:lstStyle/>
          <a:p>
            <a:pPr algn="r"/>
            <a:r>
              <a:rPr lang="zh-TW" altLang="en-US" b="1" dirty="0"/>
              <a:t>補救教學實施方案</a:t>
            </a:r>
            <a:br>
              <a:rPr lang="zh-TW" altLang="en-US" b="1" dirty="0"/>
            </a:br>
            <a:r>
              <a:rPr lang="zh-TW" altLang="en-US" b="1" dirty="0"/>
              <a:t>科技化評量系統操作</a:t>
            </a:r>
            <a:r>
              <a:rPr lang="zh-TW" altLang="en-US" b="1" dirty="0" smtClean="0"/>
              <a:t>說明</a:t>
            </a:r>
            <a:endParaRPr lang="zh-TW" altLang="en-US" b="1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zh-TW" altLang="en-US" sz="2800" dirty="0"/>
              <a:t>對象：承辦人權限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61578"/>
            <a:ext cx="4381500" cy="819150"/>
          </a:xfrm>
          <a:prstGeom prst="rect">
            <a:avLst/>
          </a:prstGeom>
        </p:spPr>
      </p:pic>
      <p:sp>
        <p:nvSpPr>
          <p:cNvPr id="1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z="1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lang="zh-TW" alt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8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165001"/>
              </p:ext>
            </p:extLst>
          </p:nvPr>
        </p:nvGraphicFramePr>
        <p:xfrm>
          <a:off x="395536" y="1340768"/>
          <a:ext cx="8424937" cy="5247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3"/>
                <a:gridCol w="3528392"/>
                <a:gridCol w="3528392"/>
              </a:tblGrid>
              <a:tr h="61206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類別</a:t>
                      </a:r>
                      <a:endParaRPr lang="en-US" altLang="zh-TW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比較</a:t>
                      </a:r>
                      <a:endParaRPr lang="en-US" altLang="zh-TW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TlToB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個案名單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學生名單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612068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來源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篩選測驗未通過者，系統自動轉為個案</a:t>
                      </a:r>
                      <a:endParaRPr lang="en-US" altLang="zh-TW" sz="1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經學校學習輔導小組認定應接受補救教學者，由承辦人手動轉為個案</a:t>
                      </a:r>
                      <a:endParaRPr lang="en-US" altLang="zh-TW" sz="1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篩選測驗學校依應提報比率提報學生參加測驗，無任何未通過科目者</a:t>
                      </a:r>
                    </a:p>
                  </a:txBody>
                  <a:tcPr anchor="ctr"/>
                </a:tc>
              </a:tr>
              <a:tr h="612068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長期追蹤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○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/>
                          <a:ea typeface="標楷體"/>
                        </a:rPr>
                        <a:t>╳</a:t>
                      </a:r>
                      <a:endParaRPr lang="zh-TW" altLang="en-US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612068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結案或刪除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可依據作業要點「結案因素」結案，不可刪除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不須結案可直接刪除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612068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入班受輔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○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/>
                          <a:ea typeface="標楷體"/>
                        </a:rPr>
                        <a:t>╳</a:t>
                      </a:r>
                      <a:endParaRPr lang="zh-TW" altLang="en-US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612068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異動轉銜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休學、轉學、畢業或結業等須至系統操作異動轉銜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直接刪除，不須異動轉銜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612068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資料修改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入學年度及身分</a:t>
                      </a:r>
                      <a:r>
                        <a:rPr lang="en-US" altLang="zh-TW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ID</a:t>
                      </a: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須電洽測驗中心修改，其餘資料由承辦人修改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皆可由承辦人自行修改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2411760" y="692696"/>
            <a:ext cx="5832648" cy="676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個案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名單和學生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名單有什麼差別？</a:t>
            </a:r>
            <a:endParaRPr lang="zh-TW" altLang="en-US" sz="2800" dirty="0"/>
          </a:p>
        </p:txBody>
      </p:sp>
      <p:grpSp>
        <p:nvGrpSpPr>
          <p:cNvPr id="8" name="群組 7"/>
          <p:cNvGrpSpPr/>
          <p:nvPr/>
        </p:nvGrpSpPr>
        <p:grpSpPr>
          <a:xfrm>
            <a:off x="683568" y="588284"/>
            <a:ext cx="1555373" cy="648072"/>
            <a:chOff x="683568" y="764704"/>
            <a:chExt cx="1728192" cy="720080"/>
          </a:xfrm>
        </p:grpSpPr>
        <p:sp>
          <p:nvSpPr>
            <p:cNvPr id="9" name="笑臉 8"/>
            <p:cNvSpPr/>
            <p:nvPr/>
          </p:nvSpPr>
          <p:spPr>
            <a:xfrm>
              <a:off x="683568" y="764704"/>
              <a:ext cx="792088" cy="720080"/>
            </a:xfrm>
            <a:prstGeom prst="smileyFac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形圖說文字 9"/>
            <p:cNvSpPr/>
            <p:nvPr/>
          </p:nvSpPr>
          <p:spPr>
            <a:xfrm>
              <a:off x="1662701" y="764704"/>
              <a:ext cx="749059" cy="648072"/>
            </a:xfrm>
            <a:prstGeom prst="wedgeEllipseCallout">
              <a:avLst>
                <a:gd name="adj1" fmla="val -62393"/>
                <a:gd name="adj2" fmla="val 37103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solidFill>
                    <a:schemeClr val="tx1"/>
                  </a:solidFill>
                </a:rPr>
                <a:t>？</a:t>
              </a:r>
            </a:p>
          </p:txBody>
        </p:sp>
      </p:grpSp>
      <p:sp>
        <p:nvSpPr>
          <p:cNvPr id="11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47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100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帳號管理─教師帳號管理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611560" y="2346025"/>
            <a:ext cx="3528392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新增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或批次修改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帳號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校內帳號總表</a:t>
            </a:r>
            <a:endParaRPr lang="en-US" altLang="zh-TW" sz="2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內帳號使用統計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39" y="2741291"/>
            <a:ext cx="2905397" cy="28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235275" y="3284984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101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kumimoji="1" lang="zh-TW" altLang="en-US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單筆新增帳號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39255" y="1211600"/>
            <a:ext cx="8640960" cy="5419680"/>
            <a:chOff x="251520" y="188640"/>
            <a:chExt cx="8640960" cy="541968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1520" y="404664"/>
              <a:ext cx="7155858" cy="52036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圓角矩形圖說文字 5"/>
            <p:cNvSpPr/>
            <p:nvPr/>
          </p:nvSpPr>
          <p:spPr>
            <a:xfrm>
              <a:off x="3347864" y="188640"/>
              <a:ext cx="2592288" cy="585615"/>
            </a:xfrm>
            <a:prstGeom prst="wedgeRoundRectCallout">
              <a:avLst>
                <a:gd name="adj1" fmla="val -69635"/>
                <a:gd name="adj2" fmla="val 2057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功能頁籤選擇</a:t>
              </a:r>
              <a:endPara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「新增或批次修改帳號」</a:t>
              </a:r>
              <a:endPara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7" name="圓角矩形圖說文字 6"/>
            <p:cNvSpPr/>
            <p:nvPr/>
          </p:nvSpPr>
          <p:spPr>
            <a:xfrm>
              <a:off x="5276353" y="1052736"/>
              <a:ext cx="3616127" cy="2160240"/>
            </a:xfrm>
            <a:prstGeom prst="wedgeRoundRectCallout">
              <a:avLst>
                <a:gd name="adj1" fmla="val -68996"/>
                <a:gd name="adj2" fmla="val -1630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單筆新增帳號，分三類：</a:t>
              </a:r>
              <a:endPara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1.</a:t>
              </a:r>
              <a:r>
                <a:rPr lang="zh-TW" altLang="en-US" dirty="0" smtClean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綜合權限</a:t>
              </a:r>
              <a:r>
                <a:rPr lang="en-US" altLang="zh-TW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主任、校長</a:t>
              </a:r>
              <a:r>
                <a:rPr lang="en-US" altLang="zh-TW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</a:p>
            <a:p>
              <a:r>
                <a:rPr lang="en-US" altLang="zh-TW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2.</a:t>
              </a:r>
              <a:r>
                <a:rPr lang="zh-TW" altLang="en-US" dirty="0" smtClean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班級權限</a:t>
              </a:r>
              <a:r>
                <a:rPr lang="en-US" altLang="zh-TW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導師、導師兼授課教師</a:t>
              </a:r>
              <a:r>
                <a:rPr lang="en-US" altLang="zh-TW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</a:p>
            <a:p>
              <a:r>
                <a:rPr lang="en-US" altLang="zh-TW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3.</a:t>
              </a:r>
              <a:r>
                <a:rPr lang="zh-TW" altLang="en-US" dirty="0" smtClean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授課教師</a:t>
              </a:r>
              <a:r>
                <a:rPr lang="en-US" altLang="zh-TW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授課、科任教師</a:t>
              </a:r>
              <a:r>
                <a:rPr lang="en-US" altLang="zh-TW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</a:p>
            <a:p>
              <a:endPara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以下依系統要求填入各欄位資料。</a:t>
              </a:r>
              <a:endPara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" name="圓角矩形 7"/>
            <p:cNvSpPr/>
            <p:nvPr/>
          </p:nvSpPr>
          <p:spPr bwMode="auto">
            <a:xfrm>
              <a:off x="1043608" y="392591"/>
              <a:ext cx="720080" cy="38166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圓角矩形 8"/>
            <p:cNvSpPr/>
            <p:nvPr/>
          </p:nvSpPr>
          <p:spPr bwMode="auto">
            <a:xfrm>
              <a:off x="256199" y="1052736"/>
              <a:ext cx="1507489" cy="28803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102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12" y="2780928"/>
            <a:ext cx="8601075" cy="308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kumimoji="1" lang="zh-TW" altLang="en-US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批次匯入或批次修改現有帳號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9" y="1844824"/>
            <a:ext cx="8797862" cy="5914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向上箭號 5"/>
          <p:cNvSpPr/>
          <p:nvPr/>
        </p:nvSpPr>
        <p:spPr>
          <a:xfrm>
            <a:off x="3779912" y="2581185"/>
            <a:ext cx="432048" cy="10551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5436096" y="2581184"/>
            <a:ext cx="432048" cy="9918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圖說文字 7"/>
          <p:cNvSpPr/>
          <p:nvPr/>
        </p:nvSpPr>
        <p:spPr>
          <a:xfrm>
            <a:off x="7236296" y="4797152"/>
            <a:ext cx="1512168" cy="648072"/>
          </a:xfrm>
          <a:prstGeom prst="wedgeRoundRectCallout">
            <a:avLst>
              <a:gd name="adj1" fmla="val -94650"/>
              <a:gd name="adj2" fmla="val -686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請參閱說明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103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308707" y="404663"/>
            <a:ext cx="8378093" cy="1012975"/>
          </a:xfrm>
        </p:spPr>
        <p:txBody>
          <a:bodyPr>
            <a:normAutofit/>
          </a:bodyPr>
          <a:lstStyle/>
          <a:p>
            <a:pPr algn="l"/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承辦人新增帳號後，系統會寄認證信到老師的信箱，老師再依照下列步驟註冊登入：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15" y="1457368"/>
            <a:ext cx="8596288" cy="26873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31" y="2775088"/>
            <a:ext cx="27813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06" y="4365104"/>
            <a:ext cx="6334671" cy="2393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3878974" y="1601384"/>
            <a:ext cx="1917161" cy="648072"/>
          </a:xfrm>
          <a:prstGeom prst="wedgeRoundRectCallout">
            <a:avLst>
              <a:gd name="adj1" fmla="val -27481"/>
              <a:gd name="adj2" fmla="val 85316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信箱收信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點選註冊連結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3164720" y="3401584"/>
            <a:ext cx="2827351" cy="648072"/>
          </a:xfrm>
          <a:prstGeom prst="wedgeRoundRectCallout">
            <a:avLst>
              <a:gd name="adj1" fmla="val 62459"/>
              <a:gd name="adj2" fmla="val 19471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網頁顯示驗證成功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點選下方評量網站網址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6773068" y="5229200"/>
            <a:ext cx="2185990" cy="1224136"/>
          </a:xfrm>
          <a:prstGeom prst="wedgeRoundRectCallout">
            <a:avLst>
              <a:gd name="adj1" fmla="val -75191"/>
              <a:gd name="adj2" fmla="val 12049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登入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密碼為認證信預設密碼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複製貼上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104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7132662" cy="65278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46856" y="176617"/>
            <a:ext cx="8229600" cy="1143000"/>
          </a:xfrm>
        </p:spPr>
        <p:txBody>
          <a:bodyPr>
            <a:normAutofit/>
          </a:bodyPr>
          <a:lstStyle/>
          <a:p>
            <a:r>
              <a:rPr kumimoji="1" lang="zh-TW" altLang="en-US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校內帳號總表</a:t>
            </a:r>
          </a:p>
        </p:txBody>
      </p:sp>
      <p:sp>
        <p:nvSpPr>
          <p:cNvPr id="5" name="圓角矩形圖說文字 4"/>
          <p:cNvSpPr/>
          <p:nvPr/>
        </p:nvSpPr>
        <p:spPr>
          <a:xfrm>
            <a:off x="2793896" y="1319617"/>
            <a:ext cx="1944216" cy="585615"/>
          </a:xfrm>
          <a:prstGeom prst="wedgeRoundRectCallout">
            <a:avLst>
              <a:gd name="adj1" fmla="val -76242"/>
              <a:gd name="adj2" fmla="val 5702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功能頁籤選擇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「校內帳號總表」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6732240" y="903944"/>
            <a:ext cx="1224136" cy="585615"/>
          </a:xfrm>
          <a:prstGeom prst="wedgeRoundRectCallout">
            <a:avLst>
              <a:gd name="adj1" fmla="val -39512"/>
              <a:gd name="adj2" fmla="val 80055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名單下載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6516216" y="1988839"/>
            <a:ext cx="648072" cy="4990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7164288" y="5805264"/>
            <a:ext cx="1364282" cy="585615"/>
          </a:xfrm>
          <a:prstGeom prst="wedgeRoundRectCallout">
            <a:avLst>
              <a:gd name="adj1" fmla="val -74667"/>
              <a:gd name="adj2" fmla="val 6221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注意事項！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184068" y="1196751"/>
            <a:ext cx="787531" cy="3816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7344308" y="2055290"/>
            <a:ext cx="1665291" cy="1463699"/>
          </a:xfrm>
          <a:prstGeom prst="wedgeRoundRectCallout">
            <a:avLst>
              <a:gd name="adj1" fmla="val -67196"/>
              <a:gd name="adj2" fmla="val -26135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操作功能：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編輯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刪除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忘記密碼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4211960" y="260646"/>
            <a:ext cx="2952328" cy="2160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105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校內帳號總表→   編輯→基本資料異動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06774"/>
            <a:ext cx="7603069" cy="5378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0" b="18220"/>
          <a:stretch/>
        </p:blipFill>
        <p:spPr bwMode="auto">
          <a:xfrm>
            <a:off x="3808161" y="606638"/>
            <a:ext cx="616496" cy="49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圖說文字 5"/>
          <p:cNvSpPr/>
          <p:nvPr/>
        </p:nvSpPr>
        <p:spPr>
          <a:xfrm>
            <a:off x="5315083" y="5589240"/>
            <a:ext cx="1944216" cy="1080120"/>
          </a:xfrm>
          <a:prstGeom prst="wedgeRoundRectCallout">
            <a:avLst>
              <a:gd name="adj1" fmla="val -76256"/>
              <a:gd name="adj2" fmla="val 37619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修改內容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確定存檔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2345078" y="1407720"/>
            <a:ext cx="2068016" cy="585615"/>
          </a:xfrm>
          <a:prstGeom prst="wedgeRoundRectCallout">
            <a:avLst>
              <a:gd name="adj1" fmla="val -86349"/>
              <a:gd name="adj2" fmla="val 51801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功能頁籤選擇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「基本資料異動」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620268" y="2072861"/>
            <a:ext cx="855387" cy="3816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106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67544" y="5687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校內帳號總表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→   編輯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→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單筆勾選授課教師學生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0" y="1988840"/>
            <a:ext cx="8075618" cy="4464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0" b="18220"/>
          <a:stretch/>
        </p:blipFill>
        <p:spPr bwMode="auto">
          <a:xfrm>
            <a:off x="5306184" y="664087"/>
            <a:ext cx="616496" cy="49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圖說文字 5"/>
          <p:cNvSpPr/>
          <p:nvPr/>
        </p:nvSpPr>
        <p:spPr>
          <a:xfrm>
            <a:off x="1043608" y="4509120"/>
            <a:ext cx="2088232" cy="671611"/>
          </a:xfrm>
          <a:prstGeom prst="wedgeRoundRectCallout">
            <a:avLst>
              <a:gd name="adj1" fmla="val 1204"/>
              <a:gd name="adj2" fmla="val 103532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勾選學生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全選、單選、選此班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2630320" y="2111232"/>
            <a:ext cx="2877784" cy="585615"/>
          </a:xfrm>
          <a:prstGeom prst="wedgeRoundRectCallout">
            <a:avLst>
              <a:gd name="adj1" fmla="val -64742"/>
              <a:gd name="adj2" fmla="val 45853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功能頁籤選擇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「單筆勾選設課教師學生」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5220072" y="6021287"/>
            <a:ext cx="2736304" cy="585615"/>
          </a:xfrm>
          <a:prstGeom prst="wedgeRoundRectCallout">
            <a:avLst>
              <a:gd name="adj1" fmla="val -71181"/>
              <a:gd name="adj2" fmla="val 5702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點選「加入學生資料」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1187624" y="2696847"/>
            <a:ext cx="1368152" cy="3816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107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校內帳號總表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→   編輯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→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批次匯入授課教師學生</a:t>
            </a:r>
            <a:endParaRPr lang="zh-TW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0" b="18220"/>
          <a:stretch/>
        </p:blipFill>
        <p:spPr bwMode="auto">
          <a:xfrm>
            <a:off x="5220329" y="526103"/>
            <a:ext cx="6220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844824"/>
            <a:ext cx="8562975" cy="28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1743423" y="3177844"/>
            <a:ext cx="792088" cy="30146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左箭號 6"/>
          <p:cNvSpPr/>
          <p:nvPr/>
        </p:nvSpPr>
        <p:spPr>
          <a:xfrm>
            <a:off x="2172605" y="3788033"/>
            <a:ext cx="792088" cy="301021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 bwMode="auto">
          <a:xfrm>
            <a:off x="2687092" y="2624212"/>
            <a:ext cx="1440159" cy="3816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21699"/>
            <a:ext cx="3793208" cy="974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108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kumimoji="1" lang="zh-TW" altLang="en-US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忘記密碼</a:t>
            </a:r>
            <a:r>
              <a:rPr kumimoji="1" lang="en-US" altLang="zh-TW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1" lang="zh-TW" altLang="en-US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kumimoji="1" lang="en-US" altLang="zh-TW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1" lang="zh-TW" altLang="en-US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承辦人重發認證信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8" y="3642088"/>
            <a:ext cx="7380312" cy="2281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430" y="5157192"/>
            <a:ext cx="27813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232412" y="1459434"/>
            <a:ext cx="7194027" cy="2054320"/>
            <a:chOff x="203298" y="1132559"/>
            <a:chExt cx="7194027" cy="205432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98" y="1132559"/>
              <a:ext cx="7194027" cy="2054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圓角矩形 7"/>
            <p:cNvSpPr/>
            <p:nvPr/>
          </p:nvSpPr>
          <p:spPr>
            <a:xfrm>
              <a:off x="6940518" y="2225626"/>
              <a:ext cx="189087" cy="26096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圓角矩形圖說文字 8"/>
          <p:cNvSpPr/>
          <p:nvPr/>
        </p:nvSpPr>
        <p:spPr>
          <a:xfrm>
            <a:off x="7320123" y="1874513"/>
            <a:ext cx="1385851" cy="585615"/>
          </a:xfrm>
          <a:prstGeom prst="wedgeRoundRectCallout">
            <a:avLst>
              <a:gd name="adj1" fmla="val -60583"/>
              <a:gd name="adj2" fmla="val 84517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點選忘記密碼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283" y="620688"/>
            <a:ext cx="478157" cy="51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圖說文字 11"/>
          <p:cNvSpPr/>
          <p:nvPr/>
        </p:nvSpPr>
        <p:spPr>
          <a:xfrm>
            <a:off x="3234982" y="3717032"/>
            <a:ext cx="2249748" cy="585615"/>
          </a:xfrm>
          <a:prstGeom prst="wedgeRoundRectCallout">
            <a:avLst>
              <a:gd name="adj1" fmla="val -22261"/>
              <a:gd name="adj2" fmla="val 84517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老師到信箱收信，點選註冊連結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圓角矩形圖說文字 12"/>
          <p:cNvSpPr/>
          <p:nvPr/>
        </p:nvSpPr>
        <p:spPr>
          <a:xfrm>
            <a:off x="5580112" y="5311037"/>
            <a:ext cx="2238356" cy="1296144"/>
          </a:xfrm>
          <a:prstGeom prst="wedgeRoundRectCallout">
            <a:avLst>
              <a:gd name="adj1" fmla="val -74996"/>
              <a:gd name="adj2" fmla="val 42064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跳出驗證成功訊息，點選下方網址，以預設密碼登入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建議複製貼上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323528" y="1556791"/>
            <a:ext cx="792088" cy="3177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109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35" y="1149936"/>
            <a:ext cx="602932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kumimoji="1" lang="zh-TW" altLang="en-US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忘記密碼</a:t>
            </a:r>
            <a:r>
              <a:rPr kumimoji="1" lang="en-US" altLang="zh-TW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1" lang="zh-TW" altLang="en-US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kumimoji="1" lang="en-US" altLang="zh-TW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1" lang="zh-TW" altLang="en-US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承辦人手動啟動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47535"/>
            <a:ext cx="4854216" cy="6622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3428999"/>
            <a:ext cx="4417829" cy="9391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18943"/>
            <a:ext cx="5328592" cy="22300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5652221" y="1261120"/>
            <a:ext cx="2522261" cy="753029"/>
            <a:chOff x="6409484" y="1299777"/>
            <a:chExt cx="2522261" cy="585615"/>
          </a:xfrm>
        </p:grpSpPr>
        <p:sp>
          <p:nvSpPr>
            <p:cNvPr id="9" name="圓角矩形圖說文字 8"/>
            <p:cNvSpPr/>
            <p:nvPr/>
          </p:nvSpPr>
          <p:spPr>
            <a:xfrm>
              <a:off x="6409484" y="1299777"/>
              <a:ext cx="2522261" cy="585615"/>
            </a:xfrm>
            <a:prstGeom prst="wedgeRoundRectCallout">
              <a:avLst>
                <a:gd name="adj1" fmla="val -49880"/>
                <a:gd name="adj2" fmla="val 8798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1.</a:t>
              </a:r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點選     手動啟動</a:t>
              </a:r>
              <a:endPara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7203461" y="1411775"/>
              <a:ext cx="595477" cy="411677"/>
              <a:chOff x="7304623" y="1183289"/>
              <a:chExt cx="627737" cy="481455"/>
            </a:xfrm>
          </p:grpSpPr>
          <p:sp>
            <p:nvSpPr>
              <p:cNvPr id="12" name="橢圓 11"/>
              <p:cNvSpPr/>
              <p:nvPr/>
            </p:nvSpPr>
            <p:spPr>
              <a:xfrm>
                <a:off x="7341553" y="1183289"/>
                <a:ext cx="540000" cy="4814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9933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 dirty="0"/>
              </a:p>
            </p:txBody>
          </p:sp>
          <p:sp>
            <p:nvSpPr>
              <p:cNvPr id="13" name="文字方塊 12"/>
              <p:cNvSpPr txBox="1"/>
              <p:nvPr/>
            </p:nvSpPr>
            <p:spPr>
              <a:xfrm>
                <a:off x="7304623" y="1255603"/>
                <a:ext cx="6277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 smtClean="0">
                    <a:solidFill>
                      <a:schemeClr val="bg1"/>
                    </a:solidFill>
                  </a:rPr>
                  <a:t>START</a:t>
                </a:r>
                <a:endParaRPr lang="zh-TW" alt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4" name="圓角矩形圖說文字 13"/>
          <p:cNvSpPr/>
          <p:nvPr/>
        </p:nvSpPr>
        <p:spPr>
          <a:xfrm>
            <a:off x="5357976" y="2675238"/>
            <a:ext cx="1656184" cy="585615"/>
          </a:xfrm>
          <a:prstGeom prst="wedgeRoundRectCallout">
            <a:avLst>
              <a:gd name="adj1" fmla="val -62686"/>
              <a:gd name="adj2" fmla="val 23547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選擇「是」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圓角矩形圖說文字 14"/>
          <p:cNvSpPr/>
          <p:nvPr/>
        </p:nvSpPr>
        <p:spPr>
          <a:xfrm>
            <a:off x="4992485" y="3366815"/>
            <a:ext cx="2464848" cy="1152128"/>
          </a:xfrm>
          <a:prstGeom prst="wedgeRoundRectCallout">
            <a:avLst>
              <a:gd name="adj1" fmla="val -62017"/>
              <a:gd name="adj2" fmla="val 18724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將新密碼抄下來給老師，老師不必收認證信，可直接用新密碼登入系統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圓角矩形圖說文字 15"/>
          <p:cNvSpPr/>
          <p:nvPr/>
        </p:nvSpPr>
        <p:spPr>
          <a:xfrm>
            <a:off x="5710744" y="4797152"/>
            <a:ext cx="2249748" cy="913192"/>
          </a:xfrm>
          <a:prstGeom prst="wedgeRoundRectCallout">
            <a:avLst>
              <a:gd name="adj1" fmla="val -62132"/>
              <a:gd name="adj2" fmla="val 2104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系統同步發送通知信告知老師帳號被手動啟動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向下箭號 16"/>
          <p:cNvSpPr/>
          <p:nvPr/>
        </p:nvSpPr>
        <p:spPr>
          <a:xfrm>
            <a:off x="2339752" y="2420888"/>
            <a:ext cx="41088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2346397" y="3151076"/>
            <a:ext cx="41088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2363815" y="4234180"/>
            <a:ext cx="41088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2774699" y="5877272"/>
            <a:ext cx="5388398" cy="87173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註：「</a:t>
            </a:r>
            <a:r>
              <a:rPr lang="en-US" altLang="zh-TW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start(</a:t>
            </a:r>
            <a:r>
              <a:rPr lang="zh-TW" altLang="en-US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手動啟動</a:t>
            </a:r>
            <a:r>
              <a:rPr lang="en-US" altLang="zh-TW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」之功能為教師收不到認證信時使用，點選後彈跳視窗會出現一組密碼，再由承辦人將密碼轉知該位老師，若非收不到認證信請勿點選，以免認證信密碼遭到覆蓋。</a:t>
            </a:r>
          </a:p>
        </p:txBody>
      </p:sp>
      <p:sp>
        <p:nvSpPr>
          <p:cNvPr id="21" name="圓角矩形 20"/>
          <p:cNvSpPr/>
          <p:nvPr/>
        </p:nvSpPr>
        <p:spPr bwMode="auto">
          <a:xfrm>
            <a:off x="338483" y="1149936"/>
            <a:ext cx="720080" cy="3816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768424"/>
              </p:ext>
            </p:extLst>
          </p:nvPr>
        </p:nvGraphicFramePr>
        <p:xfrm>
          <a:off x="468338" y="4437112"/>
          <a:ext cx="8424933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93"/>
                <a:gridCol w="679276"/>
                <a:gridCol w="679276"/>
                <a:gridCol w="679276"/>
                <a:gridCol w="2070452"/>
                <a:gridCol w="694832"/>
                <a:gridCol w="694832"/>
                <a:gridCol w="694832"/>
                <a:gridCol w="694832"/>
                <a:gridCol w="6948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年級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方式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╳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紙筆測驗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英：紙筆測驗</a:t>
                      </a:r>
                      <a:endParaRPr lang="en-US" altLang="zh-TW" dirty="0" smtClean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國、數：線上測驗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線上測驗</a:t>
                      </a:r>
                    </a:p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科目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╳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國、數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國、數、英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測驗前一年段學習內容。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</a:t>
                      </a:r>
                      <a:r>
                        <a:rPr lang="en-US" altLang="zh-TW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</a:t>
                      </a: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年起國小四年級英文調整為紙筆測驗。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26976"/>
          </a:xfrm>
        </p:spPr>
        <p:txBody>
          <a:bodyPr>
            <a:normAutofit/>
          </a:bodyPr>
          <a:lstStyle/>
          <a:p>
            <a:r>
              <a:rPr kumimoji="1"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測驗內容及方式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04056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篩選測驗：</a:t>
            </a:r>
            <a:endParaRPr lang="en-US" altLang="zh-TW" sz="24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244830"/>
              </p:ext>
            </p:extLst>
          </p:nvPr>
        </p:nvGraphicFramePr>
        <p:xfrm>
          <a:off x="478607" y="1268760"/>
          <a:ext cx="8412847" cy="2667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41284"/>
                <a:gridCol w="650084"/>
                <a:gridCol w="650084"/>
                <a:gridCol w="2141451"/>
                <a:gridCol w="688324"/>
                <a:gridCol w="688324"/>
                <a:gridCol w="688324"/>
                <a:gridCol w="688324"/>
                <a:gridCol w="688324"/>
                <a:gridCol w="6883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年級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方式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紙筆測驗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英：紙筆測驗</a:t>
                      </a:r>
                      <a:endParaRPr lang="en-US" altLang="zh-TW" dirty="0" smtClean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國、數：</a:t>
                      </a:r>
                      <a:endParaRPr lang="en-US" altLang="zh-TW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線上測驗或答案卡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線上測驗或答案卡</a:t>
                      </a:r>
                      <a:endParaRPr lang="en-US" altLang="zh-TW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endParaRPr lang="zh-TW" altLang="en-US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╳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科目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國、數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國、數、英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╳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測驗本年段學習內容。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en-US" altLang="zh-TW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具特殊原因學校，經地方政府同意，得以學校為單位採答案卡劃記辦理。     </a:t>
                      </a:r>
                      <a:endParaRPr lang="en-US" altLang="zh-TW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</a:t>
                      </a:r>
                      <a:r>
                        <a:rPr lang="en-US" altLang="zh-TW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</a:t>
                      </a: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年起國小三年級英文調整為紙筆測驗。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內容版面配置區 2"/>
          <p:cNvSpPr txBox="1">
            <a:spLocks/>
          </p:cNvSpPr>
          <p:nvPr/>
        </p:nvSpPr>
        <p:spPr>
          <a:xfrm>
            <a:off x="468338" y="4005063"/>
            <a:ext cx="8229600" cy="604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成長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測驗：</a:t>
            </a:r>
            <a:endParaRPr lang="en-US" altLang="zh-TW" sz="24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110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kumimoji="1" lang="zh-TW" altLang="en-US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忘記密碼</a:t>
            </a:r>
            <a:r>
              <a:rPr kumimoji="1" lang="en-US" altLang="zh-TW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1" lang="zh-TW" altLang="en-US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三</a:t>
            </a:r>
            <a:r>
              <a:rPr kumimoji="1" lang="en-US" altLang="zh-TW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1" lang="zh-TW" altLang="en-US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登入入口設定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5427" y="1565663"/>
            <a:ext cx="6572722" cy="24494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2487663" y="4293096"/>
            <a:ext cx="4168250" cy="14265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圓角矩形圖說文字 5"/>
          <p:cNvSpPr/>
          <p:nvPr/>
        </p:nvSpPr>
        <p:spPr>
          <a:xfrm>
            <a:off x="4571788" y="2781510"/>
            <a:ext cx="2249748" cy="719498"/>
          </a:xfrm>
          <a:prstGeom prst="wedgeRoundRectCallout">
            <a:avLst>
              <a:gd name="adj1" fmla="val 964"/>
              <a:gd name="adj2" fmla="val -78128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登入時點選「忘記密碼」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3446914" y="5612371"/>
            <a:ext cx="2249748" cy="719498"/>
          </a:xfrm>
          <a:prstGeom prst="wedgeRoundRectCallout">
            <a:avLst>
              <a:gd name="adj1" fmla="val 964"/>
              <a:gd name="adj2" fmla="val -78128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輸入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e-mail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111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67" y="692696"/>
            <a:ext cx="6955507" cy="21336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120" y="2132856"/>
            <a:ext cx="4060370" cy="1944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05064"/>
            <a:ext cx="4492948" cy="23171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圓角矩形圖說文字 5"/>
          <p:cNvSpPr/>
          <p:nvPr/>
        </p:nvSpPr>
        <p:spPr>
          <a:xfrm>
            <a:off x="4716016" y="332656"/>
            <a:ext cx="2249748" cy="585615"/>
          </a:xfrm>
          <a:prstGeom prst="wedgeRoundRectCallout">
            <a:avLst>
              <a:gd name="adj1" fmla="val -22261"/>
              <a:gd name="adj2" fmla="val 84517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老師到信箱收信，點選註冊連結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827584" y="3033864"/>
            <a:ext cx="2383457" cy="825714"/>
          </a:xfrm>
          <a:prstGeom prst="wedgeRoundRectCallout">
            <a:avLst>
              <a:gd name="adj1" fmla="val 66049"/>
              <a:gd name="adj2" fmla="val -25179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系統自動導入網頁，並通知已寄送新密碼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1619672" y="4941168"/>
            <a:ext cx="2393764" cy="585615"/>
          </a:xfrm>
          <a:prstGeom prst="wedgeRoundRectCallout">
            <a:avLst>
              <a:gd name="adj1" fmla="val 61345"/>
              <a:gd name="adj2" fmla="val 1823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重新進行登入程序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112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1" lang="zh-TW" altLang="en-US" sz="4000" dirty="0">
                <a:solidFill>
                  <a:srgbClr val="C0504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校內帳號使用統計</a:t>
            </a:r>
            <a:endParaRPr kumimoji="1" lang="zh-TW" altLang="en-US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57200" y="141287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72"/>
              </a:spcBef>
              <a:defRPr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可設定使用日期查詢校內帳號使用情形，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瞭解該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期間帳號使用數、登入使用次數、帳號使用人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及使用次數。</a:t>
            </a:r>
            <a:endParaRPr lang="zh-TW" alt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80928"/>
            <a:ext cx="7794929" cy="37456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 5"/>
          <p:cNvSpPr/>
          <p:nvPr/>
        </p:nvSpPr>
        <p:spPr>
          <a:xfrm>
            <a:off x="2580362" y="2881638"/>
            <a:ext cx="1052186" cy="3124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113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539552" y="148478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72"/>
              </a:spcBef>
              <a:buNone/>
              <a:defRPr/>
            </a:pPr>
            <a:r>
              <a:rPr lang="en-US" altLang="zh-TW" sz="2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各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權限帳號使用者無法登入系統的可能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原因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 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密碼輸入錯誤或忘記密碼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 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未收到認證信無法點選註冊連結以啟用帳號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 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帳號有效期間設定錯誤或已過期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672"/>
              </a:spcBef>
              <a:buNone/>
              <a:defRPr/>
            </a:pP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</a:t>
            </a:r>
            <a:r>
              <a:rPr lang="en-US" altLang="zh-TW" sz="2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.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授課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教師登入系統後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，無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學生資料可以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觀看？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72"/>
              </a:spcBef>
              <a:buNone/>
              <a:defRPr/>
            </a:pP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請承辦老師協助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勾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選學生。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72"/>
              </a:spcBef>
              <a:buNone/>
              <a:defRPr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路徑：校內帳號總表→      編輯→單筆勾選授課教師學生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683568" y="588284"/>
            <a:ext cx="1555373" cy="648072"/>
            <a:chOff x="683568" y="764704"/>
            <a:chExt cx="1728192" cy="720080"/>
          </a:xfrm>
        </p:grpSpPr>
        <p:sp>
          <p:nvSpPr>
            <p:cNvPr id="5" name="笑臉 4"/>
            <p:cNvSpPr/>
            <p:nvPr/>
          </p:nvSpPr>
          <p:spPr>
            <a:xfrm>
              <a:off x="683568" y="764704"/>
              <a:ext cx="792088" cy="720080"/>
            </a:xfrm>
            <a:prstGeom prst="smileyFac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形圖說文字 5"/>
            <p:cNvSpPr/>
            <p:nvPr/>
          </p:nvSpPr>
          <p:spPr>
            <a:xfrm>
              <a:off x="1662701" y="764704"/>
              <a:ext cx="749059" cy="648072"/>
            </a:xfrm>
            <a:prstGeom prst="wedgeEllipseCallout">
              <a:avLst>
                <a:gd name="adj1" fmla="val -62393"/>
                <a:gd name="adj2" fmla="val 37103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solidFill>
                    <a:schemeClr val="tx1"/>
                  </a:solidFill>
                </a:rPr>
                <a:t>？</a:t>
              </a:r>
            </a:p>
          </p:txBody>
        </p:sp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93096"/>
            <a:ext cx="360040" cy="5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114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6821" y="1504825"/>
            <a:ext cx="8229600" cy="4525963"/>
          </a:xfrm>
        </p:spPr>
        <p:txBody>
          <a:bodyPr/>
          <a:lstStyle/>
          <a:p>
            <a:pPr marL="0" lvl="0" indent="0" algn="just">
              <a:spcBef>
                <a:spcPts val="672"/>
              </a:spcBef>
              <a:buNone/>
              <a:defRPr/>
            </a:pPr>
            <a:r>
              <a:rPr lang="en-US" altLang="zh-TW" sz="2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使用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匯入方式批次修改現有帳號資料，日期欄位卻異常？</a:t>
            </a:r>
            <a:endParaRPr lang="en-US" altLang="zh-TW" sz="24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672"/>
              </a:spcBef>
              <a:buNone/>
              <a:defRPr/>
            </a:pP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請將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Excel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欄位設定成文字格式，並輸入西元年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碼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月份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碼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日期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碼。</a:t>
            </a:r>
          </a:p>
          <a:p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683568" y="588284"/>
            <a:ext cx="1555373" cy="648072"/>
            <a:chOff x="683568" y="764704"/>
            <a:chExt cx="1728192" cy="720080"/>
          </a:xfrm>
        </p:grpSpPr>
        <p:sp>
          <p:nvSpPr>
            <p:cNvPr id="5" name="笑臉 4"/>
            <p:cNvSpPr/>
            <p:nvPr/>
          </p:nvSpPr>
          <p:spPr>
            <a:xfrm>
              <a:off x="683568" y="764704"/>
              <a:ext cx="792088" cy="720080"/>
            </a:xfrm>
            <a:prstGeom prst="smileyFac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形圖說文字 5"/>
            <p:cNvSpPr/>
            <p:nvPr/>
          </p:nvSpPr>
          <p:spPr>
            <a:xfrm>
              <a:off x="1662701" y="764704"/>
              <a:ext cx="749059" cy="648072"/>
            </a:xfrm>
            <a:prstGeom prst="wedgeEllipseCallout">
              <a:avLst>
                <a:gd name="adj1" fmla="val -62393"/>
                <a:gd name="adj2" fmla="val 37103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solidFill>
                    <a:schemeClr val="tx1"/>
                  </a:solidFill>
                </a:rPr>
                <a:t>？</a:t>
              </a: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7304058" cy="374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6" t="32026" r="50000" b="26296"/>
          <a:stretch/>
        </p:blipFill>
        <p:spPr bwMode="auto">
          <a:xfrm>
            <a:off x="1209474" y="4522508"/>
            <a:ext cx="2664296" cy="207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2304110" y="391562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選取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D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欄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265364" y="6011996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選「文字」，按確定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52" b="65556" l="29479" r="42448">
                        <a14:foregroundMark x1="30052" y1="29167" x2="38125" y2="65185"/>
                        <a14:foregroundMark x1="30625" y1="64259" x2="38281" y2="28519"/>
                        <a14:foregroundMark x1="30208" y1="23333" x2="39479" y2="23889"/>
                        <a14:foregroundMark x1="30208" y1="22315" x2="42448" y2="21944"/>
                        <a14:foregroundMark x1="39323" y1="25185" x2="41927" y2="25556"/>
                        <a14:foregroundMark x1="36354" y1="34444" x2="37760" y2="57963"/>
                        <a14:foregroundMark x1="30625" y1="35370" x2="30677" y2="53056"/>
                        <a14:foregroundMark x1="30208" y1="64259" x2="36615" y2="64074"/>
                        <a14:backgroundMark x1="30104" y1="21204" x2="31146" y2="21204"/>
                        <a14:backgroundMark x1="31615" y1="21204" x2="32656" y2="21204"/>
                        <a14:backgroundMark x1="34583" y1="21296" x2="35365" y2="21389"/>
                        <a14:backgroundMark x1="36250" y1="21389" x2="37344" y2="2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96" t="28105" r="61196" b="34486"/>
          <a:stretch/>
        </p:blipFill>
        <p:spPr bwMode="auto">
          <a:xfrm>
            <a:off x="4079501" y="3694410"/>
            <a:ext cx="944240" cy="2228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5036937" y="3889940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按右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鍵，選「儲存格格式」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115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611560" y="2346025"/>
            <a:ext cx="3528392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承辦人聯絡資料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登入密碼變更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39" y="2741291"/>
            <a:ext cx="2905397" cy="28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235275" y="3645024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7916416" cy="936104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帳號管理─承辦人資料及密碼變更</a:t>
            </a:r>
            <a:endParaRPr lang="zh-TW" altLang="en-US" sz="4000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116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82" y="548058"/>
            <a:ext cx="726863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4983298" y="692696"/>
            <a:ext cx="1368152" cy="458752"/>
          </a:xfrm>
          <a:prstGeom prst="borderCallout1">
            <a:avLst>
              <a:gd name="adj1" fmla="val 48475"/>
              <a:gd name="adj2" fmla="val -2634"/>
              <a:gd name="adj3" fmla="val 74842"/>
              <a:gd name="adj4" fmla="val -355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4968044" y="1484784"/>
            <a:ext cx="3924436" cy="818792"/>
          </a:xfrm>
          <a:prstGeom prst="borderCallout1">
            <a:avLst>
              <a:gd name="adj1" fmla="val 45796"/>
              <a:gd name="adj2" fmla="val -1220"/>
              <a:gd name="adj3" fmla="val 75407"/>
              <a:gd name="adj4" fmla="val -152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請正確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填寫以免漏失重要訊息。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承辦人交接後應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儘速修改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資料及密碼。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直線圖說文字 1 5"/>
          <p:cNvSpPr/>
          <p:nvPr/>
        </p:nvSpPr>
        <p:spPr>
          <a:xfrm>
            <a:off x="5652120" y="5141493"/>
            <a:ext cx="2868561" cy="962808"/>
          </a:xfrm>
          <a:prstGeom prst="borderCallout1">
            <a:avLst>
              <a:gd name="adj1" fmla="val 48475"/>
              <a:gd name="adj2" fmla="val -2634"/>
              <a:gd name="adj3" fmla="val 82982"/>
              <a:gd name="adj4" fmla="val -349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密碼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變更：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密碼至少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位包含數字及英文字母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區分大小寫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7" name="直線圖說文字 1 6"/>
          <p:cNvSpPr/>
          <p:nvPr/>
        </p:nvSpPr>
        <p:spPr>
          <a:xfrm>
            <a:off x="4983298" y="2564904"/>
            <a:ext cx="3909182" cy="1152128"/>
          </a:xfrm>
          <a:prstGeom prst="borderCallout1">
            <a:avLst>
              <a:gd name="adj1" fmla="val 34113"/>
              <a:gd name="adj2" fmla="val -1520"/>
              <a:gd name="adj3" fmla="val 46701"/>
              <a:gd name="adj4" fmla="val -110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電子郵件：接收系統重要消息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聯絡電話：若有分機請註明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地址：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國小紙筆測驗卷收件地址</a:t>
            </a:r>
            <a:endParaRPr lang="en-US" altLang="zh-TW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117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611560" y="2346025"/>
            <a:ext cx="3528392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網路填報系統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補救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教學資源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平台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2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39" y="2741291"/>
            <a:ext cx="2905397" cy="28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467544" y="4193701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755576" y="1268760"/>
            <a:ext cx="77724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相關連結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118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4"/>
          <p:cNvSpPr>
            <a:spLocks noGrp="1"/>
          </p:cNvSpPr>
          <p:nvPr>
            <p:ph type="title"/>
          </p:nvPr>
        </p:nvSpPr>
        <p:spPr>
          <a:xfrm>
            <a:off x="525752" y="6206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一、網路填報系統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臺南大學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799"/>
            <a:ext cx="6667500" cy="11715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91" y="4005064"/>
            <a:ext cx="6664141" cy="144016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標題 4"/>
          <p:cNvSpPr txBox="1">
            <a:spLocks/>
          </p:cNvSpPr>
          <p:nvPr/>
        </p:nvSpPr>
        <p:spPr>
          <a:xfrm>
            <a:off x="611560" y="29249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、補救教學資源平台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臺南大學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119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kumimoji="1" lang="zh-TW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注意事項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57200" y="119675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zh-TW" altLang="en-US" sz="3600" kern="0" dirty="0">
                <a:solidFill>
                  <a:schemeClr val="bg2">
                    <a:lumMod val="10000"/>
                  </a:schemeClr>
                </a:solidFill>
                <a:latin typeface="標楷體"/>
                <a:ea typeface="標楷體"/>
              </a:rPr>
              <a:t>凡下載、列印、使用科技化評量系統網頁資料，含測驗名單、測驗結果報告、網頁畫面等相關資訊，請務必遵守</a:t>
            </a:r>
            <a:r>
              <a:rPr lang="zh-TW" altLang="en-US" sz="3600" b="1" kern="0" dirty="0">
                <a:solidFill>
                  <a:srgbClr val="FF0000"/>
                </a:solidFill>
                <a:latin typeface="標楷體"/>
                <a:ea typeface="標楷體"/>
              </a:rPr>
              <a:t>個人資料保護法</a:t>
            </a:r>
            <a:r>
              <a:rPr lang="zh-TW" altLang="en-US" sz="3600" kern="0" dirty="0">
                <a:solidFill>
                  <a:schemeClr val="bg2">
                    <a:lumMod val="10000"/>
                  </a:schemeClr>
                </a:solidFill>
                <a:latin typeface="標楷體"/>
                <a:ea typeface="標楷體"/>
              </a:rPr>
              <a:t>之規範。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1" y="3796552"/>
            <a:ext cx="2476846" cy="2152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796551"/>
            <a:ext cx="4906888" cy="27981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25791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各年級通過標準</a:t>
            </a:r>
            <a:endParaRPr lang="zh-TW" altLang="en-US" sz="40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9032602"/>
              </p:ext>
            </p:extLst>
          </p:nvPr>
        </p:nvGraphicFramePr>
        <p:xfrm>
          <a:off x="467544" y="1628800"/>
          <a:ext cx="8229600" cy="4917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475253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篩選測驗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成長測驗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altLang="zh-TW" dirty="0" smtClean="0"/>
                    </a:p>
                  </a:txBody>
                  <a:tcPr/>
                </a:tc>
              </a:tr>
              <a:tr h="475253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就讀年段</a:t>
                      </a:r>
                      <a:endParaRPr lang="zh-TW" altLang="en-US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試題年段</a:t>
                      </a:r>
                      <a:endParaRPr lang="en-US" altLang="zh-TW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同一年段</a:t>
                      </a:r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通過標準</a:t>
                      </a:r>
                      <a:endParaRPr lang="zh-TW" altLang="en-US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就讀年段</a:t>
                      </a:r>
                      <a:endParaRPr lang="zh-TW" altLang="en-US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試題年段</a:t>
                      </a:r>
                      <a:endParaRPr lang="en-US" altLang="zh-TW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前一年段</a:t>
                      </a:r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通過標準</a:t>
                      </a:r>
                      <a:endParaRPr lang="zh-TW" altLang="en-US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80%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80%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80%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80%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80%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80%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80%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80%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72%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72%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72%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400" b="1" kern="12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7</a:t>
                      </a:r>
                      <a:endParaRPr lang="zh-TW" altLang="en-US" sz="2400" b="1" kern="12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400" b="0" kern="1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6</a:t>
                      </a:r>
                      <a:endParaRPr lang="zh-TW" altLang="en-US" sz="2400" b="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400" b="0" kern="1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72%</a:t>
                      </a:r>
                      <a:endParaRPr lang="zh-TW" altLang="en-US" sz="2400" b="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60%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60%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60%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60%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內容版面配置區 6"/>
          <p:cNvSpPr txBox="1">
            <a:spLocks/>
          </p:cNvSpPr>
          <p:nvPr/>
        </p:nvSpPr>
        <p:spPr>
          <a:xfrm>
            <a:off x="467544" y="1052736"/>
            <a:ext cx="8424936" cy="510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就讀年段為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年級和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年級者，兩次測驗通過標準不同。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6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120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問題與討論</a:t>
            </a:r>
            <a:endParaRPr lang="zh-TW" altLang="en-US" sz="5400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kumimoji="1" lang="zh-TW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篩選測驗流程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8094801"/>
              </p:ext>
            </p:extLst>
          </p:nvPr>
        </p:nvGraphicFramePr>
        <p:xfrm>
          <a:off x="586707" y="1306218"/>
          <a:ext cx="822960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直線圖說文字 1 5"/>
          <p:cNvSpPr/>
          <p:nvPr/>
        </p:nvSpPr>
        <p:spPr>
          <a:xfrm>
            <a:off x="6948264" y="1340768"/>
            <a:ext cx="1872208" cy="1008112"/>
          </a:xfrm>
          <a:prstGeom prst="borderCallout1">
            <a:avLst>
              <a:gd name="adj1" fmla="val 110462"/>
              <a:gd name="adj2" fmla="val 42605"/>
              <a:gd name="adj3" fmla="val 145723"/>
              <a:gd name="adj4" fmla="val 138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先確認個案名單、再新增學生名單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07287" y="620688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各項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期程依公文規定為主，收到公文後請務必詳閱內容及附件！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直線圖說文字 1 7"/>
          <p:cNvSpPr/>
          <p:nvPr/>
        </p:nvSpPr>
        <p:spPr>
          <a:xfrm>
            <a:off x="179512" y="1772816"/>
            <a:ext cx="1728192" cy="938998"/>
          </a:xfrm>
          <a:prstGeom prst="borderCallout1">
            <a:avLst>
              <a:gd name="adj1" fmla="val 46844"/>
              <a:gd name="adj2" fmla="val 100073"/>
              <a:gd name="adj3" fmla="val 89624"/>
              <a:gd name="adj4" fmla="val 126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測驗期間結案可能影響提報率！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直線圖說文字 1 8"/>
          <p:cNvSpPr/>
          <p:nvPr/>
        </p:nvSpPr>
        <p:spPr>
          <a:xfrm>
            <a:off x="115441" y="3335640"/>
            <a:ext cx="1800200" cy="1498456"/>
          </a:xfrm>
          <a:prstGeom prst="borderCallout1">
            <a:avLst>
              <a:gd name="adj1" fmla="val 46844"/>
              <a:gd name="adj2" fmla="val 100073"/>
              <a:gd name="adj3" fmla="val 61147"/>
              <a:gd name="adj4" fmla="val 1204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六年級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6/20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前完成異動轉銜、國中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6/30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前完成新生接收及九年級異動轉銜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8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kumimoji="1" lang="zh-TW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成長測驗流程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0933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323528" y="1124744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測驗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期程依公文規定為主，收到公文後請務必詳閱內容及附件！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直線圖說文字 1 6"/>
          <p:cNvSpPr/>
          <p:nvPr/>
        </p:nvSpPr>
        <p:spPr>
          <a:xfrm>
            <a:off x="6804248" y="1844824"/>
            <a:ext cx="2016224" cy="1152128"/>
          </a:xfrm>
          <a:prstGeom prst="borderCallout1">
            <a:avLst>
              <a:gd name="adj1" fmla="val 106683"/>
              <a:gd name="adj2" fmla="val 38718"/>
              <a:gd name="adj3" fmla="val 142700"/>
              <a:gd name="adj4" fmla="val 181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學校因故於測驗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期間無法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進行線上測驗者，請儘早與教育局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聯絡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9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39552" y="1340768"/>
            <a:ext cx="80648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※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相關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注意事項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請參閱各次測驗公函，並請詳閱測驗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卷包裹內所附之</a:t>
            </a:r>
            <a:r>
              <a:rPr lang="zh-TW" altLang="en-US" sz="2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紙筆測驗標準作業</a:t>
            </a:r>
            <a:r>
              <a:rPr lang="zh-TW" altLang="en-US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流程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grpSp>
        <p:nvGrpSpPr>
          <p:cNvPr id="63" name="群組 62"/>
          <p:cNvGrpSpPr/>
          <p:nvPr/>
        </p:nvGrpSpPr>
        <p:grpSpPr>
          <a:xfrm>
            <a:off x="133872" y="3561335"/>
            <a:ext cx="936104" cy="3004699"/>
            <a:chOff x="611" y="386182"/>
            <a:chExt cx="2448648" cy="1177463"/>
          </a:xfrm>
        </p:grpSpPr>
        <p:sp>
          <p:nvSpPr>
            <p:cNvPr id="64" name="圓角矩形 63"/>
            <p:cNvSpPr/>
            <p:nvPr/>
          </p:nvSpPr>
          <p:spPr>
            <a:xfrm>
              <a:off x="611" y="386182"/>
              <a:ext cx="2448648" cy="117746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圓角矩形 4"/>
            <p:cNvSpPr/>
            <p:nvPr/>
          </p:nvSpPr>
          <p:spPr>
            <a:xfrm>
              <a:off x="35098" y="420669"/>
              <a:ext cx="2379674" cy="1108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u="sng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測驗</a:t>
              </a:r>
              <a:endParaRPr lang="en-US" altLang="zh-TW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u="sng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完畢</a:t>
              </a:r>
              <a:endParaRPr lang="en-US" altLang="zh-TW" u="sng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1409538" y="2190254"/>
            <a:ext cx="1658496" cy="1177463"/>
            <a:chOff x="611" y="386182"/>
            <a:chExt cx="2448648" cy="117746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5" name="圓角矩形 24"/>
            <p:cNvSpPr/>
            <p:nvPr/>
          </p:nvSpPr>
          <p:spPr>
            <a:xfrm>
              <a:off x="611" y="386182"/>
              <a:ext cx="2448648" cy="117746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圓角矩形 4"/>
            <p:cNvSpPr/>
            <p:nvPr/>
          </p:nvSpPr>
          <p:spPr>
            <a:xfrm>
              <a:off x="35098" y="420669"/>
              <a:ext cx="2379674" cy="110848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測驗中心</a:t>
              </a: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b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寄考卷</a:t>
              </a: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給</a:t>
              </a:r>
              <a:r>
                <a:rPr lang="zh-TW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學校</a:t>
              </a:r>
              <a:endParaRPr lang="zh-TW" altLang="en-US" kern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3120808" y="2619023"/>
            <a:ext cx="344303" cy="344303"/>
            <a:chOff x="2491097" y="802763"/>
            <a:chExt cx="344303" cy="344303"/>
          </a:xfrm>
        </p:grpSpPr>
        <p:sp>
          <p:nvSpPr>
            <p:cNvPr id="23" name="向右箭號 22"/>
            <p:cNvSpPr/>
            <p:nvPr/>
          </p:nvSpPr>
          <p:spPr>
            <a:xfrm>
              <a:off x="2491097" y="802763"/>
              <a:ext cx="344303" cy="34430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向右箭號 6"/>
            <p:cNvSpPr/>
            <p:nvPr/>
          </p:nvSpPr>
          <p:spPr>
            <a:xfrm>
              <a:off x="2491097" y="871624"/>
              <a:ext cx="241012" cy="206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400" kern="120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510467" y="2190254"/>
            <a:ext cx="2559347" cy="1177463"/>
            <a:chOff x="2890475" y="386182"/>
            <a:chExt cx="2448648" cy="117746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1" name="圓角矩形 20"/>
            <p:cNvSpPr/>
            <p:nvPr/>
          </p:nvSpPr>
          <p:spPr>
            <a:xfrm>
              <a:off x="2890475" y="386182"/>
              <a:ext cx="2448648" cy="117746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圓角矩形 8"/>
            <p:cNvSpPr/>
            <p:nvPr/>
          </p:nvSpPr>
          <p:spPr>
            <a:xfrm>
              <a:off x="2924962" y="420669"/>
              <a:ext cx="2379674" cy="110848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承辦</a:t>
              </a:r>
              <a:r>
                <a:rPr 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教師</a:t>
              </a: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b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zh-TW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於系統</a:t>
              </a:r>
              <a:r>
                <a:rPr lang="zh-TW" altLang="en-US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學生</a:t>
              </a: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資料</a:t>
              </a:r>
              <a:r>
                <a:rPr lang="zh-TW" altLang="en-US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管理</a:t>
              </a:r>
              <a:r>
                <a:rPr lang="zh-TW" altLang="zh-TW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確認施測名單</a:t>
              </a:r>
              <a:endParaRPr lang="zh-TW" altLang="en-US" kern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6105860" y="2619987"/>
            <a:ext cx="344303" cy="344303"/>
            <a:chOff x="5380962" y="802763"/>
            <a:chExt cx="344303" cy="344303"/>
          </a:xfrm>
        </p:grpSpPr>
        <p:sp>
          <p:nvSpPr>
            <p:cNvPr id="19" name="向右箭號 18"/>
            <p:cNvSpPr/>
            <p:nvPr/>
          </p:nvSpPr>
          <p:spPr>
            <a:xfrm>
              <a:off x="5380962" y="802763"/>
              <a:ext cx="344303" cy="34430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向右箭號 10"/>
            <p:cNvSpPr/>
            <p:nvPr/>
          </p:nvSpPr>
          <p:spPr>
            <a:xfrm>
              <a:off x="5380962" y="871624"/>
              <a:ext cx="241012" cy="206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400" kern="1200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6460376" y="2203408"/>
            <a:ext cx="2607612" cy="1177463"/>
            <a:chOff x="5780340" y="386182"/>
            <a:chExt cx="2448648" cy="117746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7" name="圓角矩形 16"/>
            <p:cNvSpPr/>
            <p:nvPr/>
          </p:nvSpPr>
          <p:spPr>
            <a:xfrm>
              <a:off x="5780340" y="386182"/>
              <a:ext cx="2448648" cy="117746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圓角矩形 12"/>
            <p:cNvSpPr/>
            <p:nvPr/>
          </p:nvSpPr>
          <p:spPr>
            <a:xfrm>
              <a:off x="5814827" y="420669"/>
              <a:ext cx="2379674" cy="110848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承辦</a:t>
              </a:r>
              <a:r>
                <a:rPr 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教師</a:t>
              </a: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b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於</a:t>
              </a:r>
              <a:r>
                <a:rPr lang="zh-TW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</a:t>
              </a:r>
              <a:r>
                <a:rPr lang="zh-TW" altLang="en-US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登記測驗科目</a:t>
              </a: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勾選或匯入</a:t>
              </a:r>
              <a:r>
                <a:rPr lang="zh-TW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考科</a:t>
              </a: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zh-TW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不需線上預約</a:t>
              </a: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測驗時間</a:t>
              </a:r>
              <a:endParaRPr lang="zh-TW" altLang="en-US" kern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3029688" y="3566050"/>
            <a:ext cx="2399350" cy="1368152"/>
            <a:chOff x="5780340" y="2123415"/>
            <a:chExt cx="2448648" cy="1683143"/>
          </a:xfrm>
        </p:grpSpPr>
        <p:sp>
          <p:nvSpPr>
            <p:cNvPr id="28" name="圓角矩形 27"/>
            <p:cNvSpPr/>
            <p:nvPr/>
          </p:nvSpPr>
          <p:spPr>
            <a:xfrm>
              <a:off x="5780340" y="2123415"/>
              <a:ext cx="2448648" cy="168314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圓角矩形 4"/>
            <p:cNvSpPr/>
            <p:nvPr/>
          </p:nvSpPr>
          <p:spPr>
            <a:xfrm>
              <a:off x="5829638" y="2172713"/>
              <a:ext cx="2350052" cy="15845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承辦</a:t>
              </a:r>
              <a:r>
                <a:rPr 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教師</a:t>
              </a: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b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於系統</a:t>
              </a:r>
              <a:r>
                <a:rPr lang="zh-TW" altLang="en-US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上傳紙筆測驗結果</a:t>
              </a: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匯入或登打</a:t>
              </a:r>
              <a:endParaRPr lang="en-US" altLang="zh-TW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非選擇題須先批改</a:t>
              </a:r>
              <a:r>
                <a:rPr lang="en-US" altLang="zh-TW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  <a:endParaRPr lang="zh-TW" altLang="en-US" kern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1368936" y="3546015"/>
            <a:ext cx="1393229" cy="1368153"/>
            <a:chOff x="613" y="386182"/>
            <a:chExt cx="2110237" cy="1177463"/>
          </a:xfrm>
        </p:grpSpPr>
        <p:sp>
          <p:nvSpPr>
            <p:cNvPr id="31" name="圓角矩形 30"/>
            <p:cNvSpPr/>
            <p:nvPr/>
          </p:nvSpPr>
          <p:spPr>
            <a:xfrm>
              <a:off x="613" y="386182"/>
              <a:ext cx="2055705" cy="117746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圓角矩形 4"/>
            <p:cNvSpPr/>
            <p:nvPr/>
          </p:nvSpPr>
          <p:spPr>
            <a:xfrm>
              <a:off x="89633" y="437911"/>
              <a:ext cx="2021217" cy="1108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承辦</a:t>
              </a:r>
              <a:r>
                <a:rPr lang="zh-TW" altLang="zh-TW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教師</a:t>
              </a:r>
              <a:r>
                <a:rPr lang="en-US" altLang="zh-TW" b="1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endParaRPr lang="en-US" altLang="zh-TW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不寄回考卷</a:t>
              </a:r>
              <a:endParaRPr lang="en-US" altLang="zh-TW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1368935" y="5058184"/>
            <a:ext cx="1429234" cy="1492530"/>
            <a:chOff x="611" y="386182"/>
            <a:chExt cx="2164769" cy="1177463"/>
          </a:xfrm>
        </p:grpSpPr>
        <p:sp>
          <p:nvSpPr>
            <p:cNvPr id="34" name="圓角矩形 33"/>
            <p:cNvSpPr/>
            <p:nvPr/>
          </p:nvSpPr>
          <p:spPr>
            <a:xfrm>
              <a:off x="611" y="386182"/>
              <a:ext cx="2055702" cy="117746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圓角矩形 4"/>
            <p:cNvSpPr/>
            <p:nvPr/>
          </p:nvSpPr>
          <p:spPr>
            <a:xfrm>
              <a:off x="35099" y="420669"/>
              <a:ext cx="2130281" cy="1108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承辦</a:t>
              </a:r>
              <a:r>
                <a:rPr lang="zh-TW" altLang="zh-TW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教師</a:t>
              </a:r>
              <a:r>
                <a:rPr lang="en-US" altLang="zh-TW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br>
                <a:rPr lang="en-US" altLang="zh-TW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寄回考卷</a:t>
              </a:r>
              <a:endParaRPr lang="en-US" altLang="zh-TW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3029689" y="5078218"/>
            <a:ext cx="2399350" cy="1505222"/>
            <a:chOff x="2890475" y="2195421"/>
            <a:chExt cx="2448648" cy="1683143"/>
          </a:xfrm>
        </p:grpSpPr>
        <p:sp>
          <p:nvSpPr>
            <p:cNvPr id="37" name="圓角矩形 36"/>
            <p:cNvSpPr/>
            <p:nvPr/>
          </p:nvSpPr>
          <p:spPr>
            <a:xfrm>
              <a:off x="2890475" y="2195421"/>
              <a:ext cx="2448648" cy="168314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圓角矩形 4"/>
            <p:cNvSpPr/>
            <p:nvPr/>
          </p:nvSpPr>
          <p:spPr>
            <a:xfrm>
              <a:off x="2939773" y="2244719"/>
              <a:ext cx="2350052" cy="15845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承辦</a:t>
              </a:r>
              <a:r>
                <a:rPr 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教師</a:t>
              </a: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b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b="0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於</a:t>
              </a:r>
              <a:r>
                <a:rPr lang="zh-TW" altLang="en-US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登記測驗科目</a:t>
              </a:r>
              <a:r>
                <a:rPr lang="zh-TW" altLang="en-US" b="0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功能下載</a:t>
              </a:r>
              <a:r>
                <a:rPr 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紙筆測驗名單檢核表</a:t>
              </a:r>
              <a:r>
                <a:rPr lang="zh-TW" altLang="en-US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核對無誤後寄回，不須批改考卷</a:t>
              </a:r>
              <a:endParaRPr lang="zh-TW" altLang="en-US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5718669" y="5099403"/>
            <a:ext cx="1663859" cy="1439950"/>
            <a:chOff x="611" y="2195421"/>
            <a:chExt cx="2448648" cy="1683143"/>
          </a:xfrm>
        </p:grpSpPr>
        <p:sp>
          <p:nvSpPr>
            <p:cNvPr id="40" name="圓角矩形 39"/>
            <p:cNvSpPr/>
            <p:nvPr/>
          </p:nvSpPr>
          <p:spPr>
            <a:xfrm>
              <a:off x="611" y="2195421"/>
              <a:ext cx="2448648" cy="168314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圓角矩形 4"/>
            <p:cNvSpPr/>
            <p:nvPr/>
          </p:nvSpPr>
          <p:spPr>
            <a:xfrm>
              <a:off x="49909" y="2244719"/>
              <a:ext cx="2350052" cy="15845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測驗中心</a:t>
              </a: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b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匯入測驗結果</a:t>
              </a:r>
              <a:endParaRPr lang="en-US" altLang="zh-TW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學校教師</a:t>
              </a: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b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b="0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確認測驗</a:t>
              </a: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結果</a:t>
              </a:r>
              <a:endParaRPr lang="zh-TW" altLang="en-US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5686293" y="3575286"/>
            <a:ext cx="1608105" cy="1328080"/>
            <a:chOff x="611" y="2195421"/>
            <a:chExt cx="2448648" cy="1683143"/>
          </a:xfrm>
        </p:grpSpPr>
        <p:sp>
          <p:nvSpPr>
            <p:cNvPr id="43" name="圓角矩形 42"/>
            <p:cNvSpPr/>
            <p:nvPr/>
          </p:nvSpPr>
          <p:spPr>
            <a:xfrm>
              <a:off x="611" y="2195421"/>
              <a:ext cx="2448648" cy="168314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圓角矩形 4"/>
            <p:cNvSpPr/>
            <p:nvPr/>
          </p:nvSpPr>
          <p:spPr>
            <a:xfrm>
              <a:off x="49909" y="2244719"/>
              <a:ext cx="2350052" cy="15845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學校教師</a:t>
              </a: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b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b="0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確認測驗</a:t>
              </a: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結果</a:t>
              </a:r>
              <a:endParaRPr lang="zh-TW" altLang="en-US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2741282" y="4077975"/>
            <a:ext cx="344303" cy="344303"/>
            <a:chOff x="2491097" y="802763"/>
            <a:chExt cx="344303" cy="344303"/>
          </a:xfrm>
        </p:grpSpPr>
        <p:sp>
          <p:nvSpPr>
            <p:cNvPr id="46" name="向右箭號 45"/>
            <p:cNvSpPr/>
            <p:nvPr/>
          </p:nvSpPr>
          <p:spPr>
            <a:xfrm>
              <a:off x="2491097" y="802763"/>
              <a:ext cx="344303" cy="34430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向右箭號 6"/>
            <p:cNvSpPr/>
            <p:nvPr/>
          </p:nvSpPr>
          <p:spPr>
            <a:xfrm>
              <a:off x="2491097" y="871624"/>
              <a:ext cx="241012" cy="206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400" kern="1200"/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5419893" y="4077975"/>
            <a:ext cx="344303" cy="344303"/>
            <a:chOff x="5380962" y="802763"/>
            <a:chExt cx="344303" cy="344303"/>
          </a:xfrm>
        </p:grpSpPr>
        <p:sp>
          <p:nvSpPr>
            <p:cNvPr id="49" name="向右箭號 48"/>
            <p:cNvSpPr/>
            <p:nvPr/>
          </p:nvSpPr>
          <p:spPr>
            <a:xfrm>
              <a:off x="5380962" y="802763"/>
              <a:ext cx="344303" cy="34430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向右箭號 10"/>
            <p:cNvSpPr/>
            <p:nvPr/>
          </p:nvSpPr>
          <p:spPr>
            <a:xfrm>
              <a:off x="5380962" y="871624"/>
              <a:ext cx="241012" cy="206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400" kern="1200"/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2741282" y="5487818"/>
            <a:ext cx="344303" cy="344303"/>
            <a:chOff x="2491097" y="802763"/>
            <a:chExt cx="344303" cy="344303"/>
          </a:xfrm>
        </p:grpSpPr>
        <p:sp>
          <p:nvSpPr>
            <p:cNvPr id="52" name="向右箭號 51"/>
            <p:cNvSpPr/>
            <p:nvPr/>
          </p:nvSpPr>
          <p:spPr>
            <a:xfrm>
              <a:off x="2491097" y="802763"/>
              <a:ext cx="344303" cy="34430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向右箭號 6"/>
            <p:cNvSpPr/>
            <p:nvPr/>
          </p:nvSpPr>
          <p:spPr>
            <a:xfrm>
              <a:off x="2491097" y="871624"/>
              <a:ext cx="241012" cy="206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400" kern="1200"/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5445281" y="5534616"/>
            <a:ext cx="344303" cy="344303"/>
            <a:chOff x="5380962" y="802763"/>
            <a:chExt cx="344303" cy="344303"/>
          </a:xfrm>
        </p:grpSpPr>
        <p:sp>
          <p:nvSpPr>
            <p:cNvPr id="55" name="向右箭號 54"/>
            <p:cNvSpPr/>
            <p:nvPr/>
          </p:nvSpPr>
          <p:spPr>
            <a:xfrm>
              <a:off x="5380962" y="802763"/>
              <a:ext cx="344303" cy="34430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向右箭號 10"/>
            <p:cNvSpPr/>
            <p:nvPr/>
          </p:nvSpPr>
          <p:spPr>
            <a:xfrm>
              <a:off x="5380962" y="871624"/>
              <a:ext cx="241012" cy="206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400" kern="1200"/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147056" y="2190253"/>
            <a:ext cx="936104" cy="1177463"/>
            <a:chOff x="611" y="386182"/>
            <a:chExt cx="2448648" cy="117746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1" name="圓角矩形 60"/>
            <p:cNvSpPr/>
            <p:nvPr/>
          </p:nvSpPr>
          <p:spPr>
            <a:xfrm>
              <a:off x="611" y="386182"/>
              <a:ext cx="2448648" cy="117746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圓角矩形 4"/>
            <p:cNvSpPr/>
            <p:nvPr/>
          </p:nvSpPr>
          <p:spPr>
            <a:xfrm>
              <a:off x="35098" y="420669"/>
              <a:ext cx="2379674" cy="110848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u="sng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前</a:t>
              </a:r>
              <a:r>
                <a:rPr lang="zh-TW" altLang="en-US" b="1" u="sng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置</a:t>
              </a:r>
              <a:endParaRPr lang="en-US" altLang="zh-TW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u="sng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作業</a:t>
              </a:r>
              <a:endParaRPr lang="en-US" altLang="zh-TW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66" name="群組 65"/>
          <p:cNvGrpSpPr/>
          <p:nvPr/>
        </p:nvGrpSpPr>
        <p:grpSpPr>
          <a:xfrm>
            <a:off x="1083161" y="2655944"/>
            <a:ext cx="344303" cy="344303"/>
            <a:chOff x="2491097" y="802763"/>
            <a:chExt cx="344303" cy="344303"/>
          </a:xfrm>
        </p:grpSpPr>
        <p:sp>
          <p:nvSpPr>
            <p:cNvPr id="67" name="向右箭號 66"/>
            <p:cNvSpPr/>
            <p:nvPr/>
          </p:nvSpPr>
          <p:spPr>
            <a:xfrm>
              <a:off x="2491097" y="802763"/>
              <a:ext cx="344303" cy="34430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向右箭號 6"/>
            <p:cNvSpPr/>
            <p:nvPr/>
          </p:nvSpPr>
          <p:spPr>
            <a:xfrm>
              <a:off x="2491097" y="871624"/>
              <a:ext cx="241012" cy="206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400" kern="1200"/>
            </a:p>
          </p:txBody>
        </p:sp>
      </p:grpSp>
      <p:grpSp>
        <p:nvGrpSpPr>
          <p:cNvPr id="69" name="群組 68"/>
          <p:cNvGrpSpPr/>
          <p:nvPr/>
        </p:nvGrpSpPr>
        <p:grpSpPr>
          <a:xfrm>
            <a:off x="991376" y="4657404"/>
            <a:ext cx="527872" cy="706240"/>
            <a:chOff x="2491097" y="802763"/>
            <a:chExt cx="344303" cy="344303"/>
          </a:xfrm>
        </p:grpSpPr>
        <p:sp>
          <p:nvSpPr>
            <p:cNvPr id="70" name="向右箭號 69"/>
            <p:cNvSpPr/>
            <p:nvPr/>
          </p:nvSpPr>
          <p:spPr>
            <a:xfrm>
              <a:off x="2491097" y="802763"/>
              <a:ext cx="344303" cy="34430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向右箭號 6"/>
            <p:cNvSpPr/>
            <p:nvPr/>
          </p:nvSpPr>
          <p:spPr>
            <a:xfrm>
              <a:off x="2491097" y="871624"/>
              <a:ext cx="241012" cy="206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400" kern="1200"/>
            </a:p>
          </p:txBody>
        </p:sp>
      </p:grpSp>
      <p:grpSp>
        <p:nvGrpSpPr>
          <p:cNvPr id="72" name="群組 71"/>
          <p:cNvGrpSpPr/>
          <p:nvPr/>
        </p:nvGrpSpPr>
        <p:grpSpPr>
          <a:xfrm>
            <a:off x="7492258" y="3561335"/>
            <a:ext cx="1608105" cy="1328080"/>
            <a:chOff x="611" y="2195421"/>
            <a:chExt cx="2448648" cy="1683143"/>
          </a:xfrm>
        </p:grpSpPr>
        <p:sp>
          <p:nvSpPr>
            <p:cNvPr id="73" name="圓角矩形 72"/>
            <p:cNvSpPr/>
            <p:nvPr/>
          </p:nvSpPr>
          <p:spPr>
            <a:xfrm>
              <a:off x="611" y="2195421"/>
              <a:ext cx="2448648" cy="168314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圓角矩形 4"/>
            <p:cNvSpPr/>
            <p:nvPr/>
          </p:nvSpPr>
          <p:spPr>
            <a:xfrm>
              <a:off x="49909" y="2244719"/>
              <a:ext cx="2350052" cy="15845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承辦</a:t>
              </a:r>
              <a:r>
                <a:rPr lang="zh-TW" altLang="en-US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教師</a:t>
              </a:r>
              <a: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br>
                <a:rPr lang="en-US" altLang="zh-TW" b="1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kern="12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依公文通知申請資料處理費</a:t>
              </a:r>
              <a:endParaRPr lang="zh-TW" altLang="en-US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群組 74"/>
          <p:cNvGrpSpPr/>
          <p:nvPr/>
        </p:nvGrpSpPr>
        <p:grpSpPr>
          <a:xfrm>
            <a:off x="7210377" y="4067174"/>
            <a:ext cx="344303" cy="344303"/>
            <a:chOff x="5380962" y="802763"/>
            <a:chExt cx="344303" cy="344303"/>
          </a:xfrm>
        </p:grpSpPr>
        <p:sp>
          <p:nvSpPr>
            <p:cNvPr id="76" name="向右箭號 75"/>
            <p:cNvSpPr/>
            <p:nvPr/>
          </p:nvSpPr>
          <p:spPr>
            <a:xfrm>
              <a:off x="5380962" y="802763"/>
              <a:ext cx="344303" cy="34430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7" name="向右箭號 10"/>
            <p:cNvSpPr/>
            <p:nvPr/>
          </p:nvSpPr>
          <p:spPr>
            <a:xfrm>
              <a:off x="5380962" y="871624"/>
              <a:ext cx="241012" cy="206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400" kern="1200"/>
            </a:p>
          </p:txBody>
        </p:sp>
      </p:grpSp>
      <p:sp>
        <p:nvSpPr>
          <p:cNvPr id="78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標題 1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測驗模式</a:t>
            </a:r>
            <a: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國小紙筆測驗流程</a:t>
            </a:r>
            <a:endParaRPr kumimoji="1" lang="zh-TW" altLang="en-US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82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060861" y="1573181"/>
            <a:ext cx="7014806" cy="4664131"/>
            <a:chOff x="965295" y="1573181"/>
            <a:chExt cx="7014806" cy="4664131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4740101" y="1664054"/>
              <a:ext cx="3240000" cy="1260000"/>
            </a:xfrm>
            <a:prstGeom prst="flowChartAlternate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 typeface="Wingdings 3" pitchFamily="18" charset="2"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至</a:t>
              </a:r>
              <a:r>
                <a:rPr lang="zh-TW" altLang="en-US" sz="2000" b="1" kern="0" dirty="0" smtClean="0">
                  <a:solidFill>
                    <a:prstClr val="black"/>
                  </a:solidFill>
                  <a:latin typeface="Times New Roman" pitchFamily="18" charset="0"/>
                </a:rPr>
                <a:t>登記</a:t>
              </a:r>
              <a:r>
                <a:rPr lang="zh-TW" altLang="en-US" sz="2000" b="1" kern="0" dirty="0">
                  <a:solidFill>
                    <a:prstClr val="black"/>
                  </a:solidFill>
                  <a:latin typeface="Times New Roman" pitchFamily="18" charset="0"/>
                </a:rPr>
                <a:t>測驗</a:t>
              </a:r>
              <a:r>
                <a:rPr lang="zh-TW" altLang="en-US" sz="2000" b="1" kern="0" dirty="0" smtClean="0">
                  <a:solidFill>
                    <a:prstClr val="black"/>
                  </a:solidFill>
                  <a:latin typeface="Times New Roman" pitchFamily="18" charset="0"/>
                </a:rPr>
                <a:t>科目</a:t>
              </a: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點選</a:t>
              </a:r>
              <a:endParaRPr lang="en-US" altLang="zh-TW" sz="2000" kern="0" dirty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 typeface="Wingdings 3" pitchFamily="18" charset="2"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                      鈕以更新名單</a:t>
              </a:r>
              <a:endParaRPr lang="en-US" altLang="zh-TW" sz="2000" kern="0" dirty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 typeface="Wingdings 3" pitchFamily="18" charset="2"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並確認考試科目</a:t>
              </a:r>
              <a:endParaRPr lang="en-US" altLang="zh-TW" sz="2000" kern="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4740101" y="3285304"/>
              <a:ext cx="3240000" cy="720000"/>
            </a:xfrm>
            <a:prstGeom prst="flowChartAlternate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預約施測時段及人次</a:t>
              </a:r>
              <a:endParaRPr lang="en-US" altLang="zh-TW" sz="2000" kern="0" dirty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en-US" altLang="zh-TW" sz="2000" kern="0" dirty="0">
                  <a:solidFill>
                    <a:prstClr val="black"/>
                  </a:solidFill>
                  <a:latin typeface="Times New Roman" pitchFamily="18" charset="0"/>
                </a:rPr>
                <a:t>(</a:t>
              </a:r>
              <a:r>
                <a:rPr lang="zh-TW" altLang="zh-TW" sz="2000" kern="0" dirty="0">
                  <a:solidFill>
                    <a:prstClr val="black"/>
                  </a:solidFill>
                  <a:latin typeface="Times New Roman" pitchFamily="18" charset="0"/>
                </a:rPr>
                <a:t>同時段無</a:t>
              </a: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預約</a:t>
              </a:r>
              <a:r>
                <a:rPr lang="zh-TW" altLang="zh-TW" sz="2000" kern="0" dirty="0">
                  <a:solidFill>
                    <a:prstClr val="black"/>
                  </a:solidFill>
                  <a:latin typeface="Times New Roman" pitchFamily="18" charset="0"/>
                </a:rPr>
                <a:t>上限</a:t>
              </a:r>
              <a:r>
                <a:rPr lang="en-US" altLang="zh-TW" sz="2000" kern="0" dirty="0">
                  <a:solidFill>
                    <a:prstClr val="black"/>
                  </a:solidFill>
                  <a:latin typeface="Times New Roman" pitchFamily="18" charset="0"/>
                </a:rPr>
                <a:t>)</a:t>
              </a:r>
              <a:endParaRPr lang="zh-TW" altLang="en-US" sz="2000" kern="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" name="AutoShape 6"/>
            <p:cNvSpPr>
              <a:spLocks noChangeArrowheads="1"/>
            </p:cNvSpPr>
            <p:nvPr/>
          </p:nvSpPr>
          <p:spPr bwMode="auto">
            <a:xfrm>
              <a:off x="971650" y="2016472"/>
              <a:ext cx="2700000" cy="1260000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 typeface="Wingdings 3" pitchFamily="18" charset="2"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登入科技化評量系統</a:t>
              </a:r>
              <a:endParaRPr lang="en-US" altLang="zh-TW" sz="2000" kern="0" dirty="0" smtClean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 typeface="Wingdings 3" pitchFamily="18" charset="2"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點選</a:t>
              </a:r>
              <a:r>
                <a:rPr lang="zh-TW" altLang="en-US" sz="2000" b="1" kern="0" dirty="0" smtClean="0">
                  <a:solidFill>
                    <a:prstClr val="black"/>
                  </a:solidFill>
                  <a:latin typeface="Times New Roman" pitchFamily="18" charset="0"/>
                </a:rPr>
                <a:t>學生資料管理</a:t>
              </a:r>
              <a:endParaRPr lang="en-US" altLang="zh-TW" sz="2000" kern="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>
              <a:off x="971650" y="3645224"/>
              <a:ext cx="2700000" cy="720000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確認及管理</a:t>
              </a:r>
              <a:endParaRPr lang="en-US" altLang="zh-TW" sz="2000" kern="0" dirty="0" smtClean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應施測名單</a:t>
              </a:r>
              <a:endParaRPr lang="en-US" altLang="zh-TW" sz="2000" kern="0" dirty="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65295" y="4725224"/>
              <a:ext cx="2700000" cy="720000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確認學生資料</a:t>
              </a: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是否正確</a:t>
              </a:r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auto">
            <a:xfrm>
              <a:off x="4740100" y="5445304"/>
              <a:ext cx="3240000" cy="720000"/>
            </a:xfrm>
            <a:prstGeom prst="flowChartAlternate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施測完畢，即可</a:t>
              </a:r>
              <a:endParaRPr lang="en-US" altLang="zh-TW" sz="2000" kern="0" dirty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查閱施測結果</a:t>
              </a: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2321650" y="3285224"/>
              <a:ext cx="0" cy="360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2315295" y="4365224"/>
              <a:ext cx="0" cy="360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4243308" y="1573181"/>
              <a:ext cx="0" cy="4664131"/>
            </a:xfrm>
            <a:prstGeom prst="line">
              <a:avLst/>
            </a:prstGeom>
            <a:noFill/>
            <a:ln w="76200">
              <a:solidFill>
                <a:srgbClr val="99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AutoShape 25"/>
            <p:cNvSpPr>
              <a:spLocks noChangeArrowheads="1"/>
            </p:cNvSpPr>
            <p:nvPr/>
          </p:nvSpPr>
          <p:spPr bwMode="auto">
            <a:xfrm>
              <a:off x="3837831" y="3645304"/>
              <a:ext cx="810954" cy="5334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6364 h 21600"/>
                <a:gd name="T14" fmla="*/ 19012 w 21600"/>
                <a:gd name="T15" fmla="*/ 152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300" y="0"/>
                  </a:moveTo>
                  <a:lnTo>
                    <a:pt x="15300" y="6364"/>
                  </a:lnTo>
                  <a:lnTo>
                    <a:pt x="3375" y="6364"/>
                  </a:lnTo>
                  <a:lnTo>
                    <a:pt x="3375" y="15236"/>
                  </a:lnTo>
                  <a:lnTo>
                    <a:pt x="15300" y="15236"/>
                  </a:lnTo>
                  <a:lnTo>
                    <a:pt x="15300" y="21600"/>
                  </a:lnTo>
                  <a:lnTo>
                    <a:pt x="21600" y="10800"/>
                  </a:lnTo>
                  <a:lnTo>
                    <a:pt x="15300" y="0"/>
                  </a:lnTo>
                  <a:close/>
                </a:path>
                <a:path w="21600" h="21600">
                  <a:moveTo>
                    <a:pt x="1350" y="6364"/>
                  </a:moveTo>
                  <a:lnTo>
                    <a:pt x="1350" y="15236"/>
                  </a:lnTo>
                  <a:lnTo>
                    <a:pt x="2700" y="15236"/>
                  </a:lnTo>
                  <a:lnTo>
                    <a:pt x="2700" y="6364"/>
                  </a:lnTo>
                  <a:lnTo>
                    <a:pt x="1350" y="6364"/>
                  </a:lnTo>
                  <a:close/>
                </a:path>
                <a:path w="21600" h="21600">
                  <a:moveTo>
                    <a:pt x="0" y="6364"/>
                  </a:moveTo>
                  <a:lnTo>
                    <a:pt x="0" y="15236"/>
                  </a:lnTo>
                  <a:lnTo>
                    <a:pt x="675" y="15236"/>
                  </a:lnTo>
                  <a:lnTo>
                    <a:pt x="675" y="6364"/>
                  </a:lnTo>
                  <a:lnTo>
                    <a:pt x="0" y="6364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22" name="圖片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279" y="2123200"/>
              <a:ext cx="1327919" cy="388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AutoShape 5"/>
            <p:cNvSpPr>
              <a:spLocks noChangeArrowheads="1"/>
            </p:cNvSpPr>
            <p:nvPr/>
          </p:nvSpPr>
          <p:spPr bwMode="auto">
            <a:xfrm>
              <a:off x="4730922" y="4365304"/>
              <a:ext cx="3240000" cy="720000"/>
            </a:xfrm>
            <a:prstGeom prst="flowChartAlternate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mpd="dbl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通知學生於預約</a:t>
              </a: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時段內上線施測</a:t>
              </a:r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6360101" y="2924054"/>
              <a:ext cx="0" cy="360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>
              <a:off x="6360101" y="4005304"/>
              <a:ext cx="0" cy="360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>
              <a:off x="6360100" y="5085304"/>
              <a:ext cx="0" cy="360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467544" y="1202388"/>
            <a:ext cx="3105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承辦教師作業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流程：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測驗模式</a:t>
            </a:r>
            <a: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線上測驗流程</a:t>
            </a:r>
            <a:endParaRPr kumimoji="1" lang="zh-TW" altLang="en-US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92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線上測驗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流程</a:t>
            </a:r>
            <a:endParaRPr kumimoji="1" lang="zh-TW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67544" y="1412776"/>
            <a:ext cx="8197840" cy="5057374"/>
            <a:chOff x="481431" y="1033885"/>
            <a:chExt cx="8197840" cy="5057374"/>
          </a:xfrm>
        </p:grpSpPr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3441737" y="1033885"/>
              <a:ext cx="2438400" cy="1260000"/>
            </a:xfrm>
            <a:prstGeom prst="flowChartAlternate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 typeface="Wingdings 3" pitchFamily="18" charset="2"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進入</a:t>
              </a:r>
              <a:r>
                <a:rPr lang="zh-TW" altLang="en-US" sz="2000" b="1" kern="0" dirty="0">
                  <a:solidFill>
                    <a:srgbClr val="0000FF"/>
                  </a:solidFill>
                  <a:latin typeface="Times New Roman" pitchFamily="18" charset="0"/>
                </a:rPr>
                <a:t>學生評量系統</a:t>
              </a: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 typeface="Wingdings 3" pitchFamily="18" charset="2"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點選欲測驗之科目</a:t>
              </a:r>
            </a:p>
          </p:txBody>
        </p:sp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3441271" y="2652915"/>
              <a:ext cx="2438400" cy="720000"/>
            </a:xfrm>
            <a:prstGeom prst="flowChartAlternate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學生</a:t>
              </a: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輸</a:t>
              </a: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入</a:t>
              </a:r>
              <a:endParaRPr lang="zh-TW" altLang="en-US" sz="2000" kern="0" dirty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身分證統一編號</a:t>
              </a: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>
              <a:off x="3441271" y="5101259"/>
              <a:ext cx="2438400" cy="720000"/>
            </a:xfrm>
            <a:prstGeom prst="flowChartAlternate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開始逐題測驗</a:t>
              </a: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直至測驗結束</a:t>
              </a:r>
            </a:p>
          </p:txBody>
        </p:sp>
        <p:sp>
          <p:nvSpPr>
            <p:cNvPr id="17" name="Text Box 25"/>
            <p:cNvSpPr txBox="1">
              <a:spLocks noChangeArrowheads="1"/>
            </p:cNvSpPr>
            <p:nvPr/>
          </p:nvSpPr>
          <p:spPr bwMode="auto">
            <a:xfrm>
              <a:off x="4704905" y="4730602"/>
              <a:ext cx="5905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正確</a:t>
              </a:r>
            </a:p>
          </p:txBody>
        </p:sp>
        <p:sp>
          <p:nvSpPr>
            <p:cNvPr id="18" name="AutoShape 49"/>
            <p:cNvSpPr>
              <a:spLocks noChangeArrowheads="1"/>
            </p:cNvSpPr>
            <p:nvPr/>
          </p:nvSpPr>
          <p:spPr bwMode="auto">
            <a:xfrm>
              <a:off x="3442471" y="3733259"/>
              <a:ext cx="2437200" cy="1008000"/>
            </a:xfrm>
            <a:prstGeom prst="flowChartDecision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確認個人資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料是否正確</a:t>
              </a:r>
            </a:p>
          </p:txBody>
        </p:sp>
        <p:sp>
          <p:nvSpPr>
            <p:cNvPr id="19" name="Text Box 25"/>
            <p:cNvSpPr txBox="1">
              <a:spLocks noChangeArrowheads="1"/>
            </p:cNvSpPr>
            <p:nvPr/>
          </p:nvSpPr>
          <p:spPr bwMode="auto">
            <a:xfrm>
              <a:off x="2931401" y="3861048"/>
              <a:ext cx="5905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錯誤</a:t>
              </a:r>
            </a:p>
          </p:txBody>
        </p:sp>
        <p:sp>
          <p:nvSpPr>
            <p:cNvPr id="20" name="AutoShape 51"/>
            <p:cNvSpPr>
              <a:spLocks noChangeArrowheads="1"/>
            </p:cNvSpPr>
            <p:nvPr/>
          </p:nvSpPr>
          <p:spPr bwMode="auto">
            <a:xfrm>
              <a:off x="481431" y="3607259"/>
              <a:ext cx="2437200" cy="1260000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charset="0"/>
                  <a:ea typeface="標楷體" pitchFamily="65" charset="-120"/>
                </a:rPr>
                <a:t>至</a:t>
              </a: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  <a:ea typeface="標楷體" pitchFamily="65" charset="-120"/>
                </a:rPr>
                <a:t>科技</a:t>
              </a: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  <a:ea typeface="標楷體" pitchFamily="65" charset="-120"/>
                </a:rPr>
                <a:t>化評量</a:t>
              </a:r>
              <a:r>
                <a:rPr lang="zh-TW" altLang="en-US" sz="2000" kern="0" dirty="0">
                  <a:solidFill>
                    <a:prstClr val="black"/>
                  </a:solidFill>
                  <a:latin typeface="Times New Roman" charset="0"/>
                  <a:ea typeface="標楷體" pitchFamily="65" charset="-120"/>
                </a:rPr>
                <a:t>系統</a:t>
              </a:r>
              <a:r>
                <a:rPr lang="en-US" altLang="zh-TW" sz="2000" kern="0" dirty="0">
                  <a:solidFill>
                    <a:prstClr val="black"/>
                  </a:solidFill>
                  <a:latin typeface="Times New Roman" charset="0"/>
                  <a:ea typeface="標楷體" pitchFamily="65" charset="-120"/>
                </a:rPr>
                <a:t/>
              </a:r>
              <a:br>
                <a:rPr lang="en-US" altLang="zh-TW" sz="2000" kern="0" dirty="0">
                  <a:solidFill>
                    <a:prstClr val="black"/>
                  </a:solidFill>
                  <a:latin typeface="Times New Roman" charset="0"/>
                  <a:ea typeface="標楷體" pitchFamily="65" charset="-120"/>
                </a:rPr>
              </a:br>
              <a:r>
                <a:rPr lang="zh-TW" altLang="en-US" sz="2000" b="1" kern="0" dirty="0" smtClean="0">
                  <a:solidFill>
                    <a:prstClr val="black"/>
                  </a:solidFill>
                  <a:latin typeface="Times New Roman" pitchFamily="18" charset="0"/>
                  <a:ea typeface="標楷體" pitchFamily="65" charset="-120"/>
                </a:rPr>
                <a:t>學生資料管理</a:t>
              </a:r>
              <a:endParaRPr lang="en-US" altLang="zh-TW" sz="2000" kern="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endParaRPr>
            </a:p>
            <a:p>
              <a:pPr algn="ctr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  <a:ea typeface="標楷體" pitchFamily="65" charset="-120"/>
                </a:rPr>
                <a:t>進行修正</a:t>
              </a:r>
              <a:endParaRPr lang="zh-TW" altLang="en-US" sz="2000" kern="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3" name="AutoShape 9"/>
            <p:cNvSpPr>
              <a:spLocks noChangeArrowheads="1"/>
            </p:cNvSpPr>
            <p:nvPr/>
          </p:nvSpPr>
          <p:spPr bwMode="auto">
            <a:xfrm>
              <a:off x="6240871" y="4831259"/>
              <a:ext cx="2438400" cy="1260000"/>
            </a:xfrm>
            <a:prstGeom prst="flowChartAlternate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測驗結束</a:t>
              </a:r>
              <a:endParaRPr lang="en-US" altLang="zh-TW" sz="2000" kern="0" dirty="0" smtClean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務必點選</a:t>
              </a:r>
              <a:r>
                <a:rPr lang="zh-TW" altLang="en-US" sz="2000" b="1" kern="0" dirty="0" smtClean="0">
                  <a:solidFill>
                    <a:srgbClr val="0000FF"/>
                  </a:solidFill>
                  <a:latin typeface="Times New Roman" pitchFamily="18" charset="0"/>
                </a:rPr>
                <a:t>我要交卷</a:t>
              </a:r>
              <a:endParaRPr lang="en-US" altLang="zh-TW" sz="2000" b="1" kern="0" dirty="0" smtClean="0">
                <a:solidFill>
                  <a:srgbClr val="0000FF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確認答題狀況</a:t>
              </a:r>
            </a:p>
          </p:txBody>
        </p:sp>
        <p:sp>
          <p:nvSpPr>
            <p:cNvPr id="24" name="AutoShape 51"/>
            <p:cNvSpPr>
              <a:spLocks noChangeArrowheads="1"/>
            </p:cNvSpPr>
            <p:nvPr/>
          </p:nvSpPr>
          <p:spPr bwMode="auto">
            <a:xfrm>
              <a:off x="481431" y="1987259"/>
              <a:ext cx="2437200" cy="1260000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charset="0"/>
                  <a:ea typeface="標楷體" pitchFamily="65" charset="-120"/>
                </a:rPr>
                <a:t>至</a:t>
              </a: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  <a:ea typeface="標楷體" pitchFamily="65" charset="-120"/>
                </a:rPr>
                <a:t>科技化評量</a:t>
              </a: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charset="0"/>
                  <a:ea typeface="標楷體" pitchFamily="65" charset="-120"/>
                </a:rPr>
                <a:t>系統</a:t>
              </a:r>
              <a:r>
                <a:rPr lang="en-US" altLang="zh-TW" sz="2000" kern="0" dirty="0" smtClean="0">
                  <a:solidFill>
                    <a:prstClr val="black"/>
                  </a:solidFill>
                  <a:latin typeface="Times New Roman" charset="0"/>
                  <a:ea typeface="標楷體" pitchFamily="65" charset="-120"/>
                </a:rPr>
                <a:t/>
              </a:r>
              <a:br>
                <a:rPr lang="en-US" altLang="zh-TW" sz="2000" kern="0" dirty="0" smtClean="0">
                  <a:solidFill>
                    <a:prstClr val="black"/>
                  </a:solidFill>
                  <a:latin typeface="Times New Roman" charset="0"/>
                  <a:ea typeface="標楷體" pitchFamily="65" charset="-120"/>
                </a:rPr>
              </a:br>
              <a:r>
                <a:rPr lang="zh-TW" altLang="en-US" sz="2000" b="1" kern="0" dirty="0" smtClean="0">
                  <a:solidFill>
                    <a:prstClr val="black"/>
                  </a:solidFill>
                  <a:latin typeface="Times New Roman" pitchFamily="18" charset="0"/>
                  <a:ea typeface="標楷體" pitchFamily="65" charset="-120"/>
                </a:rPr>
                <a:t>登記測驗科目</a:t>
              </a:r>
              <a:endParaRPr lang="en-US" altLang="zh-TW" sz="2000" b="1" kern="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endParaRPr>
            </a:p>
            <a:p>
              <a:pPr algn="ctr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  <a:ea typeface="標楷體" pitchFamily="65" charset="-120"/>
                </a:rPr>
                <a:t>點選　　　</a:t>
              </a:r>
              <a:r>
                <a:rPr lang="zh-TW" altLang="en-US" sz="2000" kern="0" dirty="0" smtClean="0">
                  <a:solidFill>
                    <a:srgbClr val="FF0000"/>
                  </a:solidFill>
                  <a:latin typeface="Times New Roman" pitchFamily="18" charset="0"/>
                  <a:ea typeface="標楷體" pitchFamily="65" charset="-120"/>
                </a:rPr>
                <a:t>　</a:t>
              </a:r>
              <a:endParaRPr lang="zh-TW" altLang="en-US" sz="20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7" name="Line 18"/>
            <p:cNvSpPr>
              <a:spLocks noChangeShapeType="1"/>
            </p:cNvSpPr>
            <p:nvPr/>
          </p:nvSpPr>
          <p:spPr bwMode="auto">
            <a:xfrm>
              <a:off x="4660471" y="2298521"/>
              <a:ext cx="0" cy="360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>
              <a:off x="4661671" y="3381254"/>
              <a:ext cx="0" cy="360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4661671" y="4741259"/>
              <a:ext cx="0" cy="360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rot="16200000">
              <a:off x="6060871" y="5281259"/>
              <a:ext cx="0" cy="360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Line 18"/>
            <p:cNvSpPr>
              <a:spLocks noChangeShapeType="1"/>
            </p:cNvSpPr>
            <p:nvPr/>
          </p:nvSpPr>
          <p:spPr bwMode="auto">
            <a:xfrm rot="16200000">
              <a:off x="3178119" y="1862855"/>
              <a:ext cx="0" cy="5400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Line 18"/>
            <p:cNvSpPr>
              <a:spLocks noChangeShapeType="1"/>
            </p:cNvSpPr>
            <p:nvPr/>
          </p:nvSpPr>
          <p:spPr bwMode="auto">
            <a:xfrm flipV="1">
              <a:off x="1700031" y="3247259"/>
              <a:ext cx="0" cy="3600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 rot="5400000">
              <a:off x="3190578" y="3967259"/>
              <a:ext cx="0" cy="5400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pic>
          <p:nvPicPr>
            <p:cNvPr id="35" name="圖片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471" y="2774446"/>
              <a:ext cx="1327919" cy="388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文字方塊 21"/>
          <p:cNvSpPr txBox="1"/>
          <p:nvPr/>
        </p:nvSpPr>
        <p:spPr>
          <a:xfrm>
            <a:off x="467544" y="1230325"/>
            <a:ext cx="3105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學生測驗流程：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444208" y="1412776"/>
            <a:ext cx="237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數學測驗需準備計算紙和筆！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4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600201"/>
            <a:ext cx="84249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學生資料管理功能編修學生資料後，為什麼測驗名單還是顯示舊資料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至「登記測驗科目」點選        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更新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名單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2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把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學生異動轉銜後，為什麼學生還在測驗名單中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至「登記測驗科目」點選        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更新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名單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2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已經完成測驗，但在施測率和測驗結果報告查詢卻顯示缺考？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請重新登入學生評量系統，確認學生是否點選「我要交卷」。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683568" y="588284"/>
            <a:ext cx="1555373" cy="648072"/>
            <a:chOff x="683568" y="764704"/>
            <a:chExt cx="1728192" cy="720080"/>
          </a:xfrm>
        </p:grpSpPr>
        <p:sp>
          <p:nvSpPr>
            <p:cNvPr id="6" name="笑臉 5"/>
            <p:cNvSpPr/>
            <p:nvPr/>
          </p:nvSpPr>
          <p:spPr>
            <a:xfrm>
              <a:off x="683568" y="764704"/>
              <a:ext cx="792088" cy="720080"/>
            </a:xfrm>
            <a:prstGeom prst="smileyFac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形圖說文字 6"/>
            <p:cNvSpPr/>
            <p:nvPr/>
          </p:nvSpPr>
          <p:spPr>
            <a:xfrm>
              <a:off x="1662701" y="764704"/>
              <a:ext cx="749059" cy="648072"/>
            </a:xfrm>
            <a:prstGeom prst="wedgeEllipseCallout">
              <a:avLst>
                <a:gd name="adj1" fmla="val -62393"/>
                <a:gd name="adj2" fmla="val 37103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solidFill>
                    <a:schemeClr val="tx1"/>
                  </a:solidFill>
                </a:rPr>
                <a:t>？</a:t>
              </a:r>
            </a:p>
          </p:txBody>
        </p:sp>
      </p:grpSp>
      <p:pic>
        <p:nvPicPr>
          <p:cNvPr id="8" name="圖片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01" y="2420888"/>
            <a:ext cx="1327919" cy="38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01" y="3501008"/>
            <a:ext cx="1327919" cy="38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6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2"/>
          <p:cNvSpPr txBox="1">
            <a:spLocks/>
          </p:cNvSpPr>
          <p:nvPr/>
        </p:nvSpPr>
        <p:spPr>
          <a:xfrm>
            <a:off x="457200" y="1268760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TW" alt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由科技化評量系統首頁右側                 登入。</a:t>
            </a:r>
            <a:endParaRPr lang="en-US" altLang="zh-TW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試題</a:t>
            </a:r>
            <a:r>
              <a:rPr lang="zh-TW" alt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出題</a:t>
            </a:r>
            <a:r>
              <a:rPr lang="zh-TW" alt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順序採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亂序</a:t>
            </a:r>
            <a:r>
              <a:rPr lang="zh-TW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出題</a:t>
            </a:r>
            <a:r>
              <a:rPr lang="zh-TW" alt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，僅</a:t>
            </a:r>
            <a:r>
              <a:rPr lang="zh-TW" alt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英文聽力</a:t>
            </a:r>
            <a:r>
              <a:rPr lang="zh-TW" alt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非亂</a:t>
            </a:r>
            <a:r>
              <a:rPr lang="zh-TW" alt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序</a:t>
            </a:r>
            <a:r>
              <a:rPr lang="zh-TW" alt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0" y="2323958"/>
            <a:ext cx="8713680" cy="42771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直線圖說文字 1 8"/>
          <p:cNvSpPr/>
          <p:nvPr/>
        </p:nvSpPr>
        <p:spPr>
          <a:xfrm>
            <a:off x="3275856" y="3964429"/>
            <a:ext cx="1728192" cy="754637"/>
          </a:xfrm>
          <a:prstGeom prst="borderCallout1">
            <a:avLst>
              <a:gd name="adj1" fmla="val 46844"/>
              <a:gd name="adj2" fmla="val 100073"/>
              <a:gd name="adj3" fmla="val 14502"/>
              <a:gd name="adj4" fmla="val 11468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學生點選測驗科目登入測驗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5292080" y="3068960"/>
            <a:ext cx="1512168" cy="17281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直線圖說文字 1 10"/>
          <p:cNvSpPr/>
          <p:nvPr/>
        </p:nvSpPr>
        <p:spPr>
          <a:xfrm>
            <a:off x="474494" y="4341747"/>
            <a:ext cx="1793249" cy="633978"/>
          </a:xfrm>
          <a:prstGeom prst="borderCallout1">
            <a:avLst>
              <a:gd name="adj1" fmla="val 106852"/>
              <a:gd name="adj2" fmla="val 44139"/>
              <a:gd name="adj3" fmla="val 152983"/>
              <a:gd name="adj4" fmla="val 254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請閱讀注意事項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直線圖說文字 1 11"/>
          <p:cNvSpPr/>
          <p:nvPr/>
        </p:nvSpPr>
        <p:spPr>
          <a:xfrm>
            <a:off x="4860032" y="5085184"/>
            <a:ext cx="1584176" cy="754637"/>
          </a:xfrm>
          <a:prstGeom prst="borderCallout1">
            <a:avLst>
              <a:gd name="adj1" fmla="val 46844"/>
              <a:gd name="adj2" fmla="val 100073"/>
              <a:gd name="adj3" fmla="val 60662"/>
              <a:gd name="adj4" fmla="val 1311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相關連結、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下修測驗說明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直線圖說文字 1 12"/>
          <p:cNvSpPr/>
          <p:nvPr/>
        </p:nvSpPr>
        <p:spPr>
          <a:xfrm>
            <a:off x="7236296" y="3754484"/>
            <a:ext cx="1584176" cy="1258692"/>
          </a:xfrm>
          <a:prstGeom prst="borderCallout1">
            <a:avLst>
              <a:gd name="adj1" fmla="val 101065"/>
              <a:gd name="adj2" fmla="val 51697"/>
              <a:gd name="adj3" fmla="val 122768"/>
              <a:gd name="adj4" fmla="val 602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可用測試卷測試英聽撥放及指導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學生如何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進行測驗。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89" y="1144884"/>
            <a:ext cx="1423643" cy="73478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學生評量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系統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72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補救教學政策及測驗實務運作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611560" y="2346025"/>
            <a:ext cx="3528392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執行依據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基本學習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理念和目標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對象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運作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機制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篩選及成長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三種測驗模式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50" y="3068960"/>
            <a:ext cx="3349409" cy="72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0" y="4187165"/>
            <a:ext cx="3348000" cy="89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2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學生評量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系統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36912"/>
            <a:ext cx="3723903" cy="39591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179512" y="1196752"/>
            <a:ext cx="885698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72"/>
              </a:spcBef>
              <a:defRPr/>
            </a:pP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輸入身分證統一編號。</a:t>
            </a:r>
            <a:endParaRPr lang="en-US" altLang="zh-TW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672"/>
              </a:spcBef>
              <a:defRPr/>
            </a:pP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外籍生請於上述欄位輸入居留證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護照號碼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必須與學生資料管理功能建置資料一致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並於下方勾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</a:t>
            </a:r>
            <a:r>
              <a:rPr lang="zh-TW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為外籍</a:t>
            </a:r>
            <a:r>
              <a:rPr lang="zh-TW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學生或其他</a:t>
            </a:r>
            <a:r>
              <a:rPr lang="zh-TW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狀況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672"/>
              </a:spcBef>
              <a:defRPr/>
            </a:pP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按下</a:t>
            </a:r>
            <a:r>
              <a:rPr lang="zh-TW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確定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後進入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測驗。</a:t>
            </a:r>
            <a:endParaRPr lang="en-US" altLang="zh-TW" sz="24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672"/>
              </a:spcBef>
              <a:defRPr/>
            </a:pPr>
            <a:endParaRPr lang="zh-TW" altLang="en-US" sz="28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37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學生評量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系統完成測驗</a:t>
            </a:r>
            <a:endParaRPr kumimoji="1" lang="zh-TW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457200" y="141287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>
              <a:spcBef>
                <a:spcPts val="672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完成測驗後請務必點選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我要交卷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，系統便會顯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示測驗結果。</a:t>
            </a:r>
            <a:endParaRPr lang="en-US" altLang="zh-TW" sz="2800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000" indent="-342000">
              <a:spcBef>
                <a:spcPts val="672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測驗結束後，教師即可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至科技化評量系統觀看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學生的</a:t>
            </a:r>
            <a:r>
              <a:rPr lang="zh-TW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測驗結果報告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16" y="1406795"/>
            <a:ext cx="3600000" cy="2730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16" y="4365104"/>
            <a:ext cx="3600000" cy="23751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向右箭號 10"/>
          <p:cNvSpPr/>
          <p:nvPr/>
        </p:nvSpPr>
        <p:spPr bwMode="auto">
          <a:xfrm rot="5400000">
            <a:off x="6976212" y="3921708"/>
            <a:ext cx="590376" cy="50225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3" y="4364207"/>
            <a:ext cx="4318286" cy="237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向右箭號 11"/>
          <p:cNvSpPr/>
          <p:nvPr/>
        </p:nvSpPr>
        <p:spPr bwMode="auto">
          <a:xfrm rot="8612671">
            <a:off x="4192287" y="3948478"/>
            <a:ext cx="816204" cy="49079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6217230" y="3751312"/>
            <a:ext cx="621720" cy="3158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1371600" y="5640871"/>
            <a:ext cx="2120280" cy="1979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6" name="圓角矩形 15"/>
          <p:cNvSpPr/>
          <p:nvPr/>
        </p:nvSpPr>
        <p:spPr bwMode="auto">
          <a:xfrm>
            <a:off x="5994697" y="5717071"/>
            <a:ext cx="1046013" cy="1979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4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7"/>
            <a:ext cx="3445011" cy="366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下修測驗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268761"/>
            <a:ext cx="8229600" cy="2232248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測驗未通過，重新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登入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系統即可進行下修測驗。如已超過預約時段請重新預約。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下修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測驗為輔助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教師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瞭解學生學力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程度，不納入施測率。</a:t>
            </a:r>
            <a:endParaRPr lang="en-US" altLang="zh-TW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測驗結果同步呈現於「測驗結果報告」功能中。</a:t>
            </a:r>
            <a:endParaRPr lang="en-US" altLang="zh-TW" sz="24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1960" y="3851488"/>
            <a:ext cx="4720046" cy="213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3559605" y="4509120"/>
            <a:ext cx="810954" cy="67586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外籍生登入學生評量系統卻顯示錯誤訊息？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請確認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「學生資料管理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」留存的居留證或護照號碼和登入評量系統輸入的號碼是否一致，登入時                      要打勾。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2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修測驗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有測驗結果報告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可以參閱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嗎？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請至「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測驗結果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報告」功能查閱，操作方式相同。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2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下修測驗的年段若是使用紙筆測驗，要如何處理？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請至「下載紙筆測驗卷」下載試卷，測驗完批改後和學生進行檢討，可下載施測後回饋訊息搭配教材進行補救教學。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683568" y="588284"/>
            <a:ext cx="1555373" cy="648072"/>
            <a:chOff x="683568" y="764704"/>
            <a:chExt cx="1728192" cy="720080"/>
          </a:xfrm>
        </p:grpSpPr>
        <p:sp>
          <p:nvSpPr>
            <p:cNvPr id="6" name="笑臉 5"/>
            <p:cNvSpPr/>
            <p:nvPr/>
          </p:nvSpPr>
          <p:spPr>
            <a:xfrm>
              <a:off x="683568" y="764704"/>
              <a:ext cx="792088" cy="720080"/>
            </a:xfrm>
            <a:prstGeom prst="smileyFac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形圖說文字 6"/>
            <p:cNvSpPr/>
            <p:nvPr/>
          </p:nvSpPr>
          <p:spPr>
            <a:xfrm>
              <a:off x="1662701" y="764704"/>
              <a:ext cx="749059" cy="648072"/>
            </a:xfrm>
            <a:prstGeom prst="wedgeEllipseCallout">
              <a:avLst>
                <a:gd name="adj1" fmla="val -62393"/>
                <a:gd name="adj2" fmla="val 37103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solidFill>
                    <a:schemeClr val="tx1"/>
                  </a:solidFill>
                </a:rPr>
                <a:t>？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955" y="2447553"/>
            <a:ext cx="3438525" cy="33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45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測驗模式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答案卡劃記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僅篩選</a:t>
            </a: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測驗適用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kumimoji="1" lang="zh-TW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076532" y="1412776"/>
            <a:ext cx="7014806" cy="5041250"/>
            <a:chOff x="965295" y="1412776"/>
            <a:chExt cx="7014806" cy="5041250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4740101" y="1412776"/>
              <a:ext cx="3240000" cy="1260000"/>
            </a:xfrm>
            <a:prstGeom prst="flowChartAlternate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 typeface="Wingdings 3" pitchFamily="18" charset="2"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至</a:t>
              </a:r>
              <a:r>
                <a:rPr lang="zh-TW" altLang="en-US" sz="2000" b="1" kern="0" dirty="0" smtClean="0">
                  <a:solidFill>
                    <a:prstClr val="black"/>
                  </a:solidFill>
                  <a:latin typeface="Times New Roman" pitchFamily="18" charset="0"/>
                </a:rPr>
                <a:t>登記</a:t>
              </a:r>
              <a:r>
                <a:rPr lang="zh-TW" altLang="en-US" sz="2000" b="1" kern="0" dirty="0">
                  <a:solidFill>
                    <a:prstClr val="black"/>
                  </a:solidFill>
                  <a:latin typeface="Times New Roman" pitchFamily="18" charset="0"/>
                </a:rPr>
                <a:t>測驗</a:t>
              </a:r>
              <a:r>
                <a:rPr lang="zh-TW" altLang="en-US" sz="2000" b="1" kern="0" dirty="0" smtClean="0">
                  <a:solidFill>
                    <a:prstClr val="black"/>
                  </a:solidFill>
                  <a:latin typeface="Times New Roman" pitchFamily="18" charset="0"/>
                </a:rPr>
                <a:t>科目</a:t>
              </a: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點選</a:t>
              </a:r>
              <a:endParaRPr lang="en-US" altLang="zh-TW" sz="2000" kern="0" dirty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 typeface="Wingdings 3" pitchFamily="18" charset="2"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                      鈕以更新名單</a:t>
              </a:r>
              <a:endParaRPr lang="en-US" altLang="zh-TW" sz="2000" kern="0" dirty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 typeface="Wingdings 3" pitchFamily="18" charset="2"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並確認考試科目</a:t>
              </a:r>
              <a:endParaRPr lang="en-US" altLang="zh-TW" sz="2000" kern="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4740101" y="3034026"/>
              <a:ext cx="3240000" cy="720000"/>
            </a:xfrm>
            <a:prstGeom prst="flowChartAlternate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於測驗期程內</a:t>
              </a:r>
              <a:r>
                <a:rPr lang="en-US" altLang="zh-TW" sz="2000" kern="0" dirty="0">
                  <a:solidFill>
                    <a:prstClr val="black"/>
                  </a:solidFill>
                  <a:latin typeface="Times New Roman" pitchFamily="18" charset="0"/>
                </a:rPr>
                <a:t/>
              </a:r>
              <a:br>
                <a:rPr lang="en-US" altLang="zh-TW" sz="2000" kern="0" dirty="0">
                  <a:solidFill>
                    <a:prstClr val="black"/>
                  </a:solidFill>
                  <a:latin typeface="Times New Roman" pitchFamily="18" charset="0"/>
                </a:rPr>
              </a:b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安排時間進行施測</a:t>
              </a:r>
            </a:p>
          </p:txBody>
        </p:sp>
        <p:sp>
          <p:nvSpPr>
            <p:cNvPr id="11" name="AutoShape 6"/>
            <p:cNvSpPr>
              <a:spLocks noChangeArrowheads="1"/>
            </p:cNvSpPr>
            <p:nvPr/>
          </p:nvSpPr>
          <p:spPr bwMode="auto">
            <a:xfrm>
              <a:off x="971650" y="2016472"/>
              <a:ext cx="2700000" cy="1260000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 typeface="Wingdings 3" pitchFamily="18" charset="2"/>
                <a:buNone/>
                <a:defRPr/>
              </a:pPr>
              <a:r>
                <a:rPr lang="zh-TW" altLang="en-US" sz="2000" kern="0" dirty="0" smtClean="0">
                  <a:solidFill>
                    <a:sysClr val="windowText" lastClr="000000"/>
                  </a:solidFill>
                  <a:latin typeface="Times New Roman" pitchFamily="18" charset="0"/>
                </a:rPr>
                <a:t>登入科技化評量系統</a:t>
              </a:r>
              <a:endParaRPr lang="en-US" altLang="zh-TW" sz="2000" kern="0" dirty="0" smtClean="0">
                <a:solidFill>
                  <a:sysClr val="windowText" lastClr="000000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 typeface="Wingdings 3" pitchFamily="18" charset="2"/>
                <a:buNone/>
                <a:defRPr/>
              </a:pPr>
              <a:r>
                <a:rPr lang="zh-TW" altLang="en-US" sz="2000" kern="0" dirty="0" smtClean="0">
                  <a:solidFill>
                    <a:sysClr val="windowText" lastClr="000000"/>
                  </a:solidFill>
                  <a:latin typeface="Times New Roman" pitchFamily="18" charset="0"/>
                </a:rPr>
                <a:t>點選</a:t>
              </a:r>
              <a:r>
                <a:rPr lang="zh-TW" altLang="en-US" sz="2000" b="1" kern="0" dirty="0" smtClean="0">
                  <a:solidFill>
                    <a:sysClr val="windowText" lastClr="000000"/>
                  </a:solidFill>
                  <a:latin typeface="Times New Roman" pitchFamily="18" charset="0"/>
                </a:rPr>
                <a:t>學生資料管理</a:t>
              </a:r>
              <a:r>
                <a:rPr lang="zh-TW" altLang="en-US" sz="2000" kern="0" dirty="0" smtClean="0">
                  <a:solidFill>
                    <a:sysClr val="windowText" lastClr="000000"/>
                  </a:solidFill>
                  <a:latin typeface="Times New Roman" pitchFamily="18" charset="0"/>
                </a:rPr>
                <a:t>功能</a:t>
              </a:r>
              <a:endParaRPr lang="en-US" altLang="zh-TW" sz="2000" kern="0" dirty="0">
                <a:solidFill>
                  <a:sysClr val="windowText" lastClr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>
              <a:off x="971650" y="3645224"/>
              <a:ext cx="2700000" cy="720000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確認及管理</a:t>
              </a:r>
              <a:endParaRPr lang="en-US" altLang="zh-TW" sz="2000" kern="0" dirty="0" smtClean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應施測名單</a:t>
              </a:r>
              <a:endParaRPr lang="en-US" altLang="zh-TW" sz="2000" kern="0" dirty="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65295" y="4725224"/>
              <a:ext cx="2700000" cy="720000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確認學生資料</a:t>
              </a: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是否正確</a:t>
              </a:r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auto">
            <a:xfrm>
              <a:off x="4740100" y="5734026"/>
              <a:ext cx="3240000" cy="720000"/>
            </a:xfrm>
            <a:prstGeom prst="flowChartAlternate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答案上傳完畢，</a:t>
              </a:r>
              <a:endParaRPr lang="en-US" altLang="zh-TW" sz="2000" kern="0" dirty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FontTx/>
                <a:buNone/>
                <a:defRPr/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即可查閱施測結果</a:t>
              </a: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2321650" y="3285224"/>
              <a:ext cx="0" cy="360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2315295" y="4365224"/>
              <a:ext cx="0" cy="360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4243308" y="1573181"/>
              <a:ext cx="0" cy="4664131"/>
            </a:xfrm>
            <a:prstGeom prst="line">
              <a:avLst/>
            </a:prstGeom>
            <a:noFill/>
            <a:ln w="76200">
              <a:solidFill>
                <a:srgbClr val="99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AutoShape 25"/>
            <p:cNvSpPr>
              <a:spLocks noChangeArrowheads="1"/>
            </p:cNvSpPr>
            <p:nvPr/>
          </p:nvSpPr>
          <p:spPr bwMode="auto">
            <a:xfrm>
              <a:off x="3837831" y="3738524"/>
              <a:ext cx="810954" cy="5334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6364 h 21600"/>
                <a:gd name="T14" fmla="*/ 19012 w 21600"/>
                <a:gd name="T15" fmla="*/ 152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300" y="0"/>
                  </a:moveTo>
                  <a:lnTo>
                    <a:pt x="15300" y="6364"/>
                  </a:lnTo>
                  <a:lnTo>
                    <a:pt x="3375" y="6364"/>
                  </a:lnTo>
                  <a:lnTo>
                    <a:pt x="3375" y="15236"/>
                  </a:lnTo>
                  <a:lnTo>
                    <a:pt x="15300" y="15236"/>
                  </a:lnTo>
                  <a:lnTo>
                    <a:pt x="15300" y="21600"/>
                  </a:lnTo>
                  <a:lnTo>
                    <a:pt x="21600" y="10800"/>
                  </a:lnTo>
                  <a:lnTo>
                    <a:pt x="15300" y="0"/>
                  </a:lnTo>
                  <a:close/>
                </a:path>
                <a:path w="21600" h="21600">
                  <a:moveTo>
                    <a:pt x="1350" y="6364"/>
                  </a:moveTo>
                  <a:lnTo>
                    <a:pt x="1350" y="15236"/>
                  </a:lnTo>
                  <a:lnTo>
                    <a:pt x="2700" y="15236"/>
                  </a:lnTo>
                  <a:lnTo>
                    <a:pt x="2700" y="6364"/>
                  </a:lnTo>
                  <a:lnTo>
                    <a:pt x="1350" y="6364"/>
                  </a:lnTo>
                  <a:close/>
                </a:path>
                <a:path w="21600" h="21600">
                  <a:moveTo>
                    <a:pt x="0" y="6364"/>
                  </a:moveTo>
                  <a:lnTo>
                    <a:pt x="0" y="15236"/>
                  </a:lnTo>
                  <a:lnTo>
                    <a:pt x="675" y="15236"/>
                  </a:lnTo>
                  <a:lnTo>
                    <a:pt x="675" y="6364"/>
                  </a:lnTo>
                  <a:lnTo>
                    <a:pt x="0" y="6364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AutoShape 5"/>
            <p:cNvSpPr>
              <a:spLocks noChangeArrowheads="1"/>
            </p:cNvSpPr>
            <p:nvPr/>
          </p:nvSpPr>
          <p:spPr bwMode="auto">
            <a:xfrm>
              <a:off x="4730922" y="4114026"/>
              <a:ext cx="3240000" cy="1260000"/>
            </a:xfrm>
            <a:prstGeom prst="flowChartAlternate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mpd="dbl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6666FF"/>
                </a:buClr>
                <a:buFont typeface="Wingdings 3" pitchFamily="18" charset="2"/>
                <a:buChar char="´"/>
                <a:defRPr kumimoji="1" sz="32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8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993300"/>
                  </a:solidFill>
                  <a:latin typeface="標楷體" pitchFamily="65" charset="-12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至</a:t>
              </a:r>
              <a:r>
                <a:rPr lang="zh-TW" altLang="en-US" sz="2000" b="1" kern="0" dirty="0" smtClean="0">
                  <a:solidFill>
                    <a:prstClr val="black"/>
                  </a:solidFill>
                  <a:latin typeface="Times New Roman" pitchFamily="18" charset="0"/>
                </a:rPr>
                <a:t>上</a:t>
              </a:r>
              <a:r>
                <a:rPr lang="zh-TW" altLang="en-US" sz="2000" b="1" kern="0" dirty="0">
                  <a:solidFill>
                    <a:prstClr val="black"/>
                  </a:solidFill>
                  <a:latin typeface="Times New Roman" pitchFamily="18" charset="0"/>
                </a:rPr>
                <a:t>傳紙筆測驗結果</a:t>
              </a: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功能，</a:t>
              </a:r>
              <a:r>
                <a:rPr lang="en-US" altLang="zh-TW" sz="2000" kern="0" dirty="0">
                  <a:solidFill>
                    <a:prstClr val="black"/>
                  </a:solidFill>
                  <a:latin typeface="Times New Roman" pitchFamily="18" charset="0"/>
                </a:rPr>
                <a:t/>
              </a:r>
              <a:br>
                <a:rPr lang="en-US" altLang="zh-TW" sz="2000" kern="0" dirty="0">
                  <a:solidFill>
                    <a:prstClr val="black"/>
                  </a:solidFill>
                  <a:latin typeface="Times New Roman" pitchFamily="18" charset="0"/>
                </a:rPr>
              </a:b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將學生逐題作答</a:t>
              </a: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結果</a:t>
              </a:r>
              <a:endParaRPr lang="en-US" altLang="zh-TW" sz="2000" kern="0" dirty="0" smtClean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ts val="200"/>
                </a:spcBef>
                <a:spcAft>
                  <a:spcPts val="200"/>
                </a:spcAft>
                <a:buClrTx/>
                <a:buNone/>
                <a:defRPr/>
              </a:pP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依據</a:t>
              </a:r>
              <a:r>
                <a:rPr lang="zh-TW" altLang="en-US" sz="2000" kern="0" dirty="0">
                  <a:solidFill>
                    <a:prstClr val="black"/>
                  </a:solidFill>
                  <a:latin typeface="Times New Roman" pitchFamily="18" charset="0"/>
                </a:rPr>
                <a:t>上傳檔案</a:t>
              </a:r>
              <a:r>
                <a:rPr lang="zh-TW" altLang="en-US" sz="2000" kern="0" dirty="0" smtClean="0">
                  <a:solidFill>
                    <a:prstClr val="black"/>
                  </a:solidFill>
                  <a:latin typeface="Times New Roman" pitchFamily="18" charset="0"/>
                </a:rPr>
                <a:t>格式上傳</a:t>
              </a:r>
              <a:endParaRPr lang="zh-TW" altLang="en-US" sz="2000" kern="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6360101" y="2672776"/>
              <a:ext cx="0" cy="360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>
              <a:off x="6360101" y="3754026"/>
              <a:ext cx="0" cy="360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>
              <a:off x="6360100" y="5374026"/>
              <a:ext cx="0" cy="360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0" name="圖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45" y="1859311"/>
            <a:ext cx="1327919" cy="38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59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答案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卡劃記說明</a:t>
            </a:r>
            <a:endParaRPr kumimoji="1" lang="zh-TW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457200" y="141287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電腦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設備不足或大型學校得以學校為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單位採</a:t>
            </a:r>
            <a:r>
              <a:rPr lang="zh-TW" alt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答案</a:t>
            </a:r>
            <a:r>
              <a:rPr lang="zh-TW" alt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卡劃記方式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辦理，</a:t>
            </a:r>
            <a:r>
              <a:rPr lang="zh-TW" alt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僅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篩選測驗</a:t>
            </a:r>
            <a:r>
              <a:rPr lang="zh-TW" alt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適用。</a:t>
            </a:r>
            <a:endParaRPr lang="en-US" altLang="zh-TW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相關試</a:t>
            </a:r>
            <a:r>
              <a:rPr lang="zh-TW" alt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務資料印刷、讀卡、答案回傳等事項由學校規劃辦理，所需答案卡及試卷</a:t>
            </a:r>
            <a:r>
              <a:rPr lang="zh-TW" alt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印刷費用由</a:t>
            </a:r>
            <a:r>
              <a:rPr lang="zh-TW" alt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國教署依人次酌予補助。</a:t>
            </a:r>
          </a:p>
          <a:p>
            <a:pPr algn="just"/>
            <a:r>
              <a:rPr lang="zh-TW" alt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選擇答案卡劃卡者，可使用學校現有的讀卡機及答案卡格式，若學校沒有讀卡設備，可洽詢相關廠商報價，或向鄰近學校借用</a:t>
            </a:r>
            <a:r>
              <a:rPr lang="zh-TW" alt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61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採答案卡劃記模式，如何進行下修測驗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下修測驗須採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線上測驗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模式進行。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請先上傳讀卡結果，再進行預約測驗時間，未通過學生即可至學生評量系統進行測驗。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683568" y="588284"/>
            <a:ext cx="1555373" cy="648072"/>
            <a:chOff x="683568" y="764704"/>
            <a:chExt cx="1728192" cy="720080"/>
          </a:xfrm>
        </p:grpSpPr>
        <p:sp>
          <p:nvSpPr>
            <p:cNvPr id="6" name="笑臉 5"/>
            <p:cNvSpPr/>
            <p:nvPr/>
          </p:nvSpPr>
          <p:spPr>
            <a:xfrm>
              <a:off x="683568" y="764704"/>
              <a:ext cx="792088" cy="720080"/>
            </a:xfrm>
            <a:prstGeom prst="smileyFac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形圖說文字 6"/>
            <p:cNvSpPr/>
            <p:nvPr/>
          </p:nvSpPr>
          <p:spPr>
            <a:xfrm>
              <a:off x="1662701" y="764704"/>
              <a:ext cx="749059" cy="648072"/>
            </a:xfrm>
            <a:prstGeom prst="wedgeEllipseCallout">
              <a:avLst>
                <a:gd name="adj1" fmla="val -62393"/>
                <a:gd name="adj2" fmla="val 37103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solidFill>
                    <a:schemeClr val="tx1"/>
                  </a:solidFill>
                </a:rPr>
                <a:t>？</a:t>
              </a:r>
            </a:p>
          </p:txBody>
        </p:sp>
      </p:grp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71" y="836712"/>
            <a:ext cx="5559282" cy="597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6397" y="287240"/>
            <a:ext cx="8229600" cy="562073"/>
          </a:xfrm>
        </p:spPr>
        <p:txBody>
          <a:bodyPr>
            <a:normAutofit fontScale="90000"/>
          </a:bodyPr>
          <a:lstStyle/>
          <a:p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科技化評量系統介面</a:t>
            </a:r>
            <a:r>
              <a:rPr lang="en-US" altLang="zh-TW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登入前</a:t>
            </a:r>
            <a:endParaRPr lang="zh-TW" altLang="en-US" sz="4000" dirty="0"/>
          </a:p>
        </p:txBody>
      </p:sp>
      <p:sp>
        <p:nvSpPr>
          <p:cNvPr id="6" name="圓角矩形圖說文字 5"/>
          <p:cNvSpPr/>
          <p:nvPr/>
        </p:nvSpPr>
        <p:spPr>
          <a:xfrm>
            <a:off x="4572000" y="1780579"/>
            <a:ext cx="1944216" cy="385869"/>
          </a:xfrm>
          <a:prstGeom prst="wedgeRoundRectCallout">
            <a:avLst>
              <a:gd name="adj1" fmla="val -37126"/>
              <a:gd name="adj2" fmla="val 95715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輔助功能按鈕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6718183" y="3356992"/>
            <a:ext cx="1872208" cy="648072"/>
          </a:xfrm>
          <a:prstGeom prst="wedgeRoundRectCallout">
            <a:avLst>
              <a:gd name="adj1" fmla="val -36122"/>
              <a:gd name="adj2" fmla="val -98081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學生登入測驗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入口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251520" y="2924944"/>
            <a:ext cx="1656185" cy="648072"/>
          </a:xfrm>
          <a:prstGeom prst="wedgeRoundRectCallout">
            <a:avLst>
              <a:gd name="adj1" fmla="val 49982"/>
              <a:gd name="adj2" fmla="val -92705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教師登入系統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入口</a:t>
            </a:r>
          </a:p>
        </p:txBody>
      </p:sp>
      <p:sp>
        <p:nvSpPr>
          <p:cNvPr id="9" name="圓角矩形圖說文字 8"/>
          <p:cNvSpPr/>
          <p:nvPr/>
        </p:nvSpPr>
        <p:spPr>
          <a:xfrm>
            <a:off x="3887924" y="4028678"/>
            <a:ext cx="1944216" cy="648072"/>
          </a:xfrm>
          <a:prstGeom prst="wedgeRoundRectCallout">
            <a:avLst>
              <a:gd name="adj1" fmla="val -30995"/>
              <a:gd name="adj2" fmla="val -78218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請留意最新消息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圓角矩形圖說文字 9"/>
          <p:cNvSpPr/>
          <p:nvPr/>
        </p:nvSpPr>
        <p:spPr>
          <a:xfrm flipH="1">
            <a:off x="244186" y="4869160"/>
            <a:ext cx="1656185" cy="648072"/>
          </a:xfrm>
          <a:prstGeom prst="wedgeRoundRectCallout">
            <a:avLst>
              <a:gd name="adj1" fmla="val -64528"/>
              <a:gd name="adj2" fmla="val -46925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網頁左、下方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皆有聯絡資訊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5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80575"/>
            <a:ext cx="8920800" cy="51607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35049" y="404664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科技化評量系統</a:t>
            </a:r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登入步驟</a:t>
            </a:r>
            <a:endParaRPr kumimoji="1" lang="zh-TW" altLang="en-US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99266" y="4016496"/>
            <a:ext cx="1880445" cy="142872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sz="2400" kern="0">
              <a:solidFill>
                <a:srgbClr val="FFFFFF"/>
              </a:solidFill>
              <a:latin typeface="標楷體"/>
              <a:ea typeface="標楷體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1810" y="2688540"/>
            <a:ext cx="4948889" cy="1364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直線圖說文字 1 11"/>
          <p:cNvSpPr/>
          <p:nvPr/>
        </p:nvSpPr>
        <p:spPr>
          <a:xfrm>
            <a:off x="161971" y="2576336"/>
            <a:ext cx="2321795" cy="1091173"/>
          </a:xfrm>
          <a:prstGeom prst="borderCallout1">
            <a:avLst>
              <a:gd name="adj1" fmla="val 103363"/>
              <a:gd name="adj2" fmla="val 74920"/>
              <a:gd name="adj3" fmla="val 145698"/>
              <a:gd name="adj4" fmla="val 6172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、教師登入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身分別：國中小學校學校代碼：數字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碼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直線圖說文字 1 12"/>
          <p:cNvSpPr/>
          <p:nvPr/>
        </p:nvSpPr>
        <p:spPr>
          <a:xfrm>
            <a:off x="2855243" y="2132856"/>
            <a:ext cx="2328608" cy="656456"/>
          </a:xfrm>
          <a:prstGeom prst="borderCallout1">
            <a:avLst>
              <a:gd name="adj1" fmla="val 102653"/>
              <a:gd name="adj2" fmla="val 32894"/>
              <a:gd name="adj3" fmla="val 170102"/>
              <a:gd name="adj4" fmla="val 4202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、選擇帳號使用人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承辦人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直線圖說文字 1 13"/>
          <p:cNvSpPr/>
          <p:nvPr/>
        </p:nvSpPr>
        <p:spPr>
          <a:xfrm>
            <a:off x="3419871" y="4110518"/>
            <a:ext cx="2767225" cy="1440198"/>
          </a:xfrm>
          <a:prstGeom prst="borderCallout1">
            <a:avLst>
              <a:gd name="adj1" fmla="val -2266"/>
              <a:gd name="adj2" fmla="val 26572"/>
              <a:gd name="adj3" fmla="val -30961"/>
              <a:gd name="adj4" fmla="val 336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、輸入密碼：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必須為英文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數字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碼以上，否則無法正常使用系統。不符合者登入後請先修改密碼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AutoShape 25"/>
          <p:cNvSpPr>
            <a:spLocks noChangeArrowheads="1"/>
          </p:cNvSpPr>
          <p:nvPr/>
        </p:nvSpPr>
        <p:spPr bwMode="auto">
          <a:xfrm>
            <a:off x="2019230" y="3800472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直線圖說文字 1 16"/>
          <p:cNvSpPr/>
          <p:nvPr/>
        </p:nvSpPr>
        <p:spPr>
          <a:xfrm>
            <a:off x="7270678" y="3155855"/>
            <a:ext cx="1575793" cy="429880"/>
          </a:xfrm>
          <a:prstGeom prst="borderCallout1">
            <a:avLst>
              <a:gd name="adj1" fmla="val 103710"/>
              <a:gd name="adj2" fmla="val 31166"/>
              <a:gd name="adj3" fmla="val 158382"/>
              <a:gd name="adj4" fmla="val 1712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、點選送出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圓角矩形 19"/>
          <p:cNvSpPr/>
          <p:nvPr/>
        </p:nvSpPr>
        <p:spPr bwMode="auto">
          <a:xfrm>
            <a:off x="6972215" y="3737614"/>
            <a:ext cx="533775" cy="30285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sz="2400" kern="0">
              <a:solidFill>
                <a:srgbClr val="FFFFFF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35848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8" y="954680"/>
            <a:ext cx="7920000" cy="5786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8361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科技化</a:t>
            </a:r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評量介面</a:t>
            </a:r>
            <a:r>
              <a:rPr lang="en-US" altLang="zh-TW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登入後</a:t>
            </a:r>
            <a:endParaRPr lang="zh-TW" altLang="en-US" sz="4000" dirty="0"/>
          </a:p>
        </p:txBody>
      </p:sp>
      <p:sp>
        <p:nvSpPr>
          <p:cNvPr id="6" name="圓角矩形圖說文字 5"/>
          <p:cNvSpPr/>
          <p:nvPr/>
        </p:nvSpPr>
        <p:spPr>
          <a:xfrm>
            <a:off x="4572000" y="2467067"/>
            <a:ext cx="1944216" cy="385869"/>
          </a:xfrm>
          <a:prstGeom prst="wedgeRoundRectCallout">
            <a:avLst>
              <a:gd name="adj1" fmla="val 1605"/>
              <a:gd name="adj2" fmla="val 144379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輔助功能按鈕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4401987" y="3394375"/>
            <a:ext cx="1466157" cy="428356"/>
          </a:xfrm>
          <a:prstGeom prst="wedgeRoundRectCallout">
            <a:avLst>
              <a:gd name="adj1" fmla="val -75534"/>
              <a:gd name="adj2" fmla="val 1934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最新消息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1619672" y="2558421"/>
            <a:ext cx="1933297" cy="510539"/>
          </a:xfrm>
          <a:prstGeom prst="wedgeRoundRectCallout">
            <a:avLst>
              <a:gd name="adj1" fmla="val -35078"/>
              <a:gd name="adj2" fmla="val 128626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使用者登入資訊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圓角矩形圖說文字 9"/>
          <p:cNvSpPr/>
          <p:nvPr/>
        </p:nvSpPr>
        <p:spPr>
          <a:xfrm>
            <a:off x="2771800" y="5447261"/>
            <a:ext cx="1728192" cy="1152128"/>
          </a:xfrm>
          <a:prstGeom prst="wedgeRoundRectCallout">
            <a:avLst>
              <a:gd name="adj1" fmla="val -82999"/>
              <a:gd name="adj2" fmla="val -35083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選單：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各項功能皆由此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點選操作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2470770" y="4509120"/>
            <a:ext cx="2605286" cy="864096"/>
          </a:xfrm>
          <a:prstGeom prst="wedgeRoundRectCallout">
            <a:avLst>
              <a:gd name="adj1" fmla="val -70514"/>
              <a:gd name="adj2" fmla="val 22283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登出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倒數：為維護資訊安全，系統閒置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分鐘將自動登出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99" y="2060848"/>
            <a:ext cx="5700845" cy="4638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補救教學執行</a:t>
            </a:r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依據</a:t>
            </a:r>
            <a:endParaRPr kumimoji="1" lang="zh-TW" altLang="en-US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457200" y="1196753"/>
            <a:ext cx="8229600" cy="936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 algn="just">
              <a:spcBef>
                <a:spcPts val="672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依據「</a:t>
            </a:r>
            <a:r>
              <a:rPr lang="zh-TW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教育部</a:t>
            </a:r>
            <a:r>
              <a:rPr lang="zh-TW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國民及學前教育署補助辦理補救教學作業要點修正</a:t>
            </a:r>
            <a:r>
              <a:rPr lang="zh-TW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規定」及「注意事項」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執行。下載方式如下：</a:t>
            </a:r>
            <a:endParaRPr lang="en-US" altLang="zh-TW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圓角矩形圖說文字 2"/>
          <p:cNvSpPr/>
          <p:nvPr/>
        </p:nvSpPr>
        <p:spPr>
          <a:xfrm>
            <a:off x="6804379" y="2420887"/>
            <a:ext cx="1944216" cy="1512169"/>
          </a:xfrm>
          <a:prstGeom prst="wedgeRoundRectCallout">
            <a:avLst>
              <a:gd name="adj1" fmla="val -63386"/>
              <a:gd name="adj2" fmla="val -25181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、開啟補救教學資源平台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將網頁加入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我的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最愛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179512" y="1988840"/>
            <a:ext cx="1728192" cy="864096"/>
          </a:xfrm>
          <a:prstGeom prst="wedgeRoundRectCallout">
            <a:avLst>
              <a:gd name="adj1" fmla="val 61584"/>
              <a:gd name="adj2" fmla="val 15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、點選「關於方案」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179512" y="2996952"/>
            <a:ext cx="1728192" cy="1080120"/>
          </a:xfrm>
          <a:prstGeom prst="wedgeRoundRectCallout">
            <a:avLst>
              <a:gd name="adj1" fmla="val 61584"/>
              <a:gd name="adj2" fmla="val 15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點選「作業要點」或「注意事項」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圓角矩形圖說文字 11"/>
          <p:cNvSpPr/>
          <p:nvPr/>
        </p:nvSpPr>
        <p:spPr>
          <a:xfrm>
            <a:off x="5580112" y="5661248"/>
            <a:ext cx="1727929" cy="864096"/>
          </a:xfrm>
          <a:prstGeom prst="wedgeRoundRectCallout">
            <a:avLst>
              <a:gd name="adj1" fmla="val -79959"/>
              <a:gd name="adj2" fmla="val 31257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、全文下載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68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75856" y="242434"/>
            <a:ext cx="519492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各權限帳號系統選單</a:t>
            </a:r>
          </a:p>
        </p:txBody>
      </p:sp>
      <p:pic>
        <p:nvPicPr>
          <p:cNvPr id="6" name="圖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1115616" y="242434"/>
            <a:ext cx="1800200" cy="65734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3779912" y="1461809"/>
            <a:ext cx="1872208" cy="53540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圖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6516216" y="1461809"/>
            <a:ext cx="1800200" cy="37387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文字方塊 9"/>
          <p:cNvSpPr txBox="1"/>
          <p:nvPr/>
        </p:nvSpPr>
        <p:spPr>
          <a:xfrm>
            <a:off x="323528" y="1488612"/>
            <a:ext cx="615553" cy="19442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承辦人權限：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142006" y="1462138"/>
            <a:ext cx="615553" cy="39493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綜合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權限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校長、主任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796138" y="1462138"/>
            <a:ext cx="615553" cy="33244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班級、授課教師權限：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1043608" y="692696"/>
            <a:ext cx="1944216" cy="187220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sz="2400" kern="0">
              <a:solidFill>
                <a:srgbClr val="FFFFFF"/>
              </a:solidFill>
              <a:latin typeface="標楷體"/>
              <a:ea typeface="標楷體"/>
            </a:endParaRPr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30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86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570856894"/>
              </p:ext>
            </p:extLst>
          </p:nvPr>
        </p:nvGraphicFramePr>
        <p:xfrm>
          <a:off x="179512" y="404664"/>
          <a:ext cx="8784976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2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測驗操作─學生資料管理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611560" y="2346025"/>
            <a:ext cx="3528392" cy="3672408"/>
            <a:chOff x="611560" y="2346025"/>
            <a:chExt cx="3528392" cy="3672408"/>
          </a:xfrm>
        </p:grpSpPr>
        <p:sp>
          <p:nvSpPr>
            <p:cNvPr id="12" name="圓角矩形 11"/>
            <p:cNvSpPr/>
            <p:nvPr/>
          </p:nvSpPr>
          <p:spPr>
            <a:xfrm>
              <a:off x="611560" y="2346025"/>
              <a:ext cx="3528392" cy="36724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片 12"/>
            <p:cNvPicPr/>
            <p:nvPr/>
          </p:nvPicPr>
          <p:blipFill rotWithShape="1">
            <a:blip r:embed="rId2"/>
            <a:srcRect t="5900" b="64788"/>
            <a:stretch/>
          </p:blipFill>
          <p:spPr>
            <a:xfrm>
              <a:off x="1007934" y="2698627"/>
              <a:ext cx="2752545" cy="2952328"/>
            </a:xfrm>
            <a:prstGeom prst="rect">
              <a:avLst/>
            </a:prstGeom>
          </p:spPr>
        </p:pic>
      </p:grpSp>
      <p:sp>
        <p:nvSpPr>
          <p:cNvPr id="14" name="圓角矩形 13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查詢學生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新增學生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匯入及批次更新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學生名單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個案名單管理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個案名單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異動轉銜清單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結案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清單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AutoShape 25"/>
          <p:cNvSpPr>
            <a:spLocks noChangeArrowheads="1"/>
          </p:cNvSpPr>
          <p:nvPr/>
        </p:nvSpPr>
        <p:spPr bwMode="auto">
          <a:xfrm>
            <a:off x="395536" y="3284984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7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33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6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一、查詢學生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628800"/>
            <a:ext cx="8667750" cy="3390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直線圖說文字 1 4"/>
          <p:cNvSpPr/>
          <p:nvPr/>
        </p:nvSpPr>
        <p:spPr>
          <a:xfrm>
            <a:off x="5364088" y="2775549"/>
            <a:ext cx="2088232" cy="548701"/>
          </a:xfrm>
          <a:prstGeom prst="borderCallout1">
            <a:avLst>
              <a:gd name="adj1" fmla="val 48475"/>
              <a:gd name="adj2" fmla="val -2634"/>
              <a:gd name="adj3" fmla="val 45711"/>
              <a:gd name="adj4" fmla="val -414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、閱讀注意事項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直線圖說文字 1 5"/>
          <p:cNvSpPr/>
          <p:nvPr/>
        </p:nvSpPr>
        <p:spPr>
          <a:xfrm>
            <a:off x="6300192" y="3573016"/>
            <a:ext cx="2376264" cy="764725"/>
          </a:xfrm>
          <a:prstGeom prst="borderCallout1">
            <a:avLst>
              <a:gd name="adj1" fmla="val 51165"/>
              <a:gd name="adj2" fmla="val -630"/>
              <a:gd name="adj3" fmla="val 68244"/>
              <a:gd name="adj4" fmla="val -262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、輸入身分證號或姓名，點選查詢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直線圖說文字 1 6"/>
          <p:cNvSpPr/>
          <p:nvPr/>
        </p:nvSpPr>
        <p:spPr>
          <a:xfrm>
            <a:off x="4932040" y="5301208"/>
            <a:ext cx="2304256" cy="792088"/>
          </a:xfrm>
          <a:prstGeom prst="borderCallout1">
            <a:avLst>
              <a:gd name="adj1" fmla="val -7074"/>
              <a:gd name="adj2" fmla="val 54056"/>
              <a:gd name="adj3" fmla="val -46227"/>
              <a:gd name="adj4" fmla="val 409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、下方顯示學生基本資料及目前位置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539552" y="2206459"/>
            <a:ext cx="720080" cy="43204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sz="2400" kern="0">
              <a:ln w="38100">
                <a:solidFill>
                  <a:schemeClr val="tx1"/>
                </a:solidFill>
              </a:ln>
              <a:solidFill>
                <a:srgbClr val="FFFFFF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34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" y="1196752"/>
            <a:ext cx="5959639" cy="5599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11344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二、單筆新增學生</a:t>
            </a:r>
          </a:p>
        </p:txBody>
      </p:sp>
      <p:sp>
        <p:nvSpPr>
          <p:cNvPr id="5" name="圓角矩形 4"/>
          <p:cNvSpPr/>
          <p:nvPr/>
        </p:nvSpPr>
        <p:spPr bwMode="auto">
          <a:xfrm>
            <a:off x="1556373" y="1705922"/>
            <a:ext cx="720080" cy="36471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sz="2400" kern="0">
              <a:ln w="38100">
                <a:solidFill>
                  <a:schemeClr val="tx1"/>
                </a:solidFill>
              </a:ln>
              <a:solidFill>
                <a:srgbClr val="FFFFFF"/>
              </a:solidFill>
              <a:latin typeface="標楷體"/>
              <a:ea typeface="標楷體"/>
            </a:endParaRPr>
          </a:p>
        </p:txBody>
      </p:sp>
      <p:sp>
        <p:nvSpPr>
          <p:cNvPr id="6" name="直線圖說文字 1 5"/>
          <p:cNvSpPr/>
          <p:nvPr/>
        </p:nvSpPr>
        <p:spPr>
          <a:xfrm>
            <a:off x="6444208" y="1988840"/>
            <a:ext cx="2088232" cy="548701"/>
          </a:xfrm>
          <a:prstGeom prst="borderCallout1">
            <a:avLst>
              <a:gd name="adj1" fmla="val 48475"/>
              <a:gd name="adj2" fmla="val -2634"/>
              <a:gd name="adj3" fmla="val 45711"/>
              <a:gd name="adj4" fmla="val -414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、閱讀注意事項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直線圖說文字 1 6"/>
          <p:cNvSpPr/>
          <p:nvPr/>
        </p:nvSpPr>
        <p:spPr>
          <a:xfrm>
            <a:off x="6372200" y="4149080"/>
            <a:ext cx="2520280" cy="1440160"/>
          </a:xfrm>
          <a:prstGeom prst="borderCallout1">
            <a:avLst>
              <a:gd name="adj1" fmla="val 48475"/>
              <a:gd name="adj2" fmla="val -2634"/>
              <a:gd name="adj3" fmla="val 45711"/>
              <a:gd name="adj4" fmla="val -414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、輸入基本資料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身分類別自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2018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年起修改為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直線圖說文字 1 7"/>
          <p:cNvSpPr/>
          <p:nvPr/>
        </p:nvSpPr>
        <p:spPr>
          <a:xfrm>
            <a:off x="2792990" y="6351844"/>
            <a:ext cx="1707002" cy="404664"/>
          </a:xfrm>
          <a:prstGeom prst="borderCallout1">
            <a:avLst>
              <a:gd name="adj1" fmla="val 42018"/>
              <a:gd name="adj2" fmla="val -2634"/>
              <a:gd name="adj3" fmla="val 67231"/>
              <a:gd name="adj4" fmla="val -520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、新增或取消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5824798" cy="5832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35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三、批次匯入</a:t>
            </a:r>
            <a: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批次更新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21088"/>
            <a:ext cx="6372200" cy="4200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20" y="5373216"/>
            <a:ext cx="6188136" cy="400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65" y="4749116"/>
            <a:ext cx="4733330" cy="4800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65" y="5877272"/>
            <a:ext cx="5273097" cy="470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AutoShape 25"/>
          <p:cNvSpPr>
            <a:spLocks noChangeArrowheads="1"/>
          </p:cNvSpPr>
          <p:nvPr/>
        </p:nvSpPr>
        <p:spPr bwMode="auto">
          <a:xfrm>
            <a:off x="2521645" y="4377078"/>
            <a:ext cx="376285" cy="27605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AutoShape 25"/>
          <p:cNvSpPr>
            <a:spLocks noChangeArrowheads="1"/>
          </p:cNvSpPr>
          <p:nvPr/>
        </p:nvSpPr>
        <p:spPr bwMode="auto">
          <a:xfrm>
            <a:off x="2764960" y="4837529"/>
            <a:ext cx="376285" cy="27605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AutoShape 25"/>
          <p:cNvSpPr>
            <a:spLocks noChangeArrowheads="1"/>
          </p:cNvSpPr>
          <p:nvPr/>
        </p:nvSpPr>
        <p:spPr bwMode="auto">
          <a:xfrm>
            <a:off x="2573883" y="5601214"/>
            <a:ext cx="376285" cy="27605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AutoShape 25"/>
          <p:cNvSpPr>
            <a:spLocks noChangeArrowheads="1"/>
          </p:cNvSpPr>
          <p:nvPr/>
        </p:nvSpPr>
        <p:spPr bwMode="auto">
          <a:xfrm>
            <a:off x="2742268" y="5983472"/>
            <a:ext cx="376285" cy="27605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AutoShape 25"/>
          <p:cNvSpPr>
            <a:spLocks noChangeArrowheads="1"/>
          </p:cNvSpPr>
          <p:nvPr/>
        </p:nvSpPr>
        <p:spPr bwMode="auto">
          <a:xfrm>
            <a:off x="4254336" y="6507775"/>
            <a:ext cx="376285" cy="27605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88024" y="6410871"/>
            <a:ext cx="2232248" cy="40250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以上統一由此匯入</a:t>
            </a:r>
            <a:endParaRPr lang="zh-TW" altLang="en-US" dirty="0"/>
          </a:p>
        </p:txBody>
      </p:sp>
      <p:sp>
        <p:nvSpPr>
          <p:cNvPr id="16" name="圓角矩形 15"/>
          <p:cNvSpPr/>
          <p:nvPr/>
        </p:nvSpPr>
        <p:spPr bwMode="auto">
          <a:xfrm>
            <a:off x="1745581" y="980728"/>
            <a:ext cx="882203" cy="3600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sz="2400" kern="0">
              <a:ln w="38100">
                <a:solidFill>
                  <a:schemeClr val="tx1"/>
                </a:solidFill>
              </a:ln>
              <a:solidFill>
                <a:srgbClr val="FFFFFF"/>
              </a:solidFill>
              <a:latin typeface="標楷體"/>
              <a:ea typeface="標楷體"/>
            </a:endParaRPr>
          </a:p>
        </p:txBody>
      </p:sp>
      <p:sp>
        <p:nvSpPr>
          <p:cNvPr id="17" name="直線圖說文字 1 16"/>
          <p:cNvSpPr/>
          <p:nvPr/>
        </p:nvSpPr>
        <p:spPr>
          <a:xfrm>
            <a:off x="6463113" y="1138425"/>
            <a:ext cx="1656184" cy="548701"/>
          </a:xfrm>
          <a:prstGeom prst="borderCallout1">
            <a:avLst>
              <a:gd name="adj1" fmla="val 48475"/>
              <a:gd name="adj2" fmla="val -2634"/>
              <a:gd name="adj3" fmla="val 80628"/>
              <a:gd name="adj4" fmla="val -471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匯入流程說明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直線圖說文字 1 17"/>
          <p:cNvSpPr/>
          <p:nvPr/>
        </p:nvSpPr>
        <p:spPr>
          <a:xfrm>
            <a:off x="3678140" y="2494568"/>
            <a:ext cx="2075751" cy="436061"/>
          </a:xfrm>
          <a:prstGeom prst="borderCallout1">
            <a:avLst>
              <a:gd name="adj1" fmla="val 48475"/>
              <a:gd name="adj2" fmla="val -2634"/>
              <a:gd name="adj3" fmla="val 71673"/>
              <a:gd name="adj4" fmla="val -418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身分類別代號說明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8" y="2167024"/>
            <a:ext cx="2816854" cy="15272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640960" cy="555932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四、學生名單</a:t>
            </a:r>
          </a:p>
        </p:txBody>
      </p:sp>
      <p:sp>
        <p:nvSpPr>
          <p:cNvPr id="5" name="圓角矩形 4"/>
          <p:cNvSpPr/>
          <p:nvPr/>
        </p:nvSpPr>
        <p:spPr bwMode="auto">
          <a:xfrm>
            <a:off x="3347864" y="1700808"/>
            <a:ext cx="720080" cy="5040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sz="2400" kern="0">
              <a:ln w="38100">
                <a:solidFill>
                  <a:schemeClr val="tx1"/>
                </a:solidFill>
              </a:ln>
              <a:solidFill>
                <a:srgbClr val="FFFFFF"/>
              </a:solidFill>
              <a:latin typeface="標楷體"/>
              <a:ea typeface="標楷體"/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36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圓角矩形 5"/>
          <p:cNvSpPr/>
          <p:nvPr/>
        </p:nvSpPr>
        <p:spPr bwMode="auto">
          <a:xfrm>
            <a:off x="7308304" y="5486400"/>
            <a:ext cx="1368152" cy="31886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TW" sz="2400" kern="0" dirty="0" smtClean="0">
                <a:ln w="38100">
                  <a:solidFill>
                    <a:schemeClr val="tx1"/>
                  </a:solidFill>
                </a:ln>
                <a:solidFill>
                  <a:srgbClr val="FFFFFF"/>
                </a:solidFill>
                <a:latin typeface="標楷體"/>
                <a:ea typeface="標楷體"/>
              </a:rPr>
              <a:t> </a:t>
            </a:r>
            <a:endParaRPr lang="zh-TW" altLang="en-US" sz="2400" kern="0" dirty="0">
              <a:ln w="38100">
                <a:solidFill>
                  <a:schemeClr val="tx1"/>
                </a:solidFill>
              </a:ln>
              <a:solidFill>
                <a:srgbClr val="FFFFFF"/>
              </a:solidFill>
              <a:latin typeface="標楷體"/>
              <a:ea typeface="標楷體"/>
            </a:endParaRPr>
          </a:p>
        </p:txBody>
      </p:sp>
      <p:sp>
        <p:nvSpPr>
          <p:cNvPr id="7" name="直線圖說文字 1 6"/>
          <p:cNvSpPr/>
          <p:nvPr/>
        </p:nvSpPr>
        <p:spPr>
          <a:xfrm>
            <a:off x="6636248" y="1656163"/>
            <a:ext cx="1608160" cy="548701"/>
          </a:xfrm>
          <a:prstGeom prst="borderCallout1">
            <a:avLst>
              <a:gd name="adj1" fmla="val 48475"/>
              <a:gd name="adj2" fmla="val -2634"/>
              <a:gd name="adj3" fmla="val 107610"/>
              <a:gd name="adj4" fmla="val -330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閱讀注意事項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直線圖說文字 1 7"/>
          <p:cNvSpPr/>
          <p:nvPr/>
        </p:nvSpPr>
        <p:spPr>
          <a:xfrm>
            <a:off x="6669498" y="3789040"/>
            <a:ext cx="1584176" cy="548701"/>
          </a:xfrm>
          <a:prstGeom prst="borderCallout1">
            <a:avLst>
              <a:gd name="adj1" fmla="val 48475"/>
              <a:gd name="adj2" fmla="val -2634"/>
              <a:gd name="adj3" fmla="val 101262"/>
              <a:gd name="adj4" fmla="val -4185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選擇年級頁籤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直線圖說文字 1 8"/>
          <p:cNvSpPr/>
          <p:nvPr/>
        </p:nvSpPr>
        <p:spPr>
          <a:xfrm>
            <a:off x="3851920" y="4797152"/>
            <a:ext cx="1368152" cy="458752"/>
          </a:xfrm>
          <a:prstGeom prst="borderCallout1">
            <a:avLst>
              <a:gd name="adj1" fmla="val 48475"/>
              <a:gd name="adj2" fmla="val -2634"/>
              <a:gd name="adj3" fmla="val 46366"/>
              <a:gd name="adj4" fmla="val -3043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功能按鈕列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直線圖說文字 1 10"/>
          <p:cNvSpPr/>
          <p:nvPr/>
        </p:nvSpPr>
        <p:spPr>
          <a:xfrm>
            <a:off x="7164288" y="4668967"/>
            <a:ext cx="1884200" cy="548701"/>
          </a:xfrm>
          <a:prstGeom prst="borderCallout1">
            <a:avLst>
              <a:gd name="adj1" fmla="val 108786"/>
              <a:gd name="adj2" fmla="val 55851"/>
              <a:gd name="adj3" fmla="val 136178"/>
              <a:gd name="adj4" fmla="val 460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查閱及編輯個人資料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接下頁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2" name="圓角矩形 11"/>
          <p:cNvSpPr/>
          <p:nvPr/>
        </p:nvSpPr>
        <p:spPr bwMode="auto">
          <a:xfrm>
            <a:off x="270570" y="4850110"/>
            <a:ext cx="3096344" cy="3600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sz="2400" kern="0">
              <a:ln w="38100">
                <a:solidFill>
                  <a:schemeClr val="tx1"/>
                </a:solidFill>
              </a:ln>
              <a:solidFill>
                <a:srgbClr val="FFFFFF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37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學生名單→個資</a:t>
            </a:r>
            <a: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歷程</a:t>
            </a:r>
            <a: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編輯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500814" cy="521470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直線圖說文字 1 4"/>
          <p:cNvSpPr/>
          <p:nvPr/>
        </p:nvSpPr>
        <p:spPr>
          <a:xfrm>
            <a:off x="6592094" y="1754105"/>
            <a:ext cx="1580306" cy="548701"/>
          </a:xfrm>
          <a:prstGeom prst="borderCallout1">
            <a:avLst>
              <a:gd name="adj1" fmla="val 70695"/>
              <a:gd name="adj2" fmla="val -5940"/>
              <a:gd name="adj3" fmla="val 128242"/>
              <a:gd name="adj4" fmla="val -337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閱讀注意事項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直線圖說文字 1 5"/>
          <p:cNvSpPr/>
          <p:nvPr/>
        </p:nvSpPr>
        <p:spPr>
          <a:xfrm>
            <a:off x="2411760" y="2762217"/>
            <a:ext cx="2956198" cy="548701"/>
          </a:xfrm>
          <a:prstGeom prst="borderCallout1">
            <a:avLst>
              <a:gd name="adj1" fmla="val 108786"/>
              <a:gd name="adj2" fmla="val 20429"/>
              <a:gd name="adj3" fmla="val 142526"/>
              <a:gd name="adj4" fmla="val 154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點選欄位即可進行資料編輯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直線圖說文字 1 6"/>
          <p:cNvSpPr/>
          <p:nvPr/>
        </p:nvSpPr>
        <p:spPr>
          <a:xfrm>
            <a:off x="2199606" y="4418401"/>
            <a:ext cx="2156370" cy="394509"/>
          </a:xfrm>
          <a:prstGeom prst="borderCallout1">
            <a:avLst>
              <a:gd name="adj1" fmla="val 38952"/>
              <a:gd name="adj2" fmla="val -3736"/>
              <a:gd name="adj3" fmla="val 50473"/>
              <a:gd name="adj4" fmla="val -326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受輔紀錄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結案紀錄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496944" cy="5380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五、個案名單管理</a:t>
            </a:r>
          </a:p>
        </p:txBody>
      </p:sp>
      <p:sp>
        <p:nvSpPr>
          <p:cNvPr id="5" name="圓角矩形 4"/>
          <p:cNvSpPr/>
          <p:nvPr/>
        </p:nvSpPr>
        <p:spPr bwMode="auto">
          <a:xfrm>
            <a:off x="4211960" y="1196752"/>
            <a:ext cx="965981" cy="34635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sz="2400" kern="0">
              <a:ln w="38100">
                <a:solidFill>
                  <a:schemeClr val="tx1"/>
                </a:solidFill>
              </a:ln>
              <a:solidFill>
                <a:srgbClr val="FFFFFF"/>
              </a:solidFill>
              <a:latin typeface="標楷體"/>
              <a:ea typeface="標楷體"/>
            </a:endParaRPr>
          </a:p>
        </p:txBody>
      </p:sp>
      <p:sp>
        <p:nvSpPr>
          <p:cNvPr id="6" name="圓角矩形 5"/>
          <p:cNvSpPr/>
          <p:nvPr/>
        </p:nvSpPr>
        <p:spPr bwMode="auto">
          <a:xfrm>
            <a:off x="7308304" y="6309320"/>
            <a:ext cx="1440160" cy="21602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sz="2400" kern="0">
              <a:ln w="38100">
                <a:solidFill>
                  <a:schemeClr val="tx1"/>
                </a:solidFill>
              </a:ln>
              <a:solidFill>
                <a:srgbClr val="FFFFFF"/>
              </a:solidFill>
              <a:latin typeface="標楷體"/>
              <a:ea typeface="標楷體"/>
            </a:endParaRPr>
          </a:p>
        </p:txBody>
      </p:sp>
      <p:sp>
        <p:nvSpPr>
          <p:cNvPr id="7" name="直線圖說文字 1 6"/>
          <p:cNvSpPr/>
          <p:nvPr/>
        </p:nvSpPr>
        <p:spPr>
          <a:xfrm>
            <a:off x="6630001" y="2664275"/>
            <a:ext cx="1608160" cy="548701"/>
          </a:xfrm>
          <a:prstGeom prst="borderCallout1">
            <a:avLst>
              <a:gd name="adj1" fmla="val 48475"/>
              <a:gd name="adj2" fmla="val -2634"/>
              <a:gd name="adj3" fmla="val -6961"/>
              <a:gd name="adj4" fmla="val -395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閱讀注意事項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直線圖說文字 1 7"/>
          <p:cNvSpPr/>
          <p:nvPr/>
        </p:nvSpPr>
        <p:spPr>
          <a:xfrm>
            <a:off x="6631362" y="4149080"/>
            <a:ext cx="1584176" cy="548701"/>
          </a:xfrm>
          <a:prstGeom prst="borderCallout1">
            <a:avLst>
              <a:gd name="adj1" fmla="val 48475"/>
              <a:gd name="adj2" fmla="val -2634"/>
              <a:gd name="adj3" fmla="val 101262"/>
              <a:gd name="adj4" fmla="val -4185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選擇年級頁籤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直線圖說文字 1 8"/>
          <p:cNvSpPr/>
          <p:nvPr/>
        </p:nvSpPr>
        <p:spPr>
          <a:xfrm>
            <a:off x="3707904" y="3573016"/>
            <a:ext cx="1368152" cy="458752"/>
          </a:xfrm>
          <a:prstGeom prst="borderCallout1">
            <a:avLst>
              <a:gd name="adj1" fmla="val 48475"/>
              <a:gd name="adj2" fmla="val -2634"/>
              <a:gd name="adj3" fmla="val 101418"/>
              <a:gd name="adj4" fmla="val -342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功能按鈕列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直線圖說文字 1 10"/>
          <p:cNvSpPr/>
          <p:nvPr/>
        </p:nvSpPr>
        <p:spPr>
          <a:xfrm>
            <a:off x="7092280" y="4770448"/>
            <a:ext cx="1368152" cy="458752"/>
          </a:xfrm>
          <a:prstGeom prst="borderCallout1">
            <a:avLst>
              <a:gd name="adj1" fmla="val 48475"/>
              <a:gd name="adj2" fmla="val -2634"/>
              <a:gd name="adj3" fmla="val 46366"/>
              <a:gd name="adj4" fmla="val -3043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功能按鈕列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直線圖說文字 1 11"/>
          <p:cNvSpPr/>
          <p:nvPr/>
        </p:nvSpPr>
        <p:spPr>
          <a:xfrm>
            <a:off x="7212240" y="5544595"/>
            <a:ext cx="1884200" cy="548701"/>
          </a:xfrm>
          <a:prstGeom prst="borderCallout1">
            <a:avLst>
              <a:gd name="adj1" fmla="val 108786"/>
              <a:gd name="adj2" fmla="val 55851"/>
              <a:gd name="adj3" fmla="val 136178"/>
              <a:gd name="adj4" fmla="val 460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查閱及編輯個人資料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接下頁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3" name="圓角矩形 12"/>
          <p:cNvSpPr/>
          <p:nvPr/>
        </p:nvSpPr>
        <p:spPr bwMode="auto">
          <a:xfrm>
            <a:off x="395536" y="5373216"/>
            <a:ext cx="432048" cy="117949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sz="2400" kern="0">
              <a:ln w="38100">
                <a:solidFill>
                  <a:schemeClr val="tx1"/>
                </a:solidFill>
              </a:ln>
              <a:solidFill>
                <a:srgbClr val="FFFFFF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個案名單管理→個資</a:t>
            </a:r>
            <a: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歷程</a:t>
            </a:r>
            <a: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編輯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02473" y="1340768"/>
            <a:ext cx="8537772" cy="5198474"/>
            <a:chOff x="302473" y="1196752"/>
            <a:chExt cx="8537772" cy="5198474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73" y="1196752"/>
              <a:ext cx="8537772" cy="5198474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直線圖說文字 1 5"/>
            <p:cNvSpPr/>
            <p:nvPr/>
          </p:nvSpPr>
          <p:spPr>
            <a:xfrm>
              <a:off x="6615965" y="1663187"/>
              <a:ext cx="1608160" cy="548701"/>
            </a:xfrm>
            <a:prstGeom prst="borderCallout1">
              <a:avLst>
                <a:gd name="adj1" fmla="val 48475"/>
                <a:gd name="adj2" fmla="val -2634"/>
                <a:gd name="adj3" fmla="val 107610"/>
                <a:gd name="adj4" fmla="val -3305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閱讀注意事項</a:t>
              </a:r>
              <a:endPara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7" name="直線圖說文字 1 6"/>
            <p:cNvSpPr/>
            <p:nvPr/>
          </p:nvSpPr>
          <p:spPr>
            <a:xfrm>
              <a:off x="2535370" y="2564904"/>
              <a:ext cx="2956198" cy="476693"/>
            </a:xfrm>
            <a:prstGeom prst="borderCallout1">
              <a:avLst>
                <a:gd name="adj1" fmla="val 108786"/>
                <a:gd name="adj2" fmla="val 20429"/>
                <a:gd name="adj3" fmla="val 142526"/>
                <a:gd name="adj4" fmla="val 1547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點選欄位即可進行資料編輯</a:t>
              </a:r>
              <a:endPara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" name="直線圖說文字 1 7"/>
            <p:cNvSpPr/>
            <p:nvPr/>
          </p:nvSpPr>
          <p:spPr>
            <a:xfrm>
              <a:off x="2267744" y="4366875"/>
              <a:ext cx="2156370" cy="394509"/>
            </a:xfrm>
            <a:prstGeom prst="borderCallout1">
              <a:avLst>
                <a:gd name="adj1" fmla="val 38952"/>
                <a:gd name="adj2" fmla="val -3736"/>
                <a:gd name="adj3" fmla="val 50473"/>
                <a:gd name="adj4" fmla="val -3260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受輔紀錄</a:t>
              </a:r>
              <a:r>
                <a:rPr lang="en-US" altLang="zh-TW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/</a:t>
              </a:r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結案紀錄</a:t>
              </a:r>
              <a:endPara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9" name="圓角矩形 8"/>
          <p:cNvSpPr/>
          <p:nvPr/>
        </p:nvSpPr>
        <p:spPr bwMode="auto">
          <a:xfrm>
            <a:off x="5076056" y="2384884"/>
            <a:ext cx="3024336" cy="25202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sz="2400" kern="0">
              <a:ln w="38100">
                <a:solidFill>
                  <a:schemeClr val="tx1"/>
                </a:solidFill>
              </a:ln>
              <a:solidFill>
                <a:srgbClr val="FFFFFF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補救教學作業要點及注意事項一定要詳細閱讀，對補救教學如何執行才會有具體的概念！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683568" y="764704"/>
            <a:ext cx="1728192" cy="720080"/>
            <a:chOff x="683568" y="764704"/>
            <a:chExt cx="1728192" cy="720080"/>
          </a:xfrm>
        </p:grpSpPr>
        <p:sp>
          <p:nvSpPr>
            <p:cNvPr id="9" name="笑臉 8"/>
            <p:cNvSpPr/>
            <p:nvPr/>
          </p:nvSpPr>
          <p:spPr>
            <a:xfrm>
              <a:off x="683568" y="764704"/>
              <a:ext cx="792088" cy="720080"/>
            </a:xfrm>
            <a:prstGeom prst="smileyFac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橢圓形圖說文字 10"/>
            <p:cNvSpPr/>
            <p:nvPr/>
          </p:nvSpPr>
          <p:spPr>
            <a:xfrm>
              <a:off x="1662701" y="764704"/>
              <a:ext cx="749059" cy="648072"/>
            </a:xfrm>
            <a:prstGeom prst="wedgeEllipseCallout">
              <a:avLst>
                <a:gd name="adj1" fmla="val -62393"/>
                <a:gd name="adj2" fmla="val 37103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 smtClean="0">
                  <a:solidFill>
                    <a:schemeClr val="tx1"/>
                  </a:solidFill>
                </a:rPr>
                <a:t>！</a:t>
              </a:r>
              <a:endParaRPr lang="zh-TW" altLang="en-US" sz="3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3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個案名單</a:t>
            </a:r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管理：異動轉銜說明</a:t>
            </a:r>
            <a:endParaRPr lang="zh-TW" altLang="en-US" sz="4000" dirty="0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異動轉銜條件：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六、九年級畢業生異動轉銜：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六年級未結案之個案學生應由其就讀學校於每年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6/20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，主動完成異動轉銜之轉出作業；各國民中學至遲應於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6/30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，完成新生之個案學生轉入作業；九年級之個案學生由其就讀學校將學生異動內容修正成「畢業」或「結業」。</a:t>
            </a:r>
          </a:p>
          <a:p>
            <a:pPr marL="0" indent="0">
              <a:buNone/>
            </a:pP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73" y="1412776"/>
            <a:ext cx="3933825" cy="1457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496944" cy="5380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2420888"/>
            <a:ext cx="6357341" cy="237256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直線圖說文字 1 5"/>
          <p:cNvSpPr/>
          <p:nvPr/>
        </p:nvSpPr>
        <p:spPr>
          <a:xfrm>
            <a:off x="3419872" y="3005624"/>
            <a:ext cx="1368152" cy="458752"/>
          </a:xfrm>
          <a:prstGeom prst="borderCallout1">
            <a:avLst>
              <a:gd name="adj1" fmla="val 61763"/>
              <a:gd name="adj2" fmla="val -8999"/>
              <a:gd name="adj3" fmla="val 129893"/>
              <a:gd name="adj4" fmla="val -450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勾選對象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1331640" y="3834395"/>
            <a:ext cx="936103" cy="31468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sz="2400" kern="0">
              <a:ln w="38100">
                <a:solidFill>
                  <a:schemeClr val="tx1"/>
                </a:solidFill>
              </a:ln>
              <a:solidFill>
                <a:srgbClr val="FFFFFF"/>
              </a:solidFill>
              <a:latin typeface="標楷體"/>
              <a:ea typeface="標楷體"/>
            </a:endParaRPr>
          </a:p>
        </p:txBody>
      </p:sp>
      <p:sp>
        <p:nvSpPr>
          <p:cNvPr id="8" name="直線圖說文字 1 7"/>
          <p:cNvSpPr/>
          <p:nvPr/>
        </p:nvSpPr>
        <p:spPr>
          <a:xfrm>
            <a:off x="5734445" y="3628439"/>
            <a:ext cx="1368152" cy="458752"/>
          </a:xfrm>
          <a:prstGeom prst="borderCallout1">
            <a:avLst>
              <a:gd name="adj1" fmla="val 61763"/>
              <a:gd name="adj2" fmla="val -8999"/>
              <a:gd name="adj3" fmla="val 129893"/>
              <a:gd name="adj4" fmla="val -450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功能按鈕列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個案名單管理→異動轉銜清單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0" y="1340136"/>
            <a:ext cx="4863008" cy="3148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42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圓角矩形 3"/>
          <p:cNvSpPr/>
          <p:nvPr/>
        </p:nvSpPr>
        <p:spPr bwMode="auto">
          <a:xfrm>
            <a:off x="1259632" y="2852936"/>
            <a:ext cx="555520" cy="22423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sz="2400" kern="0">
              <a:ln w="38100">
                <a:solidFill>
                  <a:schemeClr val="tx1"/>
                </a:solidFill>
              </a:ln>
              <a:solidFill>
                <a:srgbClr val="FFFFFF"/>
              </a:solidFill>
              <a:latin typeface="標楷體"/>
              <a:ea typeface="標楷體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2195736" y="1646196"/>
            <a:ext cx="6527790" cy="2574892"/>
            <a:chOff x="345172" y="1185410"/>
            <a:chExt cx="8095059" cy="328155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72" y="1185410"/>
              <a:ext cx="8095059" cy="3281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直線圖說文字 1 6"/>
            <p:cNvSpPr/>
            <p:nvPr/>
          </p:nvSpPr>
          <p:spPr>
            <a:xfrm>
              <a:off x="4807389" y="3739541"/>
              <a:ext cx="1788540" cy="458752"/>
            </a:xfrm>
            <a:prstGeom prst="borderCallout1">
              <a:avLst>
                <a:gd name="adj1" fmla="val 48475"/>
                <a:gd name="adj2" fmla="val -2634"/>
                <a:gd name="adj3" fmla="val 91926"/>
                <a:gd name="adj4" fmla="val -3489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功能按鈕列</a:t>
              </a:r>
              <a:endPara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個案名單管理→結案清單</a:t>
            </a: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277902" y="4488898"/>
            <a:ext cx="8229600" cy="740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個案學生具下列因素者，經學校學習輔導小組會議決議後，應於學生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系統登錄結案：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5229200"/>
            <a:ext cx="5728441" cy="136815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學習輔導小組</a:t>
            </a: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依據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補救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教學作業注意事項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：對於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需要進行補救教學的學生，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學校校長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須召集相關處室成立「學習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輔導小組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」，規劃與執行本要點相關事項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主要工作：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評估除了測驗未通過的學生之外，其他學生是否需要接受補救教學。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身心障礙學生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經小組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認定確有受測困難，得免參加篩選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及成長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測驗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決議個案學生是否達結案因素。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683568" y="588284"/>
            <a:ext cx="1555373" cy="648072"/>
            <a:chOff x="683568" y="764704"/>
            <a:chExt cx="1728192" cy="720080"/>
          </a:xfrm>
        </p:grpSpPr>
        <p:sp>
          <p:nvSpPr>
            <p:cNvPr id="6" name="笑臉 5"/>
            <p:cNvSpPr/>
            <p:nvPr/>
          </p:nvSpPr>
          <p:spPr>
            <a:xfrm>
              <a:off x="683568" y="764704"/>
              <a:ext cx="792088" cy="720080"/>
            </a:xfrm>
            <a:prstGeom prst="smileyFac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形圖說文字 6"/>
            <p:cNvSpPr/>
            <p:nvPr/>
          </p:nvSpPr>
          <p:spPr>
            <a:xfrm>
              <a:off x="1662701" y="764704"/>
              <a:ext cx="749059" cy="648072"/>
            </a:xfrm>
            <a:prstGeom prst="wedgeEllipseCallout">
              <a:avLst>
                <a:gd name="adj1" fmla="val -62393"/>
                <a:gd name="adj2" fmla="val 37103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solidFill>
                    <a:schemeClr val="tx1"/>
                  </a:solidFill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44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身心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障礙學生要參加補救教學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嗎？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可參見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補救教學作業注意事項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相關說明：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第三條第二項：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身心障礙學生經學習輔導小組認定受輔可提升學業成就者及其他經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學習輔導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小組評估認定有學習需求之學生，依國語文、數學或英語科之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需求科目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，分科參加補救教學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該類學生以不超過全校各科目總受輔人數之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百分之三十五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，且不得單獨成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第四條第三項：身心障礙學生經學校學習輔導小組認定確有受測困難，得免參加篩選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及成長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測驗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第八條第三項：個案管理結案因素相關說明。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第八條第五項：經鑑輔會鑑定為疑似身心障礙學生，並達篩選標準者，經持續輔導，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相關輔導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資料應再提報鑑輔會鑑定；通過者，轉介特殊教育服務。 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683568" y="588284"/>
            <a:ext cx="1555373" cy="648072"/>
            <a:chOff x="683568" y="764704"/>
            <a:chExt cx="1728192" cy="720080"/>
          </a:xfrm>
        </p:grpSpPr>
        <p:sp>
          <p:nvSpPr>
            <p:cNvPr id="5" name="笑臉 4"/>
            <p:cNvSpPr/>
            <p:nvPr/>
          </p:nvSpPr>
          <p:spPr>
            <a:xfrm>
              <a:off x="683568" y="764704"/>
              <a:ext cx="792088" cy="720080"/>
            </a:xfrm>
            <a:prstGeom prst="smileyFac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形圖說文字 5"/>
            <p:cNvSpPr/>
            <p:nvPr/>
          </p:nvSpPr>
          <p:spPr>
            <a:xfrm>
              <a:off x="1662701" y="764704"/>
              <a:ext cx="749059" cy="648072"/>
            </a:xfrm>
            <a:prstGeom prst="wedgeEllipseCallout">
              <a:avLst>
                <a:gd name="adj1" fmla="val -62393"/>
                <a:gd name="adj2" fmla="val 37103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solidFill>
                    <a:schemeClr val="tx1"/>
                  </a:solidFill>
                </a:rPr>
                <a:t>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45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0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學生名單裡找不到異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動轉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銜的功能？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名單的學生若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不在校內就讀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只須刪除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不須異動轉銜，只有個案學生才需要異動轉銜。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0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個案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學生轉學到私立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學校，但在目的學校選單找不到那間學校？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學生轉到私立學校或到海外就讀，異動轉銜條件請選擇「其他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移民、至私立學校就讀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」，按下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OK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即可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0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個案學生測驗完無未通過科目，幫學生結案後發現提報率不足？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結案學生非測驗目標對象，若要以進步因素結案請於</a:t>
            </a:r>
            <a:r>
              <a:rPr lang="zh-TW" altLang="en-US" sz="20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篩選測驗期程結束後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再操作。</a:t>
            </a:r>
            <a:endParaRPr lang="zh-TW" altLang="en-US" sz="2000" dirty="0"/>
          </a:p>
        </p:txBody>
      </p:sp>
      <p:grpSp>
        <p:nvGrpSpPr>
          <p:cNvPr id="4" name="群組 3"/>
          <p:cNvGrpSpPr/>
          <p:nvPr/>
        </p:nvGrpSpPr>
        <p:grpSpPr>
          <a:xfrm>
            <a:off x="683568" y="588284"/>
            <a:ext cx="1555373" cy="648072"/>
            <a:chOff x="683568" y="764704"/>
            <a:chExt cx="1728192" cy="720080"/>
          </a:xfrm>
        </p:grpSpPr>
        <p:sp>
          <p:nvSpPr>
            <p:cNvPr id="5" name="笑臉 4"/>
            <p:cNvSpPr/>
            <p:nvPr/>
          </p:nvSpPr>
          <p:spPr>
            <a:xfrm>
              <a:off x="683568" y="764704"/>
              <a:ext cx="792088" cy="720080"/>
            </a:xfrm>
            <a:prstGeom prst="smileyFac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形圖說文字 5"/>
            <p:cNvSpPr/>
            <p:nvPr/>
          </p:nvSpPr>
          <p:spPr>
            <a:xfrm>
              <a:off x="1662701" y="764704"/>
              <a:ext cx="749059" cy="648072"/>
            </a:xfrm>
            <a:prstGeom prst="wedgeEllipseCallout">
              <a:avLst>
                <a:gd name="adj1" fmla="val -62393"/>
                <a:gd name="adj2" fmla="val 37103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solidFill>
                    <a:schemeClr val="tx1"/>
                  </a:solidFill>
                </a:rPr>
                <a:t>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46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測驗操作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─登記測驗科目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611560" y="2346025"/>
            <a:ext cx="3528392" cy="3672408"/>
            <a:chOff x="611560" y="2346025"/>
            <a:chExt cx="3528392" cy="3672408"/>
          </a:xfrm>
        </p:grpSpPr>
        <p:sp>
          <p:nvSpPr>
            <p:cNvPr id="5" name="圓角矩形 4"/>
            <p:cNvSpPr/>
            <p:nvPr/>
          </p:nvSpPr>
          <p:spPr>
            <a:xfrm>
              <a:off x="611560" y="2346025"/>
              <a:ext cx="3528392" cy="36724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圖片 5"/>
            <p:cNvPicPr/>
            <p:nvPr/>
          </p:nvPicPr>
          <p:blipFill rotWithShape="1">
            <a:blip r:embed="rId2"/>
            <a:srcRect t="5900" b="64788"/>
            <a:stretch/>
          </p:blipFill>
          <p:spPr>
            <a:xfrm>
              <a:off x="1007934" y="2698627"/>
              <a:ext cx="2752545" cy="2952328"/>
            </a:xfrm>
            <a:prstGeom prst="rect">
              <a:avLst/>
            </a:prstGeom>
          </p:spPr>
        </p:pic>
      </p:grpSp>
      <p:sp>
        <p:nvSpPr>
          <p:cNvPr id="7" name="圓角矩形 6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勾選或匯入考科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登記情形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統計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表單下載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測驗名單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筆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測驗檢核表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395536" y="3645024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99" y="548680"/>
            <a:ext cx="7076182" cy="597666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4547565" y="1196752"/>
            <a:ext cx="1656184" cy="458752"/>
          </a:xfrm>
          <a:prstGeom prst="borderCallout1">
            <a:avLst>
              <a:gd name="adj1" fmla="val 48475"/>
              <a:gd name="adj2" fmla="val -2634"/>
              <a:gd name="adj3" fmla="val 74842"/>
              <a:gd name="adj4" fmla="val -355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閱讀注意事項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5915717" y="5157192"/>
            <a:ext cx="2592288" cy="1152128"/>
          </a:xfrm>
          <a:prstGeom prst="borderCallout1">
            <a:avLst>
              <a:gd name="adj1" fmla="val 48475"/>
              <a:gd name="adj2" fmla="val -2634"/>
              <a:gd name="adj3" fmla="val 63268"/>
              <a:gd name="adj4" fmla="val -358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留意是否有學生未選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考任何科目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將無法執行預約測驗時間功能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5208"/>
            <a:ext cx="8136904" cy="567963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6084168" y="548680"/>
            <a:ext cx="2880320" cy="1872208"/>
          </a:xfrm>
          <a:prstGeom prst="borderCallout1">
            <a:avLst>
              <a:gd name="adj1" fmla="val 23761"/>
              <a:gd name="adj2" fmla="val -2936"/>
              <a:gd name="adj3" fmla="val 35790"/>
              <a:gd name="adj4" fmla="val -207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表單下載：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測驗名單內含學生基本資料及考科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國小紙筆測驗名單檢核表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試卷寄回測驗中心批改須檢附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5" name="直線圖說文字 1 4"/>
          <p:cNvSpPr/>
          <p:nvPr/>
        </p:nvSpPr>
        <p:spPr>
          <a:xfrm>
            <a:off x="6111714" y="2636912"/>
            <a:ext cx="2880320" cy="936104"/>
          </a:xfrm>
          <a:prstGeom prst="borderCallout1">
            <a:avLst>
              <a:gd name="adj1" fmla="val 54461"/>
              <a:gd name="adj2" fmla="val -2029"/>
              <a:gd name="adj3" fmla="val 78584"/>
              <a:gd name="adj4" fmla="val -3674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匯入考科勾選：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請留意說明內容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單科匯入或三科匯入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49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030666" cy="526454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6427500" y="4040220"/>
            <a:ext cx="2448271" cy="1048097"/>
          </a:xfrm>
          <a:prstGeom prst="borderCallout1">
            <a:avLst>
              <a:gd name="adj1" fmla="val 103054"/>
              <a:gd name="adj2" fmla="val 67227"/>
              <a:gd name="adj3" fmla="val 136308"/>
              <a:gd name="adj4" fmla="val 550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、至少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勾選一個科目，否則無法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使用預約測驗日期功能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475334" y="1196752"/>
            <a:ext cx="2080442" cy="688057"/>
          </a:xfrm>
          <a:prstGeom prst="borderCallout1">
            <a:avLst>
              <a:gd name="adj1" fmla="val 101392"/>
              <a:gd name="adj2" fmla="val 45173"/>
              <a:gd name="adj3" fmla="val 134646"/>
              <a:gd name="adj4" fmla="val 386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、閱讀注意事項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直線圖說文字 1 5"/>
          <p:cNvSpPr/>
          <p:nvPr/>
        </p:nvSpPr>
        <p:spPr>
          <a:xfrm>
            <a:off x="6626818" y="1772816"/>
            <a:ext cx="2049637" cy="795101"/>
          </a:xfrm>
          <a:prstGeom prst="borderCallout1">
            <a:avLst>
              <a:gd name="adj1" fmla="val 101392"/>
              <a:gd name="adj2" fmla="val 45173"/>
              <a:gd name="adj3" fmla="val 134646"/>
              <a:gd name="adj4" fmla="val 386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、點選確定登記儲存或更新資料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補救教學基本學習內容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3"/>
            <a:ext cx="8229600" cy="936104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係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指無論課程綱要或課程標準如何改變、教材如何重編，學生在該年級之工具學科中必須習得之最基本內容。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8509967" cy="43355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11560" y="2346025"/>
            <a:ext cx="3528392" cy="3672408"/>
            <a:chOff x="611560" y="2346025"/>
            <a:chExt cx="3528392" cy="3672408"/>
          </a:xfrm>
        </p:grpSpPr>
        <p:sp>
          <p:nvSpPr>
            <p:cNvPr id="4" name="圓角矩形 3"/>
            <p:cNvSpPr/>
            <p:nvPr/>
          </p:nvSpPr>
          <p:spPr>
            <a:xfrm>
              <a:off x="611560" y="2346025"/>
              <a:ext cx="3528392" cy="36724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圖片 4"/>
            <p:cNvPicPr/>
            <p:nvPr/>
          </p:nvPicPr>
          <p:blipFill rotWithShape="1">
            <a:blip r:embed="rId2"/>
            <a:srcRect t="5900" b="64788"/>
            <a:stretch/>
          </p:blipFill>
          <p:spPr>
            <a:xfrm>
              <a:off x="1007934" y="2698627"/>
              <a:ext cx="2752545" cy="2952328"/>
            </a:xfrm>
            <a:prstGeom prst="rect">
              <a:avLst/>
            </a:prstGeom>
          </p:spPr>
        </p:pic>
      </p:grpSp>
      <p:sp>
        <p:nvSpPr>
          <p:cNvPr id="6" name="圓角矩形 5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登記測驗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時段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登記測驗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人次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預訂狀況統計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395536" y="4005064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測驗操作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─預約測驗時間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51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8245"/>
            <a:ext cx="6565306" cy="632696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4489593" y="1149112"/>
            <a:ext cx="2232248" cy="688057"/>
          </a:xfrm>
          <a:prstGeom prst="borderCallout1">
            <a:avLst>
              <a:gd name="adj1" fmla="val 60890"/>
              <a:gd name="adj2" fmla="val -3983"/>
              <a:gd name="adj3" fmla="val 78956"/>
              <a:gd name="adj4" fmla="val -202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、閱讀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說明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事項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265434" y="5085184"/>
            <a:ext cx="1714278" cy="688057"/>
          </a:xfrm>
          <a:prstGeom prst="borderCallout1">
            <a:avLst>
              <a:gd name="adj1" fmla="val -3659"/>
              <a:gd name="adj2" fmla="val 67020"/>
              <a:gd name="adj3" fmla="val -52674"/>
              <a:gd name="adj4" fmla="val 796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、點選日期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直線圖說文字 1 5"/>
          <p:cNvSpPr/>
          <p:nvPr/>
        </p:nvSpPr>
        <p:spPr>
          <a:xfrm>
            <a:off x="6721841" y="3662859"/>
            <a:ext cx="2232248" cy="688057"/>
          </a:xfrm>
          <a:prstGeom prst="borderCallout1">
            <a:avLst>
              <a:gd name="adj1" fmla="val 46968"/>
              <a:gd name="adj2" fmla="val -3203"/>
              <a:gd name="adj3" fmla="val 28329"/>
              <a:gd name="adj4" fmla="val -175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、選擇測驗時段輸入施測人次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直線圖說文字 1 6"/>
          <p:cNvSpPr/>
          <p:nvPr/>
        </p:nvSpPr>
        <p:spPr>
          <a:xfrm>
            <a:off x="4644008" y="4876260"/>
            <a:ext cx="1584176" cy="432048"/>
          </a:xfrm>
          <a:prstGeom prst="borderCallout1">
            <a:avLst>
              <a:gd name="adj1" fmla="val 111467"/>
              <a:gd name="adj2" fmla="val 21603"/>
              <a:gd name="adj3" fmla="val 173456"/>
              <a:gd name="adj4" fmla="val 59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、點選預定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52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46" y="476672"/>
            <a:ext cx="8629650" cy="5905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6516216" y="3140968"/>
            <a:ext cx="2232248" cy="688057"/>
          </a:xfrm>
          <a:prstGeom prst="borderCallout1">
            <a:avLst>
              <a:gd name="adj1" fmla="val 101392"/>
              <a:gd name="adj2" fmla="val 63119"/>
              <a:gd name="adj3" fmla="val 139708"/>
              <a:gd name="adj4" fmla="val 679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、觀看學校預訂狀況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4067944" y="5733255"/>
            <a:ext cx="3024336" cy="992945"/>
          </a:xfrm>
          <a:prstGeom prst="borderCallout1">
            <a:avLst>
              <a:gd name="adj1" fmla="val 39962"/>
              <a:gd name="adj2" fmla="val 100812"/>
              <a:gd name="adj3" fmla="val -970"/>
              <a:gd name="adj4" fmla="val 1300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若剩餘人次不足，可刪除已經完成測驗的時段，不會影響施測率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53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測驗操作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─下載紙筆測驗卷</a:t>
            </a:r>
            <a:endParaRPr lang="zh-TW" altLang="en-US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611560" y="2346025"/>
            <a:ext cx="3528392" cy="3672408"/>
            <a:chOff x="611560" y="2346025"/>
            <a:chExt cx="3528392" cy="3672408"/>
          </a:xfrm>
        </p:grpSpPr>
        <p:sp>
          <p:nvSpPr>
            <p:cNvPr id="5" name="圓角矩形 4"/>
            <p:cNvSpPr/>
            <p:nvPr/>
          </p:nvSpPr>
          <p:spPr>
            <a:xfrm>
              <a:off x="611560" y="2346025"/>
              <a:ext cx="3528392" cy="36724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圖片 5"/>
            <p:cNvPicPr/>
            <p:nvPr/>
          </p:nvPicPr>
          <p:blipFill rotWithShape="1">
            <a:blip r:embed="rId2"/>
            <a:srcRect t="5900" b="64788"/>
            <a:stretch/>
          </p:blipFill>
          <p:spPr>
            <a:xfrm>
              <a:off x="1007934" y="2698627"/>
              <a:ext cx="2752545" cy="2952328"/>
            </a:xfrm>
            <a:prstGeom prst="rect">
              <a:avLst/>
            </a:prstGeom>
          </p:spPr>
        </p:pic>
      </p:grpSp>
      <p:sp>
        <p:nvSpPr>
          <p:cNvPr id="7" name="圓角矩形 6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紙筆測驗施測說明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紙筆測驗卷及答案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歷次基本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學習內容對照表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395536" y="4437112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54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10600" cy="47910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4283968" y="1284771"/>
            <a:ext cx="2952328" cy="688057"/>
          </a:xfrm>
          <a:prstGeom prst="borderCallout1">
            <a:avLst>
              <a:gd name="adj1" fmla="val 60890"/>
              <a:gd name="adj2" fmla="val -3983"/>
              <a:gd name="adj3" fmla="val 71362"/>
              <a:gd name="adj4" fmla="val -143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可下載施測說明，於測驗前撥放或朗讀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4032718" y="2852936"/>
            <a:ext cx="2232248" cy="688057"/>
          </a:xfrm>
          <a:prstGeom prst="borderCallout1">
            <a:avLst>
              <a:gd name="adj1" fmla="val 60890"/>
              <a:gd name="adj2" fmla="val -3983"/>
              <a:gd name="adj3" fmla="val 97941"/>
              <a:gd name="adj4" fmla="val -311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下載測驗卷、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下載監試注意事項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直線圖說文字 1 5"/>
          <p:cNvSpPr/>
          <p:nvPr/>
        </p:nvSpPr>
        <p:spPr>
          <a:xfrm>
            <a:off x="4061081" y="4293096"/>
            <a:ext cx="2232248" cy="688057"/>
          </a:xfrm>
          <a:prstGeom prst="borderCallout1">
            <a:avLst>
              <a:gd name="adj1" fmla="val 60890"/>
              <a:gd name="adj2" fmla="val -3983"/>
              <a:gd name="adj3" fmla="val 97941"/>
              <a:gd name="adj4" fmla="val -311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以下為歷次測驗基本學習內容對照表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55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測驗操作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─上傳紙筆測驗結果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611560" y="2346025"/>
            <a:ext cx="3528392" cy="3672408"/>
            <a:chOff x="611560" y="2346025"/>
            <a:chExt cx="3528392" cy="3672408"/>
          </a:xfrm>
        </p:grpSpPr>
        <p:sp>
          <p:nvSpPr>
            <p:cNvPr id="5" name="圓角矩形 4"/>
            <p:cNvSpPr/>
            <p:nvPr/>
          </p:nvSpPr>
          <p:spPr>
            <a:xfrm>
              <a:off x="611560" y="2346025"/>
              <a:ext cx="3528392" cy="36724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圖片 5"/>
            <p:cNvPicPr/>
            <p:nvPr/>
          </p:nvPicPr>
          <p:blipFill rotWithShape="1">
            <a:blip r:embed="rId2"/>
            <a:srcRect t="5900" b="64788"/>
            <a:stretch/>
          </p:blipFill>
          <p:spPr>
            <a:xfrm>
              <a:off x="1007934" y="2698627"/>
              <a:ext cx="2752545" cy="2952328"/>
            </a:xfrm>
            <a:prstGeom prst="rect">
              <a:avLst/>
            </a:prstGeom>
          </p:spPr>
        </p:pic>
      </p:grpSp>
      <p:sp>
        <p:nvSpPr>
          <p:cNvPr id="7" name="圓角矩形 6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匯出登打用範例檔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匯入紙筆測驗結果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個別學生線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上登打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395536" y="4776746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56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340768"/>
            <a:ext cx="8553450" cy="520065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6228184" y="2060848"/>
            <a:ext cx="1728192" cy="688057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說明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事項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5148064" y="5853638"/>
            <a:ext cx="1368152" cy="439074"/>
          </a:xfrm>
          <a:prstGeom prst="borderCallout1">
            <a:avLst>
              <a:gd name="adj1" fmla="val 60890"/>
              <a:gd name="adj2" fmla="val -3983"/>
              <a:gd name="adj3" fmla="val 98790"/>
              <a:gd name="adj4" fmla="val -2916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各功能頁籤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57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556792"/>
            <a:ext cx="8610600" cy="38004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圓角矩形 3"/>
          <p:cNvSpPr/>
          <p:nvPr/>
        </p:nvSpPr>
        <p:spPr bwMode="auto">
          <a:xfrm>
            <a:off x="276585" y="1628800"/>
            <a:ext cx="1631119" cy="2983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527417"/>
            <a:ext cx="7067128" cy="10297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向右箭號 5"/>
          <p:cNvSpPr/>
          <p:nvPr/>
        </p:nvSpPr>
        <p:spPr bwMode="auto">
          <a:xfrm rot="5400000">
            <a:off x="2624110" y="4707321"/>
            <a:ext cx="797636" cy="50225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圓角矩形 6"/>
          <p:cNvSpPr/>
          <p:nvPr/>
        </p:nvSpPr>
        <p:spPr bwMode="auto">
          <a:xfrm>
            <a:off x="780519" y="5693556"/>
            <a:ext cx="741575" cy="2367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/>
          </a:p>
        </p:txBody>
      </p:sp>
      <p:sp>
        <p:nvSpPr>
          <p:cNvPr id="8" name="直線圖說文字 1 7"/>
          <p:cNvSpPr/>
          <p:nvPr/>
        </p:nvSpPr>
        <p:spPr>
          <a:xfrm>
            <a:off x="5508104" y="2049136"/>
            <a:ext cx="1728192" cy="688057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說明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事項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批次匯出</a:t>
            </a: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登打</a:t>
            </a:r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en-US" altLang="zh-TW" sz="4000" dirty="0" err="1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xls</a:t>
            </a:r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檔</a:t>
            </a: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58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批次匯入</a:t>
            </a: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紙筆測驗結果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892786" y="1715534"/>
            <a:ext cx="7334250" cy="4105275"/>
            <a:chOff x="904875" y="1405368"/>
            <a:chExt cx="7334250" cy="410527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75" y="1405368"/>
              <a:ext cx="7334250" cy="4105275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圓角矩形 5"/>
            <p:cNvSpPr/>
            <p:nvPr/>
          </p:nvSpPr>
          <p:spPr bwMode="auto">
            <a:xfrm>
              <a:off x="2354609" y="1405368"/>
              <a:ext cx="1427778" cy="31016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圓角矩形 6"/>
            <p:cNvSpPr/>
            <p:nvPr/>
          </p:nvSpPr>
          <p:spPr bwMode="auto">
            <a:xfrm>
              <a:off x="1030287" y="4463612"/>
              <a:ext cx="2013800" cy="82720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59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0904"/>
            <a:ext cx="7648575" cy="24384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個別學生線上登打</a:t>
            </a:r>
            <a:r>
              <a:rPr lang="en-US" altLang="zh-TW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僅國小紙筆測驗適用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kumimoji="1" lang="zh-TW" alt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3419872" y="1480904"/>
            <a:ext cx="1219188" cy="4056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/>
          </a:p>
        </p:txBody>
      </p:sp>
      <p:sp>
        <p:nvSpPr>
          <p:cNvPr id="6" name="圓角矩形 5"/>
          <p:cNvSpPr/>
          <p:nvPr/>
        </p:nvSpPr>
        <p:spPr bwMode="auto">
          <a:xfrm>
            <a:off x="7092280" y="3531086"/>
            <a:ext cx="648072" cy="3882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68960"/>
            <a:ext cx="4720156" cy="37182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右彎箭號 7"/>
          <p:cNvSpPr/>
          <p:nvPr/>
        </p:nvSpPr>
        <p:spPr>
          <a:xfrm rot="10800000">
            <a:off x="5796136" y="4005064"/>
            <a:ext cx="1476164" cy="108012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2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1" lang="zh-TW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補救</a:t>
            </a:r>
            <a:r>
              <a:rPr kumimoji="1"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教學理念</a:t>
            </a:r>
            <a:r>
              <a:rPr kumimoji="1" lang="zh-TW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kumimoji="1"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目標</a:t>
            </a:r>
            <a:r>
              <a:rPr kumimoji="1" lang="zh-TW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對象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511660" y="1268760"/>
            <a:ext cx="7465939" cy="4948796"/>
            <a:chOff x="1511660" y="1000484"/>
            <a:chExt cx="7465939" cy="4948796"/>
          </a:xfrm>
        </p:grpSpPr>
        <p:sp>
          <p:nvSpPr>
            <p:cNvPr id="5" name="等腰三角形 4"/>
            <p:cNvSpPr/>
            <p:nvPr/>
          </p:nvSpPr>
          <p:spPr>
            <a:xfrm>
              <a:off x="3527884" y="1844824"/>
              <a:ext cx="2088232" cy="1368152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zh-TW" sz="2000" dirty="0">
                  <a:solidFill>
                    <a:prstClr val="black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需特殊教育者</a:t>
              </a:r>
            </a:p>
            <a:p>
              <a:pPr algn="ctr"/>
              <a:endParaRPr lang="zh-TW" altLang="en-US" sz="20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9" name="梯形 8"/>
            <p:cNvSpPr/>
            <p:nvPr/>
          </p:nvSpPr>
          <p:spPr>
            <a:xfrm>
              <a:off x="1511660" y="4581128"/>
              <a:ext cx="6120680" cy="1368152"/>
            </a:xfrm>
            <a:prstGeom prst="trapezoid">
              <a:avLst>
                <a:gd name="adj" fmla="val 73945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zh-TW" sz="2800" dirty="0">
                  <a:solidFill>
                    <a:prstClr val="black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具有基本程度以上的學習者</a:t>
              </a:r>
            </a:p>
          </p:txBody>
        </p:sp>
        <p:sp>
          <p:nvSpPr>
            <p:cNvPr id="10" name="梯形 9"/>
            <p:cNvSpPr/>
            <p:nvPr/>
          </p:nvSpPr>
          <p:spPr>
            <a:xfrm>
              <a:off x="2519772" y="3212976"/>
              <a:ext cx="4104456" cy="1368152"/>
            </a:xfrm>
            <a:prstGeom prst="trapezoid">
              <a:avLst>
                <a:gd name="adj" fmla="val 73004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zh-TW" altLang="zh-TW" sz="2600" dirty="0">
                  <a:solidFill>
                    <a:prstClr val="black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學習</a:t>
              </a:r>
              <a:r>
                <a:rPr lang="zh-TW" altLang="zh-TW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能力</a:t>
              </a:r>
              <a:r>
                <a:rPr lang="en-US" altLang="zh-TW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OK</a:t>
              </a:r>
              <a:r>
                <a:rPr lang="en-US" altLang="zh-TW" sz="2600" dirty="0">
                  <a:solidFill>
                    <a:prstClr val="black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/>
              </a:r>
              <a:br>
                <a:rPr lang="en-US" altLang="zh-TW" sz="2600" dirty="0">
                  <a:solidFill>
                    <a:prstClr val="black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</a:br>
              <a:r>
                <a:rPr lang="zh-TW" altLang="zh-TW" sz="2600" dirty="0">
                  <a:solidFill>
                    <a:prstClr val="black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但屬學習</a:t>
              </a:r>
              <a:r>
                <a:rPr lang="zh-TW" altLang="en-US" sz="2600" dirty="0">
                  <a:solidFill>
                    <a:prstClr val="black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低成就</a:t>
              </a:r>
              <a:r>
                <a:rPr lang="zh-TW" altLang="zh-TW" sz="2600" dirty="0">
                  <a:solidFill>
                    <a:prstClr val="black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者</a:t>
              </a:r>
            </a:p>
          </p:txBody>
        </p:sp>
        <p:sp>
          <p:nvSpPr>
            <p:cNvPr id="8" name="圓角矩形圖說文字 7"/>
            <p:cNvSpPr/>
            <p:nvPr/>
          </p:nvSpPr>
          <p:spPr>
            <a:xfrm>
              <a:off x="6025271" y="1000484"/>
              <a:ext cx="2952328" cy="2788461"/>
            </a:xfrm>
            <a:prstGeom prst="wedgeRoundRectCallout">
              <a:avLst>
                <a:gd name="adj1" fmla="val -52062"/>
                <a:gd name="adj2" fmla="val 6152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特徵：</a:t>
              </a:r>
              <a:endPara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‧</a:t>
              </a:r>
              <a:r>
                <a:rPr lang="zh-TW" altLang="en-US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未能通過篩選測驗</a:t>
              </a:r>
              <a:endPara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‧</a:t>
              </a:r>
              <a:r>
                <a:rPr lang="zh-TW" altLang="en-US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未具備基本能力</a:t>
              </a:r>
              <a:endParaRPr lang="en-US" altLang="zh-TW" sz="1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‧</a:t>
              </a:r>
              <a:r>
                <a:rPr lang="zh-TW" altLang="en-US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課堂上的客人</a:t>
              </a:r>
              <a:endParaRPr lang="en-US" altLang="zh-TW" sz="1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‧</a:t>
              </a:r>
              <a:r>
                <a:rPr lang="zh-TW" altLang="en-US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需要額外抽離且長期密集    </a:t>
              </a:r>
              <a:endPara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16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zh-TW" altLang="en-US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補救</a:t>
              </a:r>
              <a:endParaRPr lang="en-US" altLang="zh-TW" sz="1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‧</a:t>
              </a:r>
              <a:r>
                <a:rPr lang="zh-TW" altLang="en-US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需要不同教材</a:t>
              </a:r>
              <a:endParaRPr lang="en-US" altLang="zh-TW" sz="1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‧</a:t>
              </a:r>
              <a:r>
                <a:rPr lang="zh-TW" altLang="en-US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必要時依據學生學習反應</a:t>
              </a:r>
              <a:endPara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16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zh-TW" altLang="en-US" sz="16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調整目標</a:t>
              </a:r>
              <a:endPara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251520" y="1449927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補救教學為針對學習結果不足，而無法順利進行現階段學習內容者，多元策略提供一系列基本學力的再訓練，以強化學生可以順利進行現階段內容的學習。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7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60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測驗操作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─經費作業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期間限定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611560" y="2346025"/>
            <a:ext cx="3528392" cy="3672408"/>
            <a:chOff x="611560" y="2346025"/>
            <a:chExt cx="3528392" cy="3672408"/>
          </a:xfrm>
        </p:grpSpPr>
        <p:sp>
          <p:nvSpPr>
            <p:cNvPr id="5" name="圓角矩形 4"/>
            <p:cNvSpPr/>
            <p:nvPr/>
          </p:nvSpPr>
          <p:spPr>
            <a:xfrm>
              <a:off x="611560" y="2346025"/>
              <a:ext cx="3528392" cy="36724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圖片 5"/>
            <p:cNvPicPr/>
            <p:nvPr/>
          </p:nvPicPr>
          <p:blipFill rotWithShape="1">
            <a:blip r:embed="rId2"/>
            <a:srcRect t="5900" b="64788"/>
            <a:stretch/>
          </p:blipFill>
          <p:spPr>
            <a:xfrm>
              <a:off x="1007934" y="2698627"/>
              <a:ext cx="2752545" cy="2952328"/>
            </a:xfrm>
            <a:prstGeom prst="rect">
              <a:avLst/>
            </a:prstGeom>
          </p:spPr>
        </p:pic>
      </p:grpSp>
      <p:sp>
        <p:nvSpPr>
          <p:cNvPr id="7" name="圓角矩形 6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選擇申請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項目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填寫匯款帳戶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下載領據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374877" y="5208036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61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6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經費作業</a:t>
            </a:r>
            <a: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費用申請</a:t>
            </a:r>
          </a:p>
        </p:txBody>
      </p:sp>
      <p:pic>
        <p:nvPicPr>
          <p:cNvPr id="4" name="圖片 3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6792"/>
            <a:ext cx="6624736" cy="94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 descr="image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8" y="2799496"/>
            <a:ext cx="6109375" cy="398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圖說文字 5"/>
          <p:cNvSpPr/>
          <p:nvPr/>
        </p:nvSpPr>
        <p:spPr>
          <a:xfrm>
            <a:off x="6516216" y="1268760"/>
            <a:ext cx="2232248" cy="1152128"/>
          </a:xfrm>
          <a:prstGeom prst="wedgeRoundRectCallout">
            <a:avLst>
              <a:gd name="adj1" fmla="val -69845"/>
              <a:gd name="adj2" fmla="val -1917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介面一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申請對象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非開放申請期間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6120172" y="3284984"/>
            <a:ext cx="2628291" cy="2520280"/>
          </a:xfrm>
          <a:prstGeom prst="wedgeRoundRectCallout">
            <a:avLst>
              <a:gd name="adj1" fmla="val -67342"/>
              <a:gd name="adj2" fmla="val 3569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介面二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開放申請，操作步驟：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選擇經費項目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填寫匯款帳戶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系統會記錄上次填寫資料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確認資料無誤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送出並下載領據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用印並寄回領據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62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指標查詢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─五項指標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611560" y="2346025"/>
            <a:ext cx="3528392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427984" y="2338587"/>
            <a:ext cx="4104456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提報率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施測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率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輔率</a:t>
            </a:r>
            <a:r>
              <a:rPr lang="en-US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臺南大學</a:t>
            </a:r>
            <a:r>
              <a:rPr lang="en-US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進步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率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因進步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結案率</a:t>
            </a:r>
            <a:r>
              <a:rPr lang="en-US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臺南大學</a:t>
            </a:r>
            <a:r>
              <a:rPr lang="en-US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通過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率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6" y="2780928"/>
            <a:ext cx="302026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226187" y="3356992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63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9" y="1480020"/>
            <a:ext cx="86677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5724128" y="2132856"/>
            <a:ext cx="1656184" cy="688057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設定搜尋條件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5724128" y="3325613"/>
            <a:ext cx="2232248" cy="688057"/>
          </a:xfrm>
          <a:prstGeom prst="borderCallout1">
            <a:avLst>
              <a:gd name="adj1" fmla="val 59625"/>
              <a:gd name="adj2" fmla="val -3202"/>
              <a:gd name="adj3" fmla="val 92879"/>
              <a:gd name="adj4" fmla="val -241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依搜尋條件顯示相關資料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64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3" y="1324756"/>
            <a:ext cx="8543925" cy="1543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6606130" y="748692"/>
            <a:ext cx="1206230" cy="688057"/>
          </a:xfrm>
          <a:prstGeom prst="borderCallout1">
            <a:avLst>
              <a:gd name="adj1" fmla="val 105189"/>
              <a:gd name="adj2" fmla="val 40101"/>
              <a:gd name="adj3" fmla="val 137177"/>
              <a:gd name="adj4" fmla="val 277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計算公式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3" y="3124956"/>
            <a:ext cx="8543925" cy="142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38" y="4853148"/>
            <a:ext cx="8562975" cy="146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65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91" y="5373216"/>
            <a:ext cx="8543925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10" y="548680"/>
            <a:ext cx="8562975" cy="201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7" y="2780928"/>
            <a:ext cx="8562975" cy="2314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66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指標查詢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─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提報率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611560" y="2346025"/>
            <a:ext cx="3528392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年級學生數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核定提報率</a:t>
            </a:r>
            <a:r>
              <a:rPr lang="en-US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主管機構為各縣市教育局、處</a:t>
            </a:r>
            <a:r>
              <a:rPr lang="en-US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實際提報率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6" y="2780928"/>
            <a:ext cx="302026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226187" y="3789040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67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414" y="116633"/>
            <a:ext cx="6682040" cy="64175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2843808" y="836712"/>
            <a:ext cx="1728192" cy="688057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設定搜尋條件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6156176" y="5445224"/>
            <a:ext cx="1728192" cy="688057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留意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文字說明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直線圖說文字 1 5"/>
          <p:cNvSpPr/>
          <p:nvPr/>
        </p:nvSpPr>
        <p:spPr>
          <a:xfrm>
            <a:off x="6272358" y="2132856"/>
            <a:ext cx="2044058" cy="688057"/>
          </a:xfrm>
          <a:prstGeom prst="borderCallout1">
            <a:avLst>
              <a:gd name="adj1" fmla="val 64687"/>
              <a:gd name="adj2" fmla="val -495"/>
              <a:gd name="adj3" fmla="val 100473"/>
              <a:gd name="adj4" fmla="val -229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各年級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科目資訊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68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2238940" y="274639"/>
            <a:ext cx="6447859" cy="1143000"/>
          </a:xfrm>
        </p:spPr>
        <p:txBody>
          <a:bodyPr>
            <a:normAutofit fontScale="90000"/>
          </a:bodyPr>
          <a:lstStyle/>
          <a:p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年起篩選測驗應提報比率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39552" y="1340768"/>
            <a:ext cx="8352928" cy="4752528"/>
          </a:xfrm>
        </p:spPr>
        <p:txBody>
          <a:bodyPr>
            <a:noAutofit/>
          </a:bodyPr>
          <a:lstStyle/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年起篩選測驗應提報比率規定調整如下：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一、由學校依應提報比率，提報參加篩選測驗之學生名單及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其測驗科目。</a:t>
            </a: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二、應提報比率計算說明：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）一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年級國語文、數學及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年級英語：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依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學校前一年度、該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年級、該科目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領域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「年級未通過率」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加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5%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計算應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提報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比率。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）其他年段及科目：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依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當年度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各年級、各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該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科目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領域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個案學生數加年級學生數之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5%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計算應提報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比率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683568" y="588284"/>
            <a:ext cx="1555373" cy="648072"/>
            <a:chOff x="683568" y="764704"/>
            <a:chExt cx="1728192" cy="720080"/>
          </a:xfrm>
        </p:grpSpPr>
        <p:sp>
          <p:nvSpPr>
            <p:cNvPr id="6" name="笑臉 5"/>
            <p:cNvSpPr/>
            <p:nvPr/>
          </p:nvSpPr>
          <p:spPr>
            <a:xfrm>
              <a:off x="683568" y="764704"/>
              <a:ext cx="792088" cy="720080"/>
            </a:xfrm>
            <a:prstGeom prst="smileyFac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形圖說文字 6"/>
            <p:cNvSpPr/>
            <p:nvPr/>
          </p:nvSpPr>
          <p:spPr>
            <a:xfrm>
              <a:off x="1662701" y="764704"/>
              <a:ext cx="749059" cy="648072"/>
            </a:xfrm>
            <a:prstGeom prst="wedgeEllipseCallout">
              <a:avLst>
                <a:gd name="adj1" fmla="val -62393"/>
                <a:gd name="adj2" fmla="val 37103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solidFill>
                    <a:srgbClr val="FF0000"/>
                  </a:solidFill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69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457200" y="1567333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應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提報施測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人數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計算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公式：年級學生數*核定提報率，小數點後無條件進位。</a:t>
            </a: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實際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提報應測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人數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本系統「登記測驗科目」功能中被鎖定為「必考」及勾選「選考」的人數。</a:t>
            </a: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實際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提報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率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計算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公式：實際提報應測人數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年級學生數。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2" b="31318"/>
          <a:stretch/>
        </p:blipFill>
        <p:spPr bwMode="auto">
          <a:xfrm>
            <a:off x="467544" y="3861048"/>
            <a:ext cx="8486808" cy="20124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提報比率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計算說明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補救</a:t>
            </a:r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教學實務端運作</a:t>
            </a: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機制</a:t>
            </a:r>
            <a:endParaRPr lang="zh-TW" altLang="en-US" sz="40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7066152"/>
              </p:ext>
            </p:extLst>
          </p:nvPr>
        </p:nvGraphicFramePr>
        <p:xfrm>
          <a:off x="457200" y="1268760"/>
          <a:ext cx="84352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34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70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702" y="3789040"/>
            <a:ext cx="5544616" cy="26098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內容版面配置區 7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為什麼學校的實際提報率顯示超過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100%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確認</a:t>
            </a:r>
            <a:r>
              <a:rPr lang="zh-TW" altLang="en-US" sz="2000" smtClean="0">
                <a:latin typeface="標楷體" panose="03000509000000000000" pitchFamily="65" charset="-120"/>
                <a:ea typeface="標楷體" panose="03000509000000000000" pitchFamily="65" charset="-120"/>
              </a:rPr>
              <a:t>「年級學生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數」欄位資料是否正確，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計算公式：「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年級學生數」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= 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網路填報系統之「各年級學生總人數</a:t>
            </a: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–</a:t>
            </a: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其中經學習輔導小組認定免參與測驗之特殊生人數」</a:t>
            </a: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修改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路徑如下圖：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登入「網路填報系統」→左側選單點選「學校填報系統」→「基本資料」。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683568" y="588284"/>
            <a:ext cx="1555373" cy="648072"/>
            <a:chOff x="683568" y="764704"/>
            <a:chExt cx="1728192" cy="720080"/>
          </a:xfrm>
        </p:grpSpPr>
        <p:sp>
          <p:nvSpPr>
            <p:cNvPr id="6" name="笑臉 5"/>
            <p:cNvSpPr/>
            <p:nvPr/>
          </p:nvSpPr>
          <p:spPr>
            <a:xfrm>
              <a:off x="683568" y="764704"/>
              <a:ext cx="792088" cy="720080"/>
            </a:xfrm>
            <a:prstGeom prst="smileyFac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形圖說文字 6"/>
            <p:cNvSpPr/>
            <p:nvPr/>
          </p:nvSpPr>
          <p:spPr>
            <a:xfrm>
              <a:off x="1662701" y="764704"/>
              <a:ext cx="749059" cy="648072"/>
            </a:xfrm>
            <a:prstGeom prst="wedgeEllipseCallout">
              <a:avLst>
                <a:gd name="adj1" fmla="val -62393"/>
                <a:gd name="adj2" fmla="val 37103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solidFill>
                    <a:schemeClr val="tx1"/>
                  </a:solidFill>
                </a:rPr>
                <a:t>？</a:t>
              </a: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67" y="3628519"/>
            <a:ext cx="3768761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71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指標查詢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─施測率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611560" y="2346025"/>
            <a:ext cx="3528392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學生到、缺考資訊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施測率統計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6" y="2780928"/>
            <a:ext cx="302026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235275" y="4185084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72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5" y="188640"/>
            <a:ext cx="6973902" cy="6480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2915816" y="3284984"/>
            <a:ext cx="1728192" cy="688057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選擇科目頁籤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4376761" y="1321868"/>
            <a:ext cx="1584176" cy="688057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設定搜尋條件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直線圖說文字 1 5"/>
          <p:cNvSpPr/>
          <p:nvPr/>
        </p:nvSpPr>
        <p:spPr>
          <a:xfrm>
            <a:off x="6876256" y="2616567"/>
            <a:ext cx="1584176" cy="688057"/>
          </a:xfrm>
          <a:prstGeom prst="borderCallout1">
            <a:avLst>
              <a:gd name="adj1" fmla="val 102657"/>
              <a:gd name="adj2" fmla="val 44304"/>
              <a:gd name="adj3" fmla="val 146037"/>
              <a:gd name="adj4" fmla="val 3552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下載到缺考及交卷時間列表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直線圖說文字 1 6"/>
          <p:cNvSpPr/>
          <p:nvPr/>
        </p:nvSpPr>
        <p:spPr>
          <a:xfrm>
            <a:off x="1979712" y="4869160"/>
            <a:ext cx="2952328" cy="557678"/>
          </a:xfrm>
          <a:prstGeom prst="borderCallout1">
            <a:avLst>
              <a:gd name="adj1" fmla="val 36842"/>
              <a:gd name="adj2" fmla="val 100630"/>
              <a:gd name="adj3" fmla="val -9637"/>
              <a:gd name="adj4" fmla="val 1134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○已測、</a:t>
            </a:r>
            <a:r>
              <a:rPr lang="zh-TW" altLang="en-US" dirty="0" smtClean="0">
                <a:solidFill>
                  <a:schemeClr val="tx1"/>
                </a:solidFill>
                <a:latin typeface="標楷體"/>
                <a:ea typeface="標楷體"/>
              </a:rPr>
              <a:t>╳未測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未選考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直線圖說文字 1 7"/>
          <p:cNvSpPr/>
          <p:nvPr/>
        </p:nvSpPr>
        <p:spPr>
          <a:xfrm>
            <a:off x="1403648" y="6219211"/>
            <a:ext cx="1008112" cy="341654"/>
          </a:xfrm>
          <a:prstGeom prst="borderCallout1">
            <a:avLst>
              <a:gd name="adj1" fmla="val 36842"/>
              <a:gd name="adj2" fmla="val 100630"/>
              <a:gd name="adj3" fmla="val 71929"/>
              <a:gd name="adj4" fmla="val 14088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施測率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5076055" y="188640"/>
            <a:ext cx="1811213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73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138363"/>
            <a:ext cx="8648700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7223996" y="1700808"/>
            <a:ext cx="1584176" cy="688057"/>
          </a:xfrm>
          <a:prstGeom prst="borderCallout1">
            <a:avLst>
              <a:gd name="adj1" fmla="val 102657"/>
              <a:gd name="adj2" fmla="val 44304"/>
              <a:gd name="adj3" fmla="val 146037"/>
              <a:gd name="adj4" fmla="val 3552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下載到缺考及交卷時間列表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4177126" y="2086112"/>
            <a:ext cx="1584176" cy="688057"/>
          </a:xfrm>
          <a:prstGeom prst="borderCallout1">
            <a:avLst>
              <a:gd name="adj1" fmla="val 102657"/>
              <a:gd name="adj2" fmla="val 44304"/>
              <a:gd name="adj3" fmla="val 146037"/>
              <a:gd name="adj4" fmla="val 3552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該科目施測率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直線圖說文字 1 5"/>
          <p:cNvSpPr/>
          <p:nvPr/>
        </p:nvSpPr>
        <p:spPr>
          <a:xfrm>
            <a:off x="4716016" y="4869160"/>
            <a:ext cx="3300068" cy="936104"/>
          </a:xfrm>
          <a:prstGeom prst="borderCallout1">
            <a:avLst>
              <a:gd name="adj1" fmla="val 216"/>
              <a:gd name="adj2" fmla="val 53323"/>
              <a:gd name="adj3" fmla="val -76212"/>
              <a:gd name="adj4" fmla="val 7195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學生線上測驗交卷時間，或紙筆測驗上傳時間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74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指標查詢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─未通過率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611560" y="2346025"/>
            <a:ext cx="3528392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各科目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各年級未通過率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未通過率比較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6" y="2780928"/>
            <a:ext cx="302026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228526" y="4653136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75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7369"/>
            <a:ext cx="6552728" cy="6545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2945824" y="650037"/>
            <a:ext cx="2490272" cy="688057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設定搜尋條件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以下為成長測驗畫面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5" name="直線圖說文字 1 4"/>
          <p:cNvSpPr/>
          <p:nvPr/>
        </p:nvSpPr>
        <p:spPr>
          <a:xfrm>
            <a:off x="6372200" y="1267489"/>
            <a:ext cx="1728192" cy="688057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選擇功能頁籤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直線圖說文字 1 5"/>
          <p:cNvSpPr/>
          <p:nvPr/>
        </p:nvSpPr>
        <p:spPr>
          <a:xfrm>
            <a:off x="5796136" y="3531975"/>
            <a:ext cx="3217345" cy="1368152"/>
          </a:xfrm>
          <a:prstGeom prst="borderCallout1">
            <a:avLst>
              <a:gd name="adj1" fmla="val 2244"/>
              <a:gd name="adj2" fmla="val 28751"/>
              <a:gd name="adj3" fmla="val -78072"/>
              <a:gd name="adj4" fmla="val 223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測未通過率＝施測未通過人數／實際測驗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人數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級未通過率＝施測未通過人數／年級總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人數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直線圖說文字 1 6"/>
          <p:cNvSpPr/>
          <p:nvPr/>
        </p:nvSpPr>
        <p:spPr>
          <a:xfrm>
            <a:off x="6516216" y="5373216"/>
            <a:ext cx="1728192" cy="976089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各科、各年級施測未通過率比較圖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76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537287" cy="57363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直線圖說文字 1 8"/>
          <p:cNvSpPr/>
          <p:nvPr/>
        </p:nvSpPr>
        <p:spPr>
          <a:xfrm>
            <a:off x="6660232" y="2564904"/>
            <a:ext cx="2016224" cy="1008112"/>
          </a:xfrm>
          <a:prstGeom prst="borderCallout1">
            <a:avLst>
              <a:gd name="adj1" fmla="val 38108"/>
              <a:gd name="adj2" fmla="val -2422"/>
              <a:gd name="adj3" fmla="val 45808"/>
              <a:gd name="adj4" fmla="val -227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各科、各年級歷次測驗未通過率比較折線圖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77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指標查詢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─進步率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611560" y="2346025"/>
            <a:ext cx="3528392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受輔學生資料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各科目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各年級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進步率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6" y="2780928"/>
            <a:ext cx="302026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228526" y="5085184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78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26487" cy="6133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4139952" y="1844825"/>
            <a:ext cx="1728192" cy="504056"/>
          </a:xfrm>
          <a:prstGeom prst="borderCallout1">
            <a:avLst>
              <a:gd name="adj1" fmla="val 62296"/>
              <a:gd name="adj2" fmla="val -3934"/>
              <a:gd name="adj3" fmla="val 97639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選擇測驗時間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1691680" y="2564904"/>
            <a:ext cx="1728192" cy="445507"/>
          </a:xfrm>
          <a:prstGeom prst="borderCallout1">
            <a:avLst>
              <a:gd name="adj1" fmla="val 61565"/>
              <a:gd name="adj2" fmla="val -1918"/>
              <a:gd name="adj3" fmla="val 108952"/>
              <a:gd name="adj4" fmla="val -19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選擇功能頁籤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直線圖說文字 1 5"/>
          <p:cNvSpPr/>
          <p:nvPr/>
        </p:nvSpPr>
        <p:spPr>
          <a:xfrm>
            <a:off x="4860032" y="6093296"/>
            <a:ext cx="1728192" cy="445507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留意說明內容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79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94" y="404664"/>
            <a:ext cx="8591550" cy="614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3419872" y="2839477"/>
            <a:ext cx="1728192" cy="445507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選擇功能頁籤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5292080" y="5949280"/>
            <a:ext cx="1728192" cy="445507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留意說明內容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4031285" y="476672"/>
            <a:ext cx="4690864" cy="208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72"/>
              </a:spcBef>
              <a:defRPr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進步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率＝參加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補救教學學生於成長測驗成績進步之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人數／參加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補救教學之學生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人數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672"/>
              </a:spcBef>
              <a:defRPr/>
            </a:pP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105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學年度起，進步率以各科測驗分數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答對題數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比較；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104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學年度以前的進步率以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分數比較。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補救教學教師端運作機制</a:t>
            </a:r>
            <a:endParaRPr kumimoji="1" lang="zh-TW" altLang="en-US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8" name="內容版面配置區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6741670"/>
              </p:ext>
            </p:extLst>
          </p:nvPr>
        </p:nvGraphicFramePr>
        <p:xfrm>
          <a:off x="457200" y="1456184"/>
          <a:ext cx="8229600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直線圖說文字 1 4"/>
          <p:cNvSpPr/>
          <p:nvPr/>
        </p:nvSpPr>
        <p:spPr>
          <a:xfrm>
            <a:off x="6525918" y="1268760"/>
            <a:ext cx="1862506" cy="864096"/>
          </a:xfrm>
          <a:prstGeom prst="borderCallout1">
            <a:avLst>
              <a:gd name="adj1" fmla="val 51000"/>
              <a:gd name="adj2" fmla="val -6463"/>
              <a:gd name="adj3" fmla="val 81978"/>
              <a:gd name="adj4" fmla="val -484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篩選測驗：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提報率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測驗結果報告</a:t>
            </a:r>
          </a:p>
        </p:txBody>
      </p:sp>
      <p:sp>
        <p:nvSpPr>
          <p:cNvPr id="15" name="直線圖說文字 1 14"/>
          <p:cNvSpPr/>
          <p:nvPr/>
        </p:nvSpPr>
        <p:spPr>
          <a:xfrm>
            <a:off x="179512" y="1592796"/>
            <a:ext cx="1988530" cy="1080120"/>
          </a:xfrm>
          <a:prstGeom prst="borderCallout1">
            <a:avLst>
              <a:gd name="adj1" fmla="val 66320"/>
              <a:gd name="adj2" fmla="val 103097"/>
              <a:gd name="adj3" fmla="val 125717"/>
              <a:gd name="adj4" fmla="val 1363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成長測驗：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進步率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測驗結果報告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直線圖說文字 1 19"/>
          <p:cNvSpPr/>
          <p:nvPr/>
        </p:nvSpPr>
        <p:spPr>
          <a:xfrm>
            <a:off x="6084168" y="6021660"/>
            <a:ext cx="1872208" cy="576064"/>
          </a:xfrm>
          <a:prstGeom prst="borderCallout1">
            <a:avLst>
              <a:gd name="adj1" fmla="val 51000"/>
              <a:gd name="adj2" fmla="val -6463"/>
              <a:gd name="adj3" fmla="val 21509"/>
              <a:gd name="adj4" fmla="val -279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討論、學習單等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直線圖說文字 1 8"/>
          <p:cNvSpPr/>
          <p:nvPr/>
        </p:nvSpPr>
        <p:spPr>
          <a:xfrm>
            <a:off x="6917111" y="3284984"/>
            <a:ext cx="2078530" cy="864096"/>
          </a:xfrm>
          <a:prstGeom prst="borderCallout1">
            <a:avLst>
              <a:gd name="adj1" fmla="val -6320"/>
              <a:gd name="adj2" fmla="val 42570"/>
              <a:gd name="adj3" fmla="val -24946"/>
              <a:gd name="adj4" fmla="val 2237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測驗結果報告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測驗報告統計表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80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報告及考古題─測驗結果報告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611560" y="2346025"/>
            <a:ext cx="3528392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各年級測驗統計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猜測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率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別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測驗報告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測驗報告統計表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施測後回饋訊息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數學科學習教材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70" y="3186290"/>
            <a:ext cx="3087372" cy="19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172763" y="3717032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81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3" y="1772816"/>
            <a:ext cx="8601075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4908780" y="2973166"/>
            <a:ext cx="1728192" cy="504056"/>
          </a:xfrm>
          <a:prstGeom prst="borderCallout1">
            <a:avLst>
              <a:gd name="adj1" fmla="val 62296"/>
              <a:gd name="adj2" fmla="val -3934"/>
              <a:gd name="adj3" fmla="val 97639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選擇搜尋條件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5292080" y="1769867"/>
            <a:ext cx="216024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82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610600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3260676" y="607229"/>
            <a:ext cx="1728192" cy="445507"/>
          </a:xfrm>
          <a:prstGeom prst="borderCallout1">
            <a:avLst>
              <a:gd name="adj1" fmla="val 38108"/>
              <a:gd name="adj2" fmla="val -2422"/>
              <a:gd name="adj3" fmla="val 120681"/>
              <a:gd name="adj4" fmla="val -2623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選擇功能頁籤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6573044" y="4941168"/>
            <a:ext cx="1728192" cy="445507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通過標準說明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直線圖說文字 1 5"/>
          <p:cNvSpPr/>
          <p:nvPr/>
        </p:nvSpPr>
        <p:spPr>
          <a:xfrm>
            <a:off x="6293464" y="5742614"/>
            <a:ext cx="1728192" cy="445507"/>
          </a:xfrm>
          <a:prstGeom prst="borderCallout1">
            <a:avLst>
              <a:gd name="adj1" fmla="val 38108"/>
              <a:gd name="adj2" fmla="val -2422"/>
              <a:gd name="adj3" fmla="val 56174"/>
              <a:gd name="adj4" fmla="val -22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猜測率說明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184274" y="1196752"/>
            <a:ext cx="484113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6573044" y="2636912"/>
            <a:ext cx="72008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83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61" y="2780928"/>
            <a:ext cx="7329677" cy="3971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 3"/>
          <p:cNvSpPr/>
          <p:nvPr/>
        </p:nvSpPr>
        <p:spPr bwMode="auto">
          <a:xfrm>
            <a:off x="4691847" y="3261946"/>
            <a:ext cx="3291567" cy="2384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993531" y="2888022"/>
            <a:ext cx="384397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批次列印勾選學生個別測驗報告</a:t>
            </a: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457200" y="141287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72"/>
              </a:spcBef>
              <a:defRPr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於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三科介面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勾選欲列印的學生，並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點選</a:t>
            </a:r>
            <a:r>
              <a:rPr lang="zh-TW" altLang="en-US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列印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勾選學生</a:t>
            </a:r>
            <a:r>
              <a:rPr lang="zh-TW" altLang="en-US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個別測驗報告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即可列印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個別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</a:t>
            </a:r>
            <a:r>
              <a:rPr lang="zh-TW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各科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測驗結果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報告。</a:t>
            </a: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84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列印各科各年級測驗報告統計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163302" y="1196752"/>
            <a:ext cx="8802329" cy="3791479"/>
            <a:chOff x="170835" y="2373825"/>
            <a:chExt cx="8802329" cy="379147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35" y="2373825"/>
              <a:ext cx="8802329" cy="37914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圓角矩形 5"/>
            <p:cNvSpPr/>
            <p:nvPr/>
          </p:nvSpPr>
          <p:spPr bwMode="auto">
            <a:xfrm>
              <a:off x="1705341" y="2940078"/>
              <a:ext cx="5671405" cy="25717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圓角矩形 6"/>
            <p:cNvSpPr/>
            <p:nvPr/>
          </p:nvSpPr>
          <p:spPr bwMode="auto">
            <a:xfrm>
              <a:off x="306999" y="2511451"/>
              <a:ext cx="449139" cy="33725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95" y="2314351"/>
            <a:ext cx="4273651" cy="45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向下箭號 8"/>
          <p:cNvSpPr/>
          <p:nvPr/>
        </p:nvSpPr>
        <p:spPr>
          <a:xfrm>
            <a:off x="2327149" y="2020180"/>
            <a:ext cx="432048" cy="29417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85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0" y="836712"/>
            <a:ext cx="7531373" cy="58846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06" y="260648"/>
            <a:ext cx="4160098" cy="5071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上彎箭號 4"/>
          <p:cNvSpPr/>
          <p:nvPr/>
        </p:nvSpPr>
        <p:spPr>
          <a:xfrm>
            <a:off x="6516216" y="5229200"/>
            <a:ext cx="1872208" cy="823355"/>
          </a:xfrm>
          <a:prstGeom prst="bentUpArrow">
            <a:avLst>
              <a:gd name="adj1" fmla="val 25000"/>
              <a:gd name="adj2" fmla="val 2560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 bwMode="auto">
          <a:xfrm>
            <a:off x="5993912" y="5780662"/>
            <a:ext cx="522304" cy="2851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611560" y="4653136"/>
            <a:ext cx="1296144" cy="3571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86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4" y="396158"/>
            <a:ext cx="5160006" cy="6290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16" y="519046"/>
            <a:ext cx="4085084" cy="2415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8064" y="4581128"/>
            <a:ext cx="3854520" cy="2005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上彎箭號 5"/>
          <p:cNvSpPr/>
          <p:nvPr/>
        </p:nvSpPr>
        <p:spPr>
          <a:xfrm rot="5400000" flipH="1">
            <a:off x="4793526" y="2440339"/>
            <a:ext cx="483693" cy="504056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>
            <a:off x="4067944" y="6381328"/>
            <a:ext cx="1010202" cy="30570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 bwMode="auto">
          <a:xfrm>
            <a:off x="4644007" y="2934214"/>
            <a:ext cx="576065" cy="2831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3545640" y="6309319"/>
            <a:ext cx="522304" cy="3777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1187624" y="5589240"/>
            <a:ext cx="3168352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87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下修測驗結果報告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57200" y="141287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72"/>
              </a:spcBef>
              <a:defRPr/>
            </a:pPr>
            <a:r>
              <a:rPr lang="zh-TW" altLang="en-US" sz="28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如有下修測驗，可</a:t>
            </a:r>
            <a:r>
              <a:rPr lang="zh-TW" altLang="zh-TW" sz="28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觀看</a:t>
            </a:r>
            <a:r>
              <a:rPr lang="zh-TW" altLang="en-US" sz="28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其下修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測驗結果</a:t>
            </a:r>
            <a:r>
              <a:rPr lang="zh-TW" altLang="en-US" sz="28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報告</a:t>
            </a:r>
            <a:r>
              <a:rPr lang="zh-TW" altLang="zh-TW" sz="28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zh-TW" altLang="en-US" sz="28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9" y="1954941"/>
            <a:ext cx="7204713" cy="1974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 5"/>
          <p:cNvSpPr/>
          <p:nvPr/>
        </p:nvSpPr>
        <p:spPr bwMode="auto">
          <a:xfrm>
            <a:off x="5655762" y="3573016"/>
            <a:ext cx="1508526" cy="3416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4975008" y="4352938"/>
            <a:ext cx="3600000" cy="2365714"/>
            <a:chOff x="4975008" y="4352938"/>
            <a:chExt cx="3600000" cy="236571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008" y="4352938"/>
              <a:ext cx="3600000" cy="23657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圓角矩形 8"/>
            <p:cNvSpPr/>
            <p:nvPr/>
          </p:nvSpPr>
          <p:spPr bwMode="auto">
            <a:xfrm>
              <a:off x="5199605" y="5613747"/>
              <a:ext cx="750161" cy="28688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向下箭號 10"/>
          <p:cNvSpPr/>
          <p:nvPr/>
        </p:nvSpPr>
        <p:spPr bwMode="auto">
          <a:xfrm>
            <a:off x="5724123" y="3884244"/>
            <a:ext cx="432057" cy="50415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093520" y="4357613"/>
            <a:ext cx="3600000" cy="2361039"/>
            <a:chOff x="1259632" y="4433227"/>
            <a:chExt cx="3600000" cy="2361039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4433227"/>
              <a:ext cx="3600000" cy="23610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圓角矩形 13"/>
            <p:cNvSpPr/>
            <p:nvPr/>
          </p:nvSpPr>
          <p:spPr bwMode="auto">
            <a:xfrm>
              <a:off x="1471702" y="5734828"/>
              <a:ext cx="1176248" cy="22782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文字方塊 14"/>
          <p:cNvSpPr txBox="1"/>
          <p:nvPr/>
        </p:nvSpPr>
        <p:spPr>
          <a:xfrm>
            <a:off x="5916914" y="5013176"/>
            <a:ext cx="124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該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年段測驗結果</a:t>
            </a:r>
            <a:endParaRPr lang="zh-TW" altLang="en-US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051720" y="4977518"/>
            <a:ext cx="124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前一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年段測驗結果</a:t>
            </a:r>
            <a:endParaRPr lang="zh-TW" altLang="en-US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88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658225" cy="5057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圓角矩形 3"/>
          <p:cNvSpPr/>
          <p:nvPr/>
        </p:nvSpPr>
        <p:spPr bwMode="auto">
          <a:xfrm>
            <a:off x="755576" y="1556792"/>
            <a:ext cx="57606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381558" y="3140968"/>
            <a:ext cx="734057" cy="29523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直線圖說文字 1 5"/>
          <p:cNvSpPr/>
          <p:nvPr/>
        </p:nvSpPr>
        <p:spPr>
          <a:xfrm>
            <a:off x="2123728" y="836712"/>
            <a:ext cx="1656184" cy="445507"/>
          </a:xfrm>
          <a:prstGeom prst="borderCallout1">
            <a:avLst>
              <a:gd name="adj1" fmla="val 110434"/>
              <a:gd name="adj2" fmla="val 14711"/>
              <a:gd name="adj3" fmla="val 159776"/>
              <a:gd name="adj4" fmla="val -2572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、選擇科目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直線圖說文字 1 6"/>
          <p:cNvSpPr/>
          <p:nvPr/>
        </p:nvSpPr>
        <p:spPr>
          <a:xfrm>
            <a:off x="1344501" y="2695461"/>
            <a:ext cx="1728192" cy="445507"/>
          </a:xfrm>
          <a:prstGeom prst="borderCallout1">
            <a:avLst>
              <a:gd name="adj1" fmla="val 116298"/>
              <a:gd name="adj2" fmla="val 13703"/>
              <a:gd name="adj3" fmla="val 234057"/>
              <a:gd name="adj4" fmla="val -121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、選擇學生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直線圖說文字 1 7"/>
          <p:cNvSpPr/>
          <p:nvPr/>
        </p:nvSpPr>
        <p:spPr>
          <a:xfrm>
            <a:off x="4548908" y="692696"/>
            <a:ext cx="2399355" cy="812277"/>
          </a:xfrm>
          <a:prstGeom prst="borderCallout1">
            <a:avLst>
              <a:gd name="adj1" fmla="val 102615"/>
              <a:gd name="adj2" fmla="val 23278"/>
              <a:gd name="adj3" fmla="val 162164"/>
              <a:gd name="adj4" fmla="val 483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、選擇列印統計表或測驗結果報告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89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3"/>
            <a:ext cx="8352928" cy="52477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列印勾選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學生測驗報告統計表</a:t>
            </a:r>
            <a:endParaRPr lang="zh-TW" altLang="en-US" dirty="0"/>
          </a:p>
        </p:txBody>
      </p:sp>
      <p:sp>
        <p:nvSpPr>
          <p:cNvPr id="5" name="圓角矩形 4"/>
          <p:cNvSpPr/>
          <p:nvPr/>
        </p:nvSpPr>
        <p:spPr bwMode="auto">
          <a:xfrm>
            <a:off x="3995936" y="1628800"/>
            <a:ext cx="1728192" cy="3276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1" lang="zh-TW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篩選測驗及成長測驗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039444"/>
              </p:ext>
            </p:extLst>
          </p:nvPr>
        </p:nvGraphicFramePr>
        <p:xfrm>
          <a:off x="457200" y="2132855"/>
          <a:ext cx="8229599" cy="39241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78496"/>
                <a:gridCol w="1296144"/>
                <a:gridCol w="3456384"/>
                <a:gridCol w="2098575"/>
              </a:tblGrid>
              <a:tr h="4468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測驗名稱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測驗對象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測驗科目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測驗時間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1329">
                <a:tc rowSpan="2">
                  <a:txBody>
                    <a:bodyPr/>
                    <a:lstStyle/>
                    <a:p>
                      <a:pPr algn="just"/>
                      <a:r>
                        <a:rPr lang="zh-TW" altLang="zh-TW" sz="20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篩選測驗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學生名單</a:t>
                      </a:r>
                      <a:endParaRPr lang="en-US" altLang="zh-TW" sz="2000" kern="12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各科皆為</a:t>
                      </a:r>
                      <a:r>
                        <a:rPr lang="zh-TW" altLang="en-US" sz="200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選考</a:t>
                      </a:r>
                      <a:r>
                        <a:rPr lang="zh-TW" altLang="en-US" sz="20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</a:t>
                      </a:r>
                      <a:endParaRPr lang="en-US" altLang="zh-TW" sz="2000" kern="12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考科由學校勾選或匯入系統</a:t>
                      </a:r>
                      <a:endParaRPr lang="zh-TW" sz="200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2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</a:t>
                      </a:r>
                      <a:r>
                        <a:rPr lang="zh-TW" sz="20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學年第二學期期末</a:t>
                      </a:r>
                      <a:endParaRPr lang="en-US" altLang="zh-TW" sz="2000" kern="12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約為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5~6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)</a:t>
                      </a:r>
                      <a:endParaRPr lang="zh-TW" sz="2000" kern="12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08112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個案名單</a:t>
                      </a:r>
                      <a:endParaRPr lang="zh-TW" altLang="zh-TW" sz="2000" kern="1200" dirty="0" smtClean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前一年篩選測驗、成長測驗未通過之科目，系統將鎖定為</a:t>
                      </a:r>
                      <a:r>
                        <a:rPr lang="zh-TW" altLang="en-US" sz="200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必考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，其餘為選考</a:t>
                      </a:r>
                      <a:endParaRPr lang="zh-TW" altLang="en-US" sz="2000" kern="12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 anchor="ctr"/>
                </a:tc>
              </a:tr>
              <a:tr h="1547934">
                <a:tc>
                  <a:txBody>
                    <a:bodyPr/>
                    <a:lstStyle/>
                    <a:p>
                      <a:pPr algn="just"/>
                      <a:r>
                        <a:rPr lang="zh-TW" altLang="zh-TW" sz="20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成長測驗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個案名單</a:t>
                      </a:r>
                      <a:endParaRPr lang="zh-TW" altLang="zh-TW" sz="2000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當年篩選測驗未通過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之</a:t>
                      </a:r>
                      <a:r>
                        <a:rPr lang="zh-TW" altLang="en-US" sz="20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科目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</a:t>
                      </a:r>
                      <a:r>
                        <a:rPr lang="zh-TW" altLang="en-US" sz="20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系統將鎖定為</a:t>
                      </a:r>
                      <a:r>
                        <a:rPr lang="zh-TW" altLang="en-US" sz="200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必考</a:t>
                      </a:r>
                      <a:r>
                        <a:rPr lang="zh-TW" altLang="en-US" sz="20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，其餘為選考</a:t>
                      </a:r>
                      <a:endParaRPr lang="zh-TW" sz="200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2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每學</a:t>
                      </a:r>
                      <a:r>
                        <a:rPr lang="zh-TW" sz="20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年第一學期期末</a:t>
                      </a:r>
                      <a:endParaRPr lang="en-US" altLang="zh-TW" sz="2000" kern="12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約為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12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)</a:t>
                      </a:r>
                      <a:endParaRPr lang="zh-TW" sz="2000" kern="12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內容版面配置區 2"/>
          <p:cNvSpPr txBox="1">
            <a:spLocks/>
          </p:cNvSpPr>
          <p:nvPr/>
        </p:nvSpPr>
        <p:spPr>
          <a:xfrm>
            <a:off x="457200" y="1412875"/>
            <a:ext cx="8229600" cy="719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 algn="just">
              <a:spcBef>
                <a:spcPts val="672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學生名單及個案名單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至系統「</a:t>
            </a:r>
            <a:r>
              <a:rPr lang="zh-TW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學生資料管理」功能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查閱。</a:t>
            </a:r>
            <a:endParaRPr lang="en-US" altLang="zh-TW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3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90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4525963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補救教學課程規劃建議：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、依據學生測驗結果決定補救範圍與內容。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、越基本的指標，越優先列入教學內容。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、越多學生未達成之基本學習內容，越優先列入教學內容。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683568" y="764704"/>
            <a:ext cx="1728192" cy="720080"/>
            <a:chOff x="683568" y="764704"/>
            <a:chExt cx="1728192" cy="720080"/>
          </a:xfrm>
        </p:grpSpPr>
        <p:sp>
          <p:nvSpPr>
            <p:cNvPr id="5" name="笑臉 4"/>
            <p:cNvSpPr/>
            <p:nvPr/>
          </p:nvSpPr>
          <p:spPr>
            <a:xfrm>
              <a:off x="683568" y="764704"/>
              <a:ext cx="792088" cy="720080"/>
            </a:xfrm>
            <a:prstGeom prst="smileyFac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形圖說文字 5"/>
            <p:cNvSpPr/>
            <p:nvPr/>
          </p:nvSpPr>
          <p:spPr>
            <a:xfrm>
              <a:off x="1662701" y="764704"/>
              <a:ext cx="749059" cy="648072"/>
            </a:xfrm>
            <a:prstGeom prst="wedgeEllipseCallout">
              <a:avLst>
                <a:gd name="adj1" fmla="val -62393"/>
                <a:gd name="adj2" fmla="val 37103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 smtClean="0">
                  <a:solidFill>
                    <a:schemeClr val="tx1"/>
                  </a:solidFill>
                </a:rPr>
                <a:t>！</a:t>
              </a:r>
              <a:endParaRPr lang="zh-TW" altLang="en-US" sz="3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91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列印勾選學生個別測驗報告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819" y="1213765"/>
            <a:ext cx="4430557" cy="55484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圓角矩形 4"/>
          <p:cNvSpPr/>
          <p:nvPr/>
        </p:nvSpPr>
        <p:spPr bwMode="auto">
          <a:xfrm>
            <a:off x="4064134" y="1224560"/>
            <a:ext cx="829925" cy="1991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92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2627784" y="263751"/>
            <a:ext cx="3816424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施測後回饋訊息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2411760" y="1268760"/>
            <a:ext cx="4063292" cy="5478188"/>
            <a:chOff x="2123728" y="1268760"/>
            <a:chExt cx="4063292" cy="547818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268760"/>
              <a:ext cx="4063292" cy="54781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圓角矩形 5"/>
            <p:cNvSpPr/>
            <p:nvPr/>
          </p:nvSpPr>
          <p:spPr bwMode="auto">
            <a:xfrm>
              <a:off x="3309871" y="1484784"/>
              <a:ext cx="792088" cy="28511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93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學習教材─學生版、教師版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268759"/>
            <a:ext cx="6962775" cy="280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21087"/>
            <a:ext cx="6991350" cy="2486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 bwMode="auto">
          <a:xfrm>
            <a:off x="4008376" y="1700808"/>
            <a:ext cx="1211696" cy="3541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5188618" y="4653136"/>
            <a:ext cx="118358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94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Q.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為什麼在「測驗結果報告」功能中，找不到新接收的轉學生的報告？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若在非測驗期間接收轉學生，請至「學生測驗歷程」功能查詢該位學生的報告。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683568" y="588284"/>
            <a:ext cx="1555373" cy="648072"/>
            <a:chOff x="683568" y="764704"/>
            <a:chExt cx="1728192" cy="720080"/>
          </a:xfrm>
        </p:grpSpPr>
        <p:sp>
          <p:nvSpPr>
            <p:cNvPr id="5" name="笑臉 4"/>
            <p:cNvSpPr/>
            <p:nvPr/>
          </p:nvSpPr>
          <p:spPr>
            <a:xfrm>
              <a:off x="683568" y="764704"/>
              <a:ext cx="792088" cy="720080"/>
            </a:xfrm>
            <a:prstGeom prst="smileyFac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形圖說文字 5"/>
            <p:cNvSpPr/>
            <p:nvPr/>
          </p:nvSpPr>
          <p:spPr>
            <a:xfrm>
              <a:off x="1662701" y="764704"/>
              <a:ext cx="749059" cy="648072"/>
            </a:xfrm>
            <a:prstGeom prst="wedgeEllipseCallout">
              <a:avLst>
                <a:gd name="adj1" fmla="val -62393"/>
                <a:gd name="adj2" fmla="val 37103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solidFill>
                    <a:schemeClr val="tx1"/>
                  </a:solidFill>
                </a:rPr>
                <a:t>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95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報告及考古題─學生測驗歷程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611560" y="2346025"/>
            <a:ext cx="3528392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學生歷次測驗結果報告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含轉學生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70" y="3186290"/>
            <a:ext cx="3087372" cy="19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172763" y="4174790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96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12776"/>
            <a:ext cx="8572500" cy="4905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圓角矩形圖說文字 3"/>
          <p:cNvSpPr/>
          <p:nvPr/>
        </p:nvSpPr>
        <p:spPr>
          <a:xfrm>
            <a:off x="5605062" y="2569488"/>
            <a:ext cx="1656184" cy="729631"/>
          </a:xfrm>
          <a:prstGeom prst="wedgeRoundRectCallout">
            <a:avLst>
              <a:gd name="adj1" fmla="val 1197"/>
              <a:gd name="adj2" fmla="val 135461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點選「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more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」觀看歷次報告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97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4644008" y="1640267"/>
            <a:ext cx="4402484" cy="4921770"/>
            <a:chOff x="4211960" y="1531566"/>
            <a:chExt cx="4690516" cy="4849762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1531566"/>
              <a:ext cx="4690516" cy="4849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圓角矩形 4"/>
            <p:cNvSpPr/>
            <p:nvPr/>
          </p:nvSpPr>
          <p:spPr bwMode="auto">
            <a:xfrm>
              <a:off x="4418681" y="2683696"/>
              <a:ext cx="809625" cy="14438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圓角矩形 5"/>
            <p:cNvSpPr/>
            <p:nvPr/>
          </p:nvSpPr>
          <p:spPr bwMode="auto">
            <a:xfrm>
              <a:off x="4418681" y="5598346"/>
              <a:ext cx="809625" cy="14438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168951" y="1414544"/>
            <a:ext cx="4340981" cy="5373216"/>
            <a:chOff x="-55092" y="1306405"/>
            <a:chExt cx="4340981" cy="5373216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46"/>
            <a:stretch/>
          </p:blipFill>
          <p:spPr>
            <a:xfrm>
              <a:off x="-55092" y="1306405"/>
              <a:ext cx="4340981" cy="53732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圓角矩形 8"/>
            <p:cNvSpPr/>
            <p:nvPr/>
          </p:nvSpPr>
          <p:spPr bwMode="auto">
            <a:xfrm>
              <a:off x="2463267" y="1306405"/>
              <a:ext cx="360040" cy="15179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dirty="0" smtClean="0"/>
                <a:t> </a:t>
              </a:r>
              <a:endParaRPr lang="zh-TW" altLang="en-US" dirty="0"/>
            </a:p>
          </p:txBody>
        </p:sp>
        <p:sp>
          <p:nvSpPr>
            <p:cNvPr id="11" name="圓角矩形 10"/>
            <p:cNvSpPr/>
            <p:nvPr/>
          </p:nvSpPr>
          <p:spPr bwMode="auto">
            <a:xfrm>
              <a:off x="2339442" y="3163780"/>
              <a:ext cx="637406" cy="15179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2" name="圓角矩形 11"/>
            <p:cNvSpPr/>
            <p:nvPr/>
          </p:nvSpPr>
          <p:spPr bwMode="auto">
            <a:xfrm>
              <a:off x="2339442" y="5029861"/>
              <a:ext cx="637406" cy="15179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3" name="圓角矩形圖說文字 12"/>
          <p:cNvSpPr/>
          <p:nvPr/>
        </p:nvSpPr>
        <p:spPr>
          <a:xfrm>
            <a:off x="792514" y="440914"/>
            <a:ext cx="2230381" cy="948260"/>
          </a:xfrm>
          <a:prstGeom prst="wedgeRoundRectCallout">
            <a:avLst>
              <a:gd name="adj1" fmla="val -400"/>
              <a:gd name="adj2" fmla="val 72589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201605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篩選測驗起，</a:t>
            </a:r>
            <a:b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測驗結果以答對題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數採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圓角矩形圖說文字 13"/>
          <p:cNvSpPr/>
          <p:nvPr/>
        </p:nvSpPr>
        <p:spPr>
          <a:xfrm>
            <a:off x="35497" y="2420888"/>
            <a:ext cx="1872208" cy="1235700"/>
          </a:xfrm>
          <a:prstGeom prst="wedgeRoundRectCallout">
            <a:avLst>
              <a:gd name="adj1" fmla="val 37742"/>
              <a:gd name="adj2" fmla="val 65541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201209~201602</a:t>
            </a:r>
          </a:p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結果以標準參照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分數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採計。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圓角矩形圖說文字 14"/>
          <p:cNvSpPr/>
          <p:nvPr/>
        </p:nvSpPr>
        <p:spPr>
          <a:xfrm>
            <a:off x="3200891" y="5085184"/>
            <a:ext cx="1556814" cy="1274127"/>
          </a:xfrm>
          <a:prstGeom prst="wedgeRoundRectCallout">
            <a:avLst>
              <a:gd name="adj1" fmla="val -61373"/>
              <a:gd name="adj2" fmla="val 9473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201206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以前測驗結果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以常模參照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(T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分數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採計。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圓角矩形圖說文字 15"/>
          <p:cNvSpPr/>
          <p:nvPr/>
        </p:nvSpPr>
        <p:spPr>
          <a:xfrm>
            <a:off x="7174284" y="260648"/>
            <a:ext cx="1872208" cy="1305695"/>
          </a:xfrm>
          <a:prstGeom prst="wedgeRoundRectCallout">
            <a:avLst>
              <a:gd name="adj1" fmla="val 7507"/>
              <a:gd name="adj2" fmla="val 81751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可檢視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個別學生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歷次測驗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結果報告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學生學習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歷程。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98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0" y="1268760"/>
            <a:ext cx="9143999" cy="936104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報告及考古題─篩選測驗考古題下載</a:t>
            </a:r>
            <a:endParaRPr lang="zh-TW" altLang="en-US" sz="4000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611560" y="2346025"/>
            <a:ext cx="3528392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427984" y="2338587"/>
            <a:ext cx="3742603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2016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年起歷次篩選測驗考古題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70" y="3186290"/>
            <a:ext cx="3087372" cy="19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172763" y="4653136"/>
            <a:ext cx="752570" cy="5972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364 h 21600"/>
              <a:gd name="T14" fmla="*/ 19012 w 21600"/>
              <a:gd name="T15" fmla="*/ 152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00" y="0"/>
                </a:moveTo>
                <a:lnTo>
                  <a:pt x="15300" y="6364"/>
                </a:lnTo>
                <a:lnTo>
                  <a:pt x="3375" y="6364"/>
                </a:lnTo>
                <a:lnTo>
                  <a:pt x="3375" y="15236"/>
                </a:lnTo>
                <a:lnTo>
                  <a:pt x="15300" y="15236"/>
                </a:lnTo>
                <a:lnTo>
                  <a:pt x="15300" y="21600"/>
                </a:lnTo>
                <a:lnTo>
                  <a:pt x="21600" y="10800"/>
                </a:lnTo>
                <a:lnTo>
                  <a:pt x="15300" y="0"/>
                </a:lnTo>
                <a:close/>
              </a:path>
              <a:path w="21600" h="21600">
                <a:moveTo>
                  <a:pt x="1350" y="6364"/>
                </a:moveTo>
                <a:lnTo>
                  <a:pt x="1350" y="15236"/>
                </a:lnTo>
                <a:lnTo>
                  <a:pt x="2700" y="15236"/>
                </a:lnTo>
                <a:lnTo>
                  <a:pt x="2700" y="6364"/>
                </a:lnTo>
                <a:lnTo>
                  <a:pt x="1350" y="6364"/>
                </a:lnTo>
                <a:close/>
              </a:path>
              <a:path w="21600" h="21600">
                <a:moveTo>
                  <a:pt x="0" y="6364"/>
                </a:moveTo>
                <a:lnTo>
                  <a:pt x="0" y="15236"/>
                </a:lnTo>
                <a:lnTo>
                  <a:pt x="675" y="15236"/>
                </a:lnTo>
                <a:lnTo>
                  <a:pt x="675" y="6364"/>
                </a:lnTo>
                <a:lnTo>
                  <a:pt x="0" y="636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5E022BDB-32A1-400E-9DAA-EE5AC9F5C054}" type="slidenum">
              <a:rPr lang="zh-TW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99</a:t>
            </a:fld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6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篩選測驗考古題下載</a:t>
            </a:r>
            <a:endParaRPr lang="zh-TW" altLang="en-US" sz="4000" dirty="0"/>
          </a:p>
        </p:txBody>
      </p:sp>
      <p:sp>
        <p:nvSpPr>
          <p:cNvPr id="4" name="內容版面配置區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下載後為壓縮檔，內含測驗卷及答案。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考古題於篩選測驗結束後公告。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如需下載當次測驗用試卷，請至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下載紙筆測驗卷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功能下載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70585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3892</TotalTime>
  <Words>5292</Words>
  <Application>Microsoft Office PowerPoint</Application>
  <PresentationFormat>如螢幕大小 (4:3)</PresentationFormat>
  <Paragraphs>876</Paragraphs>
  <Slides>120</Slides>
  <Notes>14</Notes>
  <HiddenSlides>0</HiddenSlides>
  <MMClips>0</MMClips>
  <ScaleCrop>false</ScaleCrop>
  <HeadingPairs>
    <vt:vector size="4" baseType="variant">
      <vt:variant>
        <vt:lpstr>佈景主題</vt:lpstr>
      </vt:variant>
      <vt:variant>
        <vt:i4>10</vt:i4>
      </vt:variant>
      <vt:variant>
        <vt:lpstr>投影片標題</vt:lpstr>
      </vt:variant>
      <vt:variant>
        <vt:i4>120</vt:i4>
      </vt:variant>
    </vt:vector>
  </HeadingPairs>
  <TitlesOfParts>
    <vt:vector size="130" baseType="lpstr">
      <vt:lpstr>2_Office 佈景主題</vt:lpstr>
      <vt:lpstr>Office 佈景主題</vt:lpstr>
      <vt:lpstr>3_Office 佈景主題</vt:lpstr>
      <vt:lpstr>4_Office 佈景主題</vt:lpstr>
      <vt:lpstr>5_Office 佈景主題</vt:lpstr>
      <vt:lpstr>6_Office 佈景主題</vt:lpstr>
      <vt:lpstr>7_Office 佈景主題</vt:lpstr>
      <vt:lpstr>8_Office 佈景主題</vt:lpstr>
      <vt:lpstr>9_Office 佈景主題</vt:lpstr>
      <vt:lpstr>旅程</vt:lpstr>
      <vt:lpstr>補救教學實施方案 科技化評量系統操作說明</vt:lpstr>
      <vt:lpstr>補救教學政策及測驗實務運作</vt:lpstr>
      <vt:lpstr>補救教學執行依據</vt:lpstr>
      <vt:lpstr>PowerPoint 簡報</vt:lpstr>
      <vt:lpstr>補救教學基本學習內容</vt:lpstr>
      <vt:lpstr>補救教學理念和目標對象</vt:lpstr>
      <vt:lpstr>補救教學實務端運作機制</vt:lpstr>
      <vt:lpstr>補救教學教師端運作機制</vt:lpstr>
      <vt:lpstr>篩選測驗及成長測驗</vt:lpstr>
      <vt:lpstr>PowerPoint 簡報</vt:lpstr>
      <vt:lpstr>測驗內容及方式</vt:lpstr>
      <vt:lpstr>各年級通過標準</vt:lpstr>
      <vt:lpstr>篩選測驗流程</vt:lpstr>
      <vt:lpstr>成長測驗流程</vt:lpstr>
      <vt:lpstr>PowerPoint 簡報</vt:lpstr>
      <vt:lpstr>PowerPoint 簡報</vt:lpstr>
      <vt:lpstr>線上測驗流程</vt:lpstr>
      <vt:lpstr>PowerPoint 簡報</vt:lpstr>
      <vt:lpstr>學生評量系統</vt:lpstr>
      <vt:lpstr>學生評量系統</vt:lpstr>
      <vt:lpstr>學生評量系統完成測驗</vt:lpstr>
      <vt:lpstr>下修測驗</vt:lpstr>
      <vt:lpstr>PowerPoint 簡報</vt:lpstr>
      <vt:lpstr>測驗模式(三)答案卡劃記 (僅篩選測驗適用)</vt:lpstr>
      <vt:lpstr>答案卡劃記說明</vt:lpstr>
      <vt:lpstr>PowerPoint 簡報</vt:lpstr>
      <vt:lpstr>科技化評量系統介面-登入前</vt:lpstr>
      <vt:lpstr>科技化評量系統登入步驟</vt:lpstr>
      <vt:lpstr>科技化評量介面-登入後</vt:lpstr>
      <vt:lpstr>各權限帳號系統選單</vt:lpstr>
      <vt:lpstr>PowerPoint 簡報</vt:lpstr>
      <vt:lpstr>測驗操作─學生資料管理</vt:lpstr>
      <vt:lpstr>一、查詢學生</vt:lpstr>
      <vt:lpstr>二、單筆新增學生</vt:lpstr>
      <vt:lpstr>三、批次匯入/批次更新</vt:lpstr>
      <vt:lpstr>四、學生名單</vt:lpstr>
      <vt:lpstr>學生名單→個資/歷程/編輯</vt:lpstr>
      <vt:lpstr>五、個案名單管理</vt:lpstr>
      <vt:lpstr>個案名單管理→個資/歷程/編輯</vt:lpstr>
      <vt:lpstr>個案名單管理：異動轉銜說明</vt:lpstr>
      <vt:lpstr>PowerPoint 簡報</vt:lpstr>
      <vt:lpstr>個案名單管理→結案清單</vt:lpstr>
      <vt:lpstr>學習輔導小組</vt:lpstr>
      <vt:lpstr>PowerPoint 簡報</vt:lpstr>
      <vt:lpstr>PowerPoint 簡報</vt:lpstr>
      <vt:lpstr>測驗操作─登記測驗科目</vt:lpstr>
      <vt:lpstr>PowerPoint 簡報</vt:lpstr>
      <vt:lpstr>PowerPoint 簡報</vt:lpstr>
      <vt:lpstr>PowerPoint 簡報</vt:lpstr>
      <vt:lpstr>測驗操作─預約測驗時間</vt:lpstr>
      <vt:lpstr>PowerPoint 簡報</vt:lpstr>
      <vt:lpstr>PowerPoint 簡報</vt:lpstr>
      <vt:lpstr>測驗操作─下載紙筆測驗卷</vt:lpstr>
      <vt:lpstr>PowerPoint 簡報</vt:lpstr>
      <vt:lpstr>測驗操作─上傳紙筆測驗結果</vt:lpstr>
      <vt:lpstr>PowerPoint 簡報</vt:lpstr>
      <vt:lpstr>批次匯出登打用xls檔</vt:lpstr>
      <vt:lpstr>批次匯入紙筆測驗結果</vt:lpstr>
      <vt:lpstr>個別學生線上登打(僅國小紙筆測驗適用)</vt:lpstr>
      <vt:lpstr>測驗操作─經費作業(期間限定)</vt:lpstr>
      <vt:lpstr>經費作業-費用申請</vt:lpstr>
      <vt:lpstr>指標查詢─五項指標</vt:lpstr>
      <vt:lpstr>PowerPoint 簡報</vt:lpstr>
      <vt:lpstr>PowerPoint 簡報</vt:lpstr>
      <vt:lpstr>PowerPoint 簡報</vt:lpstr>
      <vt:lpstr>指標查詢─提報率</vt:lpstr>
      <vt:lpstr>PowerPoint 簡報</vt:lpstr>
      <vt:lpstr>107年起篩選測驗應提報比率</vt:lpstr>
      <vt:lpstr>提報比率計算說明</vt:lpstr>
      <vt:lpstr>PowerPoint 簡報</vt:lpstr>
      <vt:lpstr>指標查詢─施測率</vt:lpstr>
      <vt:lpstr>PowerPoint 簡報</vt:lpstr>
      <vt:lpstr>PowerPoint 簡報</vt:lpstr>
      <vt:lpstr>指標查詢─未通過率</vt:lpstr>
      <vt:lpstr>PowerPoint 簡報</vt:lpstr>
      <vt:lpstr>PowerPoint 簡報</vt:lpstr>
      <vt:lpstr>指標查詢─進步率</vt:lpstr>
      <vt:lpstr>PowerPoint 簡報</vt:lpstr>
      <vt:lpstr>PowerPoint 簡報</vt:lpstr>
      <vt:lpstr>報告及考古題─測驗結果報告</vt:lpstr>
      <vt:lpstr>PowerPoint 簡報</vt:lpstr>
      <vt:lpstr>PowerPoint 簡報</vt:lpstr>
      <vt:lpstr>批次列印勾選學生個別測驗報告</vt:lpstr>
      <vt:lpstr>列印各科各年級測驗報告統計</vt:lpstr>
      <vt:lpstr>PowerPoint 簡報</vt:lpstr>
      <vt:lpstr>PowerPoint 簡報</vt:lpstr>
      <vt:lpstr>下修測驗結果報告</vt:lpstr>
      <vt:lpstr>PowerPoint 簡報</vt:lpstr>
      <vt:lpstr>列印勾選學生測驗報告統計表</vt:lpstr>
      <vt:lpstr>PowerPoint 簡報</vt:lpstr>
      <vt:lpstr>列印勾選學生個別測驗報告</vt:lpstr>
      <vt:lpstr>施測後回饋訊息</vt:lpstr>
      <vt:lpstr>學習教材─學生版、教師版</vt:lpstr>
      <vt:lpstr>PowerPoint 簡報</vt:lpstr>
      <vt:lpstr>報告及考古題─學生測驗歷程</vt:lpstr>
      <vt:lpstr>PowerPoint 簡報</vt:lpstr>
      <vt:lpstr>PowerPoint 簡報</vt:lpstr>
      <vt:lpstr>報告及考古題─篩選測驗考古題下載</vt:lpstr>
      <vt:lpstr>篩選測驗考古題下載</vt:lpstr>
      <vt:lpstr>帳號管理─教師帳號管理</vt:lpstr>
      <vt:lpstr>單筆新增帳號</vt:lpstr>
      <vt:lpstr>批次匯入或批次修改現有帳號</vt:lpstr>
      <vt:lpstr>‧承辦人新增帳號後，系統會寄認證信到老師的信箱，老師再依照下列步驟註冊登入：</vt:lpstr>
      <vt:lpstr>校內帳號總表</vt:lpstr>
      <vt:lpstr>校內帳號總表→   編輯→基本資料異動</vt:lpstr>
      <vt:lpstr>校內帳號總表→   編輯→ 單筆勾選授課教師學生</vt:lpstr>
      <vt:lpstr>校內帳號總表→   編輯→ 批次匯入授課教師學生</vt:lpstr>
      <vt:lpstr>忘記密碼(一)承辦人重發認證信</vt:lpstr>
      <vt:lpstr>忘記密碼(二)承辦人手動啟動</vt:lpstr>
      <vt:lpstr>忘記密碼(三)登入入口設定</vt:lpstr>
      <vt:lpstr>PowerPoint 簡報</vt:lpstr>
      <vt:lpstr>校內帳號使用統計</vt:lpstr>
      <vt:lpstr>PowerPoint 簡報</vt:lpstr>
      <vt:lpstr>PowerPoint 簡報</vt:lpstr>
      <vt:lpstr>帳號管理─承辦人資料及密碼變更</vt:lpstr>
      <vt:lpstr>PowerPoint 簡報</vt:lpstr>
      <vt:lpstr>PowerPoint 簡報</vt:lpstr>
      <vt:lpstr>一、網路填報系統(臺南大學)</vt:lpstr>
      <vt:lpstr>注意事項</vt:lpstr>
      <vt:lpstr>問題與討論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陳瑋雯</dc:creator>
  <cp:lastModifiedBy>User</cp:lastModifiedBy>
  <cp:revision>273</cp:revision>
  <cp:lastPrinted>2018-03-15T06:08:11Z</cp:lastPrinted>
  <dcterms:created xsi:type="dcterms:W3CDTF">2018-01-08T08:15:50Z</dcterms:created>
  <dcterms:modified xsi:type="dcterms:W3CDTF">2018-08-07T02:08:30Z</dcterms:modified>
</cp:coreProperties>
</file>