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306" r:id="rId44"/>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5" autoAdjust="0"/>
    <p:restoredTop sz="94660"/>
  </p:normalViewPr>
  <p:slideViewPr>
    <p:cSldViewPr snapToGrid="0">
      <p:cViewPr varScale="1">
        <p:scale>
          <a:sx n="115" d="100"/>
          <a:sy n="115" d="100"/>
        </p:scale>
        <p:origin x="3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9B3E0A52-9659-421A-9116-544919606769}" type="datetimeFigureOut">
              <a:rPr lang="zh-TW" altLang="en-US" smtClean="0"/>
              <a:t>2024/8/6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C01AD9D-F346-466B-B086-62C4B30AAA0D}" type="slidenum">
              <a:rPr lang="zh-TW" altLang="en-US" smtClean="0"/>
              <a:t>‹#›</a:t>
            </a:fld>
            <a:endParaRPr lang="zh-TW" altLang="en-US"/>
          </a:p>
        </p:txBody>
      </p:sp>
    </p:spTree>
    <p:extLst>
      <p:ext uri="{BB962C8B-B14F-4D97-AF65-F5344CB8AC3E}">
        <p14:creationId xmlns:p14="http://schemas.microsoft.com/office/powerpoint/2010/main" val="3783074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B3E0A52-9659-421A-9116-544919606769}" type="datetimeFigureOut">
              <a:rPr lang="zh-TW" altLang="en-US" smtClean="0"/>
              <a:t>2024/8/6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C01AD9D-F346-466B-B086-62C4B30AAA0D}" type="slidenum">
              <a:rPr lang="zh-TW" altLang="en-US" smtClean="0"/>
              <a:t>‹#›</a:t>
            </a:fld>
            <a:endParaRPr lang="zh-TW" altLang="en-US"/>
          </a:p>
        </p:txBody>
      </p:sp>
    </p:spTree>
    <p:extLst>
      <p:ext uri="{BB962C8B-B14F-4D97-AF65-F5344CB8AC3E}">
        <p14:creationId xmlns:p14="http://schemas.microsoft.com/office/powerpoint/2010/main" val="1129251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B3E0A52-9659-421A-9116-544919606769}" type="datetimeFigureOut">
              <a:rPr lang="zh-TW" altLang="en-US" smtClean="0"/>
              <a:t>2024/8/6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C01AD9D-F346-466B-B086-62C4B30AAA0D}" type="slidenum">
              <a:rPr lang="zh-TW" altLang="en-US" smtClean="0"/>
              <a:t>‹#›</a:t>
            </a:fld>
            <a:endParaRPr lang="zh-TW" altLang="en-US"/>
          </a:p>
        </p:txBody>
      </p:sp>
    </p:spTree>
    <p:extLst>
      <p:ext uri="{BB962C8B-B14F-4D97-AF65-F5344CB8AC3E}">
        <p14:creationId xmlns:p14="http://schemas.microsoft.com/office/powerpoint/2010/main" val="1858136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B3E0A52-9659-421A-9116-544919606769}" type="datetimeFigureOut">
              <a:rPr lang="zh-TW" altLang="en-US" smtClean="0"/>
              <a:t>2024/8/6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C01AD9D-F346-466B-B086-62C4B30AAA0D}" type="slidenum">
              <a:rPr lang="zh-TW" altLang="en-US" smtClean="0"/>
              <a:t>‹#›</a:t>
            </a:fld>
            <a:endParaRPr lang="zh-TW" altLang="en-US"/>
          </a:p>
        </p:txBody>
      </p:sp>
    </p:spTree>
    <p:extLst>
      <p:ext uri="{BB962C8B-B14F-4D97-AF65-F5344CB8AC3E}">
        <p14:creationId xmlns:p14="http://schemas.microsoft.com/office/powerpoint/2010/main" val="3395614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日期版面配置區 3"/>
          <p:cNvSpPr>
            <a:spLocks noGrp="1"/>
          </p:cNvSpPr>
          <p:nvPr>
            <p:ph type="dt" sz="half" idx="10"/>
          </p:nvPr>
        </p:nvSpPr>
        <p:spPr/>
        <p:txBody>
          <a:bodyPr/>
          <a:lstStyle/>
          <a:p>
            <a:fld id="{9B3E0A52-9659-421A-9116-544919606769}" type="datetimeFigureOut">
              <a:rPr lang="zh-TW" altLang="en-US" smtClean="0"/>
              <a:t>2024/8/6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C01AD9D-F346-466B-B086-62C4B30AAA0D}" type="slidenum">
              <a:rPr lang="zh-TW" altLang="en-US" smtClean="0"/>
              <a:t>‹#›</a:t>
            </a:fld>
            <a:endParaRPr lang="zh-TW" altLang="en-US"/>
          </a:p>
        </p:txBody>
      </p:sp>
    </p:spTree>
    <p:extLst>
      <p:ext uri="{BB962C8B-B14F-4D97-AF65-F5344CB8AC3E}">
        <p14:creationId xmlns:p14="http://schemas.microsoft.com/office/powerpoint/2010/main" val="3482117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9B3E0A52-9659-421A-9116-544919606769}" type="datetimeFigureOut">
              <a:rPr lang="zh-TW" altLang="en-US" smtClean="0"/>
              <a:t>2024/8/6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C01AD9D-F346-466B-B086-62C4B30AAA0D}" type="slidenum">
              <a:rPr lang="zh-TW" altLang="en-US" smtClean="0"/>
              <a:t>‹#›</a:t>
            </a:fld>
            <a:endParaRPr lang="zh-TW" altLang="en-US"/>
          </a:p>
        </p:txBody>
      </p:sp>
    </p:spTree>
    <p:extLst>
      <p:ext uri="{BB962C8B-B14F-4D97-AF65-F5344CB8AC3E}">
        <p14:creationId xmlns:p14="http://schemas.microsoft.com/office/powerpoint/2010/main" val="2169507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9B3E0A52-9659-421A-9116-544919606769}" type="datetimeFigureOut">
              <a:rPr lang="zh-TW" altLang="en-US" smtClean="0"/>
              <a:t>2024/8/6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BC01AD9D-F346-466B-B086-62C4B30AAA0D}" type="slidenum">
              <a:rPr lang="zh-TW" altLang="en-US" smtClean="0"/>
              <a:t>‹#›</a:t>
            </a:fld>
            <a:endParaRPr lang="zh-TW" altLang="en-US"/>
          </a:p>
        </p:txBody>
      </p:sp>
    </p:spTree>
    <p:extLst>
      <p:ext uri="{BB962C8B-B14F-4D97-AF65-F5344CB8AC3E}">
        <p14:creationId xmlns:p14="http://schemas.microsoft.com/office/powerpoint/2010/main" val="1878939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9B3E0A52-9659-421A-9116-544919606769}" type="datetimeFigureOut">
              <a:rPr lang="zh-TW" altLang="en-US" smtClean="0"/>
              <a:t>2024/8/6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BC01AD9D-F346-466B-B086-62C4B30AAA0D}" type="slidenum">
              <a:rPr lang="zh-TW" altLang="en-US" smtClean="0"/>
              <a:t>‹#›</a:t>
            </a:fld>
            <a:endParaRPr lang="zh-TW" altLang="en-US"/>
          </a:p>
        </p:txBody>
      </p:sp>
    </p:spTree>
    <p:extLst>
      <p:ext uri="{BB962C8B-B14F-4D97-AF65-F5344CB8AC3E}">
        <p14:creationId xmlns:p14="http://schemas.microsoft.com/office/powerpoint/2010/main" val="874773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B3E0A52-9659-421A-9116-544919606769}" type="datetimeFigureOut">
              <a:rPr lang="zh-TW" altLang="en-US" smtClean="0"/>
              <a:t>2024/8/6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BC01AD9D-F346-466B-B086-62C4B30AAA0D}" type="slidenum">
              <a:rPr lang="zh-TW" altLang="en-US" smtClean="0"/>
              <a:t>‹#›</a:t>
            </a:fld>
            <a:endParaRPr lang="zh-TW" altLang="en-US"/>
          </a:p>
        </p:txBody>
      </p:sp>
    </p:spTree>
    <p:extLst>
      <p:ext uri="{BB962C8B-B14F-4D97-AF65-F5344CB8AC3E}">
        <p14:creationId xmlns:p14="http://schemas.microsoft.com/office/powerpoint/2010/main" val="634975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9B3E0A52-9659-421A-9116-544919606769}" type="datetimeFigureOut">
              <a:rPr lang="zh-TW" altLang="en-US" smtClean="0"/>
              <a:t>2024/8/6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C01AD9D-F346-466B-B086-62C4B30AAA0D}" type="slidenum">
              <a:rPr lang="zh-TW" altLang="en-US" smtClean="0"/>
              <a:t>‹#›</a:t>
            </a:fld>
            <a:endParaRPr lang="zh-TW" altLang="en-US"/>
          </a:p>
        </p:txBody>
      </p:sp>
    </p:spTree>
    <p:extLst>
      <p:ext uri="{BB962C8B-B14F-4D97-AF65-F5344CB8AC3E}">
        <p14:creationId xmlns:p14="http://schemas.microsoft.com/office/powerpoint/2010/main" val="2789558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9B3E0A52-9659-421A-9116-544919606769}" type="datetimeFigureOut">
              <a:rPr lang="zh-TW" altLang="en-US" smtClean="0"/>
              <a:t>2024/8/6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C01AD9D-F346-466B-B086-62C4B30AAA0D}" type="slidenum">
              <a:rPr lang="zh-TW" altLang="en-US" smtClean="0"/>
              <a:t>‹#›</a:t>
            </a:fld>
            <a:endParaRPr lang="zh-TW" altLang="en-US"/>
          </a:p>
        </p:txBody>
      </p:sp>
    </p:spTree>
    <p:extLst>
      <p:ext uri="{BB962C8B-B14F-4D97-AF65-F5344CB8AC3E}">
        <p14:creationId xmlns:p14="http://schemas.microsoft.com/office/powerpoint/2010/main" val="859239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3E0A52-9659-421A-9116-544919606769}" type="datetimeFigureOut">
              <a:rPr lang="zh-TW" altLang="en-US" smtClean="0"/>
              <a:t>2024/8/6</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01AD9D-F346-466B-B086-62C4B30AAA0D}" type="slidenum">
              <a:rPr lang="zh-TW" altLang="en-US" smtClean="0"/>
              <a:t>‹#›</a:t>
            </a:fld>
            <a:endParaRPr lang="zh-TW" altLang="en-US"/>
          </a:p>
        </p:txBody>
      </p:sp>
    </p:spTree>
    <p:extLst>
      <p:ext uri="{BB962C8B-B14F-4D97-AF65-F5344CB8AC3E}">
        <p14:creationId xmlns:p14="http://schemas.microsoft.com/office/powerpoint/2010/main" val="16914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文字方塊 6"/>
          <p:cNvSpPr txBox="1"/>
          <p:nvPr/>
        </p:nvSpPr>
        <p:spPr>
          <a:xfrm>
            <a:off x="1877291" y="808610"/>
            <a:ext cx="8077200" cy="830997"/>
          </a:xfrm>
          <a:prstGeom prst="rect">
            <a:avLst/>
          </a:prstGeom>
          <a:noFill/>
        </p:spPr>
        <p:txBody>
          <a:bodyPr wrap="square" rtlCol="0">
            <a:spAutoFit/>
          </a:bodyPr>
          <a:lstStyle/>
          <a:p>
            <a:r>
              <a:rPr lang="zh-TW" altLang="en-US" sz="2400" b="1" dirty="0">
                <a:latin typeface="微軟正黑體" panose="020B0604030504040204" pitchFamily="34" charset="-120"/>
                <a:ea typeface="微軟正黑體" panose="020B0604030504040204" pitchFamily="34" charset="-120"/>
              </a:rPr>
              <a:t>嘉義縣</a:t>
            </a:r>
            <a:r>
              <a:rPr lang="en-US" altLang="zh-TW" sz="2400" b="1" dirty="0" smtClean="0">
                <a:latin typeface="微軟正黑體" panose="020B0604030504040204" pitchFamily="34" charset="-120"/>
                <a:ea typeface="微軟正黑體" panose="020B0604030504040204" pitchFamily="34" charset="-120"/>
              </a:rPr>
              <a:t>113</a:t>
            </a:r>
            <a:r>
              <a:rPr lang="zh-TW" altLang="en-US" sz="2400" b="1" dirty="0" smtClean="0">
                <a:latin typeface="微軟正黑體" panose="020B0604030504040204" pitchFamily="34" charset="-120"/>
                <a:ea typeface="微軟正黑體" panose="020B0604030504040204" pitchFamily="34" charset="-120"/>
              </a:rPr>
              <a:t>學年</a:t>
            </a:r>
            <a:r>
              <a:rPr lang="zh-TW" altLang="en-US" sz="2400" b="1" dirty="0">
                <a:latin typeface="微軟正黑體" panose="020B0604030504040204" pitchFamily="34" charset="-120"/>
                <a:ea typeface="微軟正黑體" panose="020B0604030504040204" pitchFamily="34" charset="-120"/>
              </a:rPr>
              <a:t>度辦理學生學習扶助實施方案</a:t>
            </a:r>
          </a:p>
          <a:p>
            <a:pPr algn="r"/>
            <a:r>
              <a:rPr lang="zh-TW" altLang="en-US" sz="2400" b="1" dirty="0">
                <a:latin typeface="微軟正黑體" panose="020B0604030504040204" pitchFamily="34" charset="-120"/>
                <a:ea typeface="微軟正黑體" panose="020B0604030504040204" pitchFamily="34" charset="-120"/>
              </a:rPr>
              <a:t>科技化評量系統與網路填報系統操作說明會</a:t>
            </a:r>
          </a:p>
        </p:txBody>
      </p:sp>
      <p:sp>
        <p:nvSpPr>
          <p:cNvPr id="8" name="標題 1"/>
          <p:cNvSpPr txBox="1">
            <a:spLocks/>
          </p:cNvSpPr>
          <p:nvPr/>
        </p:nvSpPr>
        <p:spPr>
          <a:xfrm>
            <a:off x="2029691" y="2521528"/>
            <a:ext cx="7772400" cy="1470025"/>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zh-TW" altLang="en-US" b="1" dirty="0" smtClean="0">
                <a:latin typeface="微軟正黑體" panose="020B0604030504040204" pitchFamily="34" charset="-120"/>
                <a:ea typeface="微軟正黑體" panose="020B0604030504040204" pitchFamily="34" charset="-120"/>
              </a:rPr>
              <a:t>學習扶助推動策略 及</a:t>
            </a:r>
            <a:r>
              <a:rPr lang="en-US" altLang="zh-TW" b="1" dirty="0" smtClean="0">
                <a:latin typeface="微軟正黑體" panose="020B0604030504040204" pitchFamily="34" charset="-120"/>
                <a:ea typeface="微軟正黑體" panose="020B0604030504040204" pitchFamily="34" charset="-120"/>
              </a:rPr>
              <a:t/>
            </a:r>
            <a:br>
              <a:rPr lang="en-US" altLang="zh-TW" b="1" dirty="0" smtClean="0">
                <a:latin typeface="微軟正黑體" panose="020B0604030504040204" pitchFamily="34" charset="-120"/>
                <a:ea typeface="微軟正黑體" panose="020B0604030504040204" pitchFamily="34" charset="-120"/>
              </a:rPr>
            </a:br>
            <a:r>
              <a:rPr lang="zh-TW" altLang="en-US" b="1" dirty="0" smtClean="0">
                <a:latin typeface="微軟正黑體" panose="020B0604030504040204" pitchFamily="34" charset="-120"/>
                <a:ea typeface="微軟正黑體" panose="020B0604030504040204" pitchFamily="34" charset="-120"/>
              </a:rPr>
              <a:t>作業要點說明</a:t>
            </a:r>
            <a:endParaRPr lang="zh-TW" altLang="en-US"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165826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1900844" y="860367"/>
            <a:ext cx="8047086" cy="82448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三、推動策略</a:t>
            </a:r>
            <a:r>
              <a:rPr lang="en-US" altLang="zh-TW" b="1" dirty="0" smtClean="0">
                <a:solidFill>
                  <a:srgbClr val="0000D0"/>
                </a:solidFill>
                <a:latin typeface="微軟正黑體" pitchFamily="34" charset="-120"/>
                <a:ea typeface="微軟正黑體" pitchFamily="34" charset="-120"/>
              </a:rPr>
              <a:t>(3/9)</a:t>
            </a:r>
            <a:endParaRPr lang="zh-TW" altLang="en-US" dirty="0">
              <a:solidFill>
                <a:srgbClr val="0000D0"/>
              </a:solidFill>
            </a:endParaRPr>
          </a:p>
        </p:txBody>
      </p:sp>
      <p:sp>
        <p:nvSpPr>
          <p:cNvPr id="7" name="圓角矩形 6"/>
          <p:cNvSpPr/>
          <p:nvPr/>
        </p:nvSpPr>
        <p:spPr>
          <a:xfrm>
            <a:off x="1748444" y="1927167"/>
            <a:ext cx="8064176" cy="504056"/>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800" b="1" dirty="0">
                <a:solidFill>
                  <a:schemeClr val="tx1"/>
                </a:solidFill>
                <a:latin typeface="微軟正黑體" pitchFamily="34" charset="-120"/>
                <a:ea typeface="微軟正黑體" pitchFamily="34" charset="-120"/>
              </a:rPr>
              <a:t>培訓與增能</a:t>
            </a:r>
          </a:p>
        </p:txBody>
      </p:sp>
      <p:sp>
        <p:nvSpPr>
          <p:cNvPr id="8" name="圓角矩形 7"/>
          <p:cNvSpPr/>
          <p:nvPr/>
        </p:nvSpPr>
        <p:spPr>
          <a:xfrm>
            <a:off x="1748444" y="2580898"/>
            <a:ext cx="1584176" cy="111687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職前培訓</a:t>
            </a:r>
          </a:p>
        </p:txBody>
      </p:sp>
      <p:sp>
        <p:nvSpPr>
          <p:cNvPr id="9" name="圓角矩形 8"/>
          <p:cNvSpPr/>
          <p:nvPr/>
        </p:nvSpPr>
        <p:spPr>
          <a:xfrm>
            <a:off x="1748444" y="3847449"/>
            <a:ext cx="1584176" cy="1512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增能與</a:t>
            </a:r>
            <a:endParaRPr lang="en-US" altLang="zh-TW" sz="2400" b="1" dirty="0">
              <a:solidFill>
                <a:schemeClr val="tx1"/>
              </a:solidFill>
              <a:latin typeface="微軟正黑體" pitchFamily="34" charset="-120"/>
              <a:ea typeface="微軟正黑體" pitchFamily="34" charset="-120"/>
            </a:endParaRPr>
          </a:p>
          <a:p>
            <a:pPr algn="ctr"/>
            <a:r>
              <a:rPr lang="zh-TW" altLang="en-US" sz="2400" b="1" dirty="0">
                <a:solidFill>
                  <a:schemeClr val="tx1"/>
                </a:solidFill>
                <a:latin typeface="微軟正黑體" pitchFamily="34" charset="-120"/>
                <a:ea typeface="微軟正黑體" pitchFamily="34" charset="-120"/>
              </a:rPr>
              <a:t>回流研習</a:t>
            </a:r>
          </a:p>
        </p:txBody>
      </p:sp>
      <p:sp>
        <p:nvSpPr>
          <p:cNvPr id="10" name="圓角矩形 9"/>
          <p:cNvSpPr/>
          <p:nvPr/>
        </p:nvSpPr>
        <p:spPr>
          <a:xfrm>
            <a:off x="3332620" y="2580898"/>
            <a:ext cx="6480720" cy="1116876"/>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b="1" dirty="0">
                <a:solidFill>
                  <a:schemeClr val="tx1"/>
                </a:solidFill>
                <a:latin typeface="微軟正黑體" pitchFamily="34" charset="-120"/>
                <a:ea typeface="微軟正黑體" pitchFamily="34" charset="-120"/>
              </a:rPr>
              <a:t>辦理</a:t>
            </a:r>
            <a:r>
              <a:rPr lang="zh-TW" altLang="en-US" sz="2400" b="1" dirty="0">
                <a:solidFill>
                  <a:srgbClr val="C00000"/>
                </a:solidFill>
                <a:latin typeface="微軟正黑體" pitchFamily="34" charset="-120"/>
                <a:ea typeface="微軟正黑體" pitchFamily="34" charset="-120"/>
              </a:rPr>
              <a:t>現職教師</a:t>
            </a:r>
            <a:r>
              <a:rPr lang="en-US" altLang="zh-TW" sz="2400" b="1" dirty="0">
                <a:solidFill>
                  <a:srgbClr val="C00000"/>
                </a:solidFill>
                <a:latin typeface="微軟正黑體" pitchFamily="34" charset="-120"/>
                <a:ea typeface="微軟正黑體" pitchFamily="34" charset="-120"/>
              </a:rPr>
              <a:t>8</a:t>
            </a:r>
            <a:r>
              <a:rPr lang="zh-TW" altLang="en-US" sz="2400" b="1" dirty="0">
                <a:solidFill>
                  <a:srgbClr val="C00000"/>
                </a:solidFill>
                <a:latin typeface="微軟正黑體" pitchFamily="34" charset="-120"/>
                <a:ea typeface="微軟正黑體" pitchFamily="34" charset="-120"/>
              </a:rPr>
              <a:t>小時</a:t>
            </a:r>
            <a:r>
              <a:rPr lang="zh-TW" altLang="en-US" sz="2400" b="1" dirty="0">
                <a:solidFill>
                  <a:schemeClr val="tx1"/>
                </a:solidFill>
                <a:latin typeface="微軟正黑體" pitchFamily="34" charset="-120"/>
                <a:ea typeface="微軟正黑體" pitchFamily="34" charset="-120"/>
              </a:rPr>
              <a:t>及</a:t>
            </a:r>
            <a:r>
              <a:rPr lang="zh-TW" altLang="en-US" sz="2400" b="1" dirty="0">
                <a:solidFill>
                  <a:srgbClr val="C00000"/>
                </a:solidFill>
                <a:latin typeface="微軟正黑體" pitchFamily="34" charset="-120"/>
                <a:ea typeface="微軟正黑體" pitchFamily="34" charset="-120"/>
              </a:rPr>
              <a:t>非現職教師</a:t>
            </a:r>
            <a:r>
              <a:rPr lang="en-US" altLang="zh-TW" sz="2400" b="1" dirty="0">
                <a:solidFill>
                  <a:srgbClr val="C00000"/>
                </a:solidFill>
                <a:latin typeface="微軟正黑體" pitchFamily="34" charset="-120"/>
                <a:ea typeface="微軟正黑體" pitchFamily="34" charset="-120"/>
              </a:rPr>
              <a:t>18</a:t>
            </a:r>
            <a:r>
              <a:rPr lang="zh-TW" altLang="en-US" sz="2400" b="1" dirty="0">
                <a:solidFill>
                  <a:srgbClr val="C00000"/>
                </a:solidFill>
                <a:latin typeface="微軟正黑體" pitchFamily="34" charset="-120"/>
                <a:ea typeface="微軟正黑體" pitchFamily="34" charset="-120"/>
              </a:rPr>
              <a:t>小時學習扶助師資研習課程</a:t>
            </a:r>
            <a:r>
              <a:rPr lang="zh-TW" altLang="en-US" sz="2400" b="1" dirty="0">
                <a:solidFill>
                  <a:schemeClr val="tx1"/>
                </a:solidFill>
                <a:latin typeface="微軟正黑體" pitchFamily="34" charset="-120"/>
                <a:ea typeface="微軟正黑體" pitchFamily="34" charset="-120"/>
              </a:rPr>
              <a:t>，確保學習扶助教學品質</a:t>
            </a:r>
          </a:p>
        </p:txBody>
      </p:sp>
      <p:sp>
        <p:nvSpPr>
          <p:cNvPr id="11" name="圓角矩形 10"/>
          <p:cNvSpPr/>
          <p:nvPr/>
        </p:nvSpPr>
        <p:spPr>
          <a:xfrm>
            <a:off x="3331900" y="3847449"/>
            <a:ext cx="6480720" cy="1512168"/>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b="1" dirty="0">
                <a:solidFill>
                  <a:schemeClr val="tx1"/>
                </a:solidFill>
                <a:latin typeface="微軟正黑體" pitchFamily="34" charset="-120"/>
                <a:ea typeface="微軟正黑體" pitchFamily="34" charset="-120"/>
              </a:rPr>
              <a:t>針對學習扶助教學人員</a:t>
            </a:r>
            <a:r>
              <a:rPr lang="en-US" altLang="zh-TW" sz="2400" b="1" dirty="0">
                <a:solidFill>
                  <a:schemeClr val="tx1"/>
                </a:solidFill>
                <a:latin typeface="微軟正黑體" pitchFamily="34" charset="-120"/>
                <a:ea typeface="微軟正黑體" pitchFamily="34" charset="-120"/>
              </a:rPr>
              <a:t>/</a:t>
            </a:r>
            <a:r>
              <a:rPr lang="zh-TW" altLang="en-US" sz="2400" b="1" dirty="0">
                <a:solidFill>
                  <a:schemeClr val="tx1"/>
                </a:solidFill>
                <a:latin typeface="微軟正黑體" pitchFamily="34" charset="-120"/>
                <a:ea typeface="微軟正黑體" pitchFamily="34" charset="-120"/>
              </a:rPr>
              <a:t>學校校長、主任</a:t>
            </a:r>
            <a:r>
              <a:rPr lang="en-US" altLang="zh-TW" sz="2400" b="1" dirty="0">
                <a:solidFill>
                  <a:schemeClr val="tx1"/>
                </a:solidFill>
                <a:latin typeface="微軟正黑體" pitchFamily="34" charset="-120"/>
                <a:ea typeface="微軟正黑體" pitchFamily="34" charset="-120"/>
              </a:rPr>
              <a:t>/</a:t>
            </a:r>
            <a:r>
              <a:rPr lang="zh-TW" altLang="en-US" sz="2400" b="1" dirty="0">
                <a:solidFill>
                  <a:schemeClr val="tx1"/>
                </a:solidFill>
                <a:latin typeface="微軟正黑體" pitchFamily="34" charset="-120"/>
                <a:ea typeface="微軟正黑體" pitchFamily="34" charset="-120"/>
              </a:rPr>
              <a:t>到校諮詢人員與入班輔導人員辦理</a:t>
            </a:r>
            <a:r>
              <a:rPr lang="zh-TW" altLang="en-US" sz="2400" b="1" dirty="0">
                <a:solidFill>
                  <a:srgbClr val="C00000"/>
                </a:solidFill>
                <a:latin typeface="微軟正黑體" pitchFamily="34" charset="-120"/>
                <a:ea typeface="微軟正黑體" pitchFamily="34" charset="-120"/>
              </a:rPr>
              <a:t>增能與回流研習</a:t>
            </a:r>
            <a:r>
              <a:rPr lang="zh-TW" altLang="en-US" sz="2400" b="1" dirty="0">
                <a:solidFill>
                  <a:schemeClr val="tx1"/>
                </a:solidFill>
                <a:latin typeface="微軟正黑體" pitchFamily="34" charset="-120"/>
                <a:ea typeface="微軟正黑體" pitchFamily="34" charset="-120"/>
              </a:rPr>
              <a:t>，以持續提升其學習扶助專業知能</a:t>
            </a:r>
            <a:endParaRPr lang="en-US" altLang="zh-TW" sz="2400" b="1" dirty="0">
              <a:solidFill>
                <a:schemeClr val="tx1"/>
              </a:solidFill>
              <a:latin typeface="微軟正黑體" pitchFamily="34" charset="-120"/>
              <a:ea typeface="微軟正黑體" pitchFamily="34" charset="-120"/>
            </a:endParaRPr>
          </a:p>
        </p:txBody>
      </p:sp>
    </p:spTree>
    <p:extLst>
      <p:ext uri="{BB962C8B-B14F-4D97-AF65-F5344CB8AC3E}">
        <p14:creationId xmlns:p14="http://schemas.microsoft.com/office/powerpoint/2010/main" val="1279741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2130829" y="860367"/>
            <a:ext cx="8046366" cy="82448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三、推動策略</a:t>
            </a:r>
            <a:r>
              <a:rPr lang="en-US" altLang="zh-TW" b="1" dirty="0" smtClean="0">
                <a:solidFill>
                  <a:srgbClr val="0000D0"/>
                </a:solidFill>
                <a:latin typeface="微軟正黑體" pitchFamily="34" charset="-120"/>
                <a:ea typeface="微軟正黑體" pitchFamily="34" charset="-120"/>
              </a:rPr>
              <a:t>(4/9)</a:t>
            </a:r>
            <a:endParaRPr lang="zh-TW" altLang="en-US" dirty="0">
              <a:solidFill>
                <a:srgbClr val="0000D0"/>
              </a:solidFill>
            </a:endParaRPr>
          </a:p>
        </p:txBody>
      </p:sp>
      <p:sp>
        <p:nvSpPr>
          <p:cNvPr id="7" name="圓角矩形 6"/>
          <p:cNvSpPr/>
          <p:nvPr/>
        </p:nvSpPr>
        <p:spPr>
          <a:xfrm>
            <a:off x="2143853" y="1774767"/>
            <a:ext cx="8064176" cy="504056"/>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800" b="1" dirty="0">
                <a:solidFill>
                  <a:schemeClr val="tx1"/>
                </a:solidFill>
                <a:latin typeface="微軟正黑體" pitchFamily="34" charset="-120"/>
                <a:ea typeface="微軟正黑體" pitchFamily="34" charset="-120"/>
              </a:rPr>
              <a:t>學習扶助教學</a:t>
            </a:r>
          </a:p>
        </p:txBody>
      </p:sp>
      <p:sp>
        <p:nvSpPr>
          <p:cNvPr id="8" name="圓角矩形 7"/>
          <p:cNvSpPr/>
          <p:nvPr/>
        </p:nvSpPr>
        <p:spPr>
          <a:xfrm>
            <a:off x="2143133" y="2422839"/>
            <a:ext cx="1584176" cy="2178959"/>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課中</a:t>
            </a:r>
            <a:endParaRPr lang="en-US" altLang="zh-TW" sz="2400" b="1" dirty="0">
              <a:solidFill>
                <a:schemeClr val="tx1"/>
              </a:solidFill>
              <a:latin typeface="微軟正黑體" pitchFamily="34" charset="-120"/>
              <a:ea typeface="微軟正黑體" pitchFamily="34" charset="-120"/>
            </a:endParaRPr>
          </a:p>
          <a:p>
            <a:pPr algn="ctr"/>
            <a:r>
              <a:rPr lang="zh-TW" altLang="en-US" sz="2400" b="1" dirty="0">
                <a:solidFill>
                  <a:schemeClr val="tx1"/>
                </a:solidFill>
                <a:latin typeface="微軟正黑體" pitchFamily="34" charset="-120"/>
                <a:ea typeface="微軟正黑體" pitchFamily="34" charset="-120"/>
              </a:rPr>
              <a:t>學習扶助</a:t>
            </a:r>
          </a:p>
        </p:txBody>
      </p:sp>
      <p:sp>
        <p:nvSpPr>
          <p:cNvPr id="9" name="圓角矩形 8"/>
          <p:cNvSpPr/>
          <p:nvPr/>
        </p:nvSpPr>
        <p:spPr>
          <a:xfrm>
            <a:off x="2143133" y="4745814"/>
            <a:ext cx="1567086" cy="1117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諮詢輔導機制</a:t>
            </a:r>
          </a:p>
        </p:txBody>
      </p:sp>
      <p:sp>
        <p:nvSpPr>
          <p:cNvPr id="10" name="圓角矩形 9"/>
          <p:cNvSpPr/>
          <p:nvPr/>
        </p:nvSpPr>
        <p:spPr>
          <a:xfrm>
            <a:off x="3727309" y="2422839"/>
            <a:ext cx="6480720" cy="217895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4000" indent="-234000" algn="just">
              <a:buFont typeface="Wingdings" panose="05000000000000000000" pitchFamily="2" charset="2"/>
              <a:buChar char="l"/>
            </a:pPr>
            <a:r>
              <a:rPr lang="zh-TW" altLang="en-US" sz="2400" b="1" dirty="0">
                <a:solidFill>
                  <a:schemeClr val="tx1"/>
                </a:solidFill>
                <a:latin typeface="微軟正黑體" pitchFamily="34" charset="-120"/>
                <a:ea typeface="微軟正黑體" pitchFamily="34" charset="-120"/>
              </a:rPr>
              <a:t>利用開班經費實施</a:t>
            </a:r>
            <a:r>
              <a:rPr lang="zh-TW" altLang="en-US" sz="2400" b="1" dirty="0">
                <a:solidFill>
                  <a:srgbClr val="C00000"/>
                </a:solidFill>
                <a:latin typeface="微軟正黑體" pitchFamily="34" charset="-120"/>
                <a:ea typeface="微軟正黑體" pitchFamily="34" charset="-120"/>
              </a:rPr>
              <a:t>課中學習扶助</a:t>
            </a:r>
            <a:r>
              <a:rPr lang="zh-TW" altLang="en-US" sz="2400" b="1" dirty="0">
                <a:solidFill>
                  <a:schemeClr val="tx1"/>
                </a:solidFill>
                <a:latin typeface="微軟正黑體" pitchFamily="34" charset="-120"/>
                <a:ea typeface="微軟正黑體" pitchFamily="34" charset="-120"/>
              </a:rPr>
              <a:t>，及早即時提供學生所需學習資源</a:t>
            </a:r>
            <a:endParaRPr lang="en-US" altLang="zh-TW" sz="2400" b="1" dirty="0">
              <a:solidFill>
                <a:schemeClr val="tx1"/>
              </a:solidFill>
              <a:latin typeface="微軟正黑體" pitchFamily="34" charset="-120"/>
              <a:ea typeface="微軟正黑體" pitchFamily="34" charset="-120"/>
            </a:endParaRPr>
          </a:p>
          <a:p>
            <a:pPr marL="234000" indent="-234000" algn="just">
              <a:buFont typeface="Wingdings" panose="05000000000000000000" pitchFamily="2" charset="2"/>
              <a:buChar char="l"/>
            </a:pPr>
            <a:r>
              <a:rPr lang="zh-TW" altLang="en-US" sz="2400" b="1" dirty="0">
                <a:solidFill>
                  <a:schemeClr val="tx1"/>
                </a:solidFill>
                <a:latin typeface="微軟正黑體" pitchFamily="34" charset="-120"/>
                <a:ea typeface="微軟正黑體" pitchFamily="34" charset="-120"/>
              </a:rPr>
              <a:t>辦理</a:t>
            </a:r>
            <a:r>
              <a:rPr lang="zh-TW" altLang="en-US" sz="2400" b="1" dirty="0">
                <a:solidFill>
                  <a:srgbClr val="C00000"/>
                </a:solidFill>
                <a:latin typeface="微軟正黑體" pitchFamily="34" charset="-120"/>
                <a:ea typeface="微軟正黑體" pitchFamily="34" charset="-120"/>
              </a:rPr>
              <a:t>課中學習扶助增置代理教師計畫</a:t>
            </a:r>
            <a:r>
              <a:rPr lang="zh-TW" altLang="en-US" sz="2400" b="1" dirty="0">
                <a:solidFill>
                  <a:schemeClr val="tx1"/>
                </a:solidFill>
                <a:latin typeface="微軟正黑體" pitchFamily="34" charset="-120"/>
                <a:ea typeface="微軟正黑體" pitchFamily="34" charset="-120"/>
              </a:rPr>
              <a:t>，鼓勵學校安排</a:t>
            </a:r>
            <a:r>
              <a:rPr lang="zh-TW" altLang="en-US" sz="2400" b="1" dirty="0">
                <a:solidFill>
                  <a:srgbClr val="C00000"/>
                </a:solidFill>
                <a:latin typeface="微軟正黑體" pitchFamily="34" charset="-120"/>
                <a:ea typeface="微軟正黑體" pitchFamily="34" charset="-120"/>
              </a:rPr>
              <a:t>專任教師</a:t>
            </a:r>
            <a:r>
              <a:rPr lang="zh-TW" altLang="en-US" sz="2400" b="1" dirty="0">
                <a:solidFill>
                  <a:schemeClr val="tx1"/>
                </a:solidFill>
                <a:latin typeface="微軟正黑體" pitchFamily="34" charset="-120"/>
                <a:ea typeface="微軟正黑體" pitchFamily="34" charset="-120"/>
              </a:rPr>
              <a:t>，於課中時段擔任學習扶助授課教師，期提高學生參與學習扶助意願</a:t>
            </a:r>
          </a:p>
        </p:txBody>
      </p:sp>
      <p:sp>
        <p:nvSpPr>
          <p:cNvPr id="11" name="圓角矩形 10"/>
          <p:cNvSpPr/>
          <p:nvPr/>
        </p:nvSpPr>
        <p:spPr>
          <a:xfrm>
            <a:off x="3710219" y="4745814"/>
            <a:ext cx="6497090" cy="1116876"/>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b="1" dirty="0">
                <a:solidFill>
                  <a:schemeClr val="tx1"/>
                </a:solidFill>
                <a:latin typeface="微軟正黑體" pitchFamily="34" charset="-120"/>
                <a:ea typeface="微軟正黑體" pitchFamily="34" charset="-120"/>
              </a:rPr>
              <a:t>有效運用</a:t>
            </a:r>
            <a:r>
              <a:rPr lang="zh-TW" altLang="en-US" sz="2400" b="1" dirty="0">
                <a:solidFill>
                  <a:srgbClr val="C00000"/>
                </a:solidFill>
                <a:latin typeface="微軟正黑體" pitchFamily="34" charset="-120"/>
                <a:ea typeface="微軟正黑體" pitchFamily="34" charset="-120"/>
              </a:rPr>
              <a:t>到校諮詢人員與入班輔導人員</a:t>
            </a:r>
            <a:r>
              <a:rPr lang="zh-TW" altLang="en-US" sz="2400" b="1" dirty="0">
                <a:solidFill>
                  <a:schemeClr val="tx1"/>
                </a:solidFill>
                <a:latin typeface="微軟正黑體" pitchFamily="34" charset="-120"/>
                <a:ea typeface="微軟正黑體" pitchFamily="34" charset="-120"/>
              </a:rPr>
              <a:t>，提供學校行政運作與教學輔導相關建議</a:t>
            </a:r>
          </a:p>
        </p:txBody>
      </p:sp>
    </p:spTree>
    <p:extLst>
      <p:ext uri="{BB962C8B-B14F-4D97-AF65-F5344CB8AC3E}">
        <p14:creationId xmlns:p14="http://schemas.microsoft.com/office/powerpoint/2010/main" val="2669039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2172392" y="722653"/>
            <a:ext cx="8136176" cy="687611"/>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三、推動策略</a:t>
            </a:r>
            <a:r>
              <a:rPr lang="en-US" altLang="zh-TW" b="1" dirty="0" smtClean="0">
                <a:solidFill>
                  <a:srgbClr val="0000D0"/>
                </a:solidFill>
                <a:latin typeface="微軟正黑體" pitchFamily="34" charset="-120"/>
                <a:ea typeface="微軟正黑體" pitchFamily="34" charset="-120"/>
              </a:rPr>
              <a:t>(5/9)</a:t>
            </a:r>
            <a:endParaRPr lang="zh-TW" altLang="en-US" dirty="0">
              <a:solidFill>
                <a:srgbClr val="0000D0"/>
              </a:solidFill>
            </a:endParaRPr>
          </a:p>
        </p:txBody>
      </p:sp>
      <p:sp>
        <p:nvSpPr>
          <p:cNvPr id="7" name="圓角矩形 6"/>
          <p:cNvSpPr/>
          <p:nvPr/>
        </p:nvSpPr>
        <p:spPr>
          <a:xfrm>
            <a:off x="2019992" y="1533640"/>
            <a:ext cx="8136176" cy="504056"/>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800" b="1" dirty="0">
                <a:solidFill>
                  <a:schemeClr val="tx1"/>
                </a:solidFill>
                <a:latin typeface="微軟正黑體" pitchFamily="34" charset="-120"/>
                <a:ea typeface="微軟正黑體" pitchFamily="34" charset="-120"/>
              </a:rPr>
              <a:t>學習扶助教材與資源</a:t>
            </a:r>
          </a:p>
        </p:txBody>
      </p:sp>
      <p:sp>
        <p:nvSpPr>
          <p:cNvPr id="8" name="圓角矩形 7"/>
          <p:cNvSpPr/>
          <p:nvPr/>
        </p:nvSpPr>
        <p:spPr>
          <a:xfrm>
            <a:off x="2019992" y="2148817"/>
            <a:ext cx="1584024" cy="1010823"/>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教材示例</a:t>
            </a:r>
          </a:p>
        </p:txBody>
      </p:sp>
      <p:sp>
        <p:nvSpPr>
          <p:cNvPr id="9" name="圓角矩形 8"/>
          <p:cNvSpPr/>
          <p:nvPr/>
        </p:nvSpPr>
        <p:spPr>
          <a:xfrm>
            <a:off x="2019992" y="3267792"/>
            <a:ext cx="1584176" cy="1010823"/>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學習扶助資源平臺</a:t>
            </a:r>
          </a:p>
        </p:txBody>
      </p:sp>
      <p:sp>
        <p:nvSpPr>
          <p:cNvPr id="10" name="圓角矩形 9"/>
          <p:cNvSpPr/>
          <p:nvPr/>
        </p:nvSpPr>
        <p:spPr>
          <a:xfrm>
            <a:off x="2019840" y="4386767"/>
            <a:ext cx="1584176" cy="1783394"/>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數位學習資源</a:t>
            </a:r>
          </a:p>
        </p:txBody>
      </p:sp>
      <p:sp>
        <p:nvSpPr>
          <p:cNvPr id="11" name="圓角矩形 10"/>
          <p:cNvSpPr/>
          <p:nvPr/>
        </p:nvSpPr>
        <p:spPr>
          <a:xfrm>
            <a:off x="3604168" y="2148817"/>
            <a:ext cx="6552000" cy="1010823"/>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b="1" dirty="0">
                <a:solidFill>
                  <a:schemeClr val="tx1"/>
                </a:solidFill>
                <a:latin typeface="微軟正黑體" pitchFamily="34" charset="-120"/>
                <a:ea typeface="微軟正黑體" pitchFamily="34" charset="-120"/>
              </a:rPr>
              <a:t>持續依據國語文、數學及英語文基本學習內容研發</a:t>
            </a:r>
            <a:r>
              <a:rPr lang="zh-TW" altLang="en-US" sz="2400" b="1" dirty="0">
                <a:solidFill>
                  <a:srgbClr val="C00000"/>
                </a:solidFill>
                <a:latin typeface="微軟正黑體" pitchFamily="34" charset="-120"/>
                <a:ea typeface="微軟正黑體" pitchFamily="34" charset="-120"/>
              </a:rPr>
              <a:t>教材示例</a:t>
            </a:r>
            <a:r>
              <a:rPr lang="zh-TW" altLang="en-US" sz="2400" b="1" dirty="0">
                <a:solidFill>
                  <a:schemeClr val="tx1"/>
                </a:solidFill>
                <a:latin typeface="微軟正黑體" pitchFamily="34" charset="-120"/>
                <a:ea typeface="微軟正黑體" pitchFamily="34" charset="-120"/>
              </a:rPr>
              <a:t>，供教學人員規劃課程參考使用</a:t>
            </a:r>
          </a:p>
        </p:txBody>
      </p:sp>
      <p:sp>
        <p:nvSpPr>
          <p:cNvPr id="12" name="圓角矩形 11"/>
          <p:cNvSpPr/>
          <p:nvPr/>
        </p:nvSpPr>
        <p:spPr>
          <a:xfrm>
            <a:off x="3604168" y="3267792"/>
            <a:ext cx="6552000" cy="1010823"/>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b="1" dirty="0">
                <a:solidFill>
                  <a:schemeClr val="tx1"/>
                </a:solidFill>
                <a:latin typeface="微軟正黑體" pitchFamily="34" charset="-120"/>
                <a:ea typeface="微軟正黑體" pitchFamily="34" charset="-120"/>
              </a:rPr>
              <a:t>持續彙整</a:t>
            </a:r>
            <a:r>
              <a:rPr lang="zh-TW" altLang="zh-TW" sz="2400" b="1" dirty="0">
                <a:solidFill>
                  <a:schemeClr val="tx1"/>
                </a:solidFill>
                <a:latin typeface="微軟正黑體" pitchFamily="34" charset="-120"/>
                <a:ea typeface="微軟正黑體" pitchFamily="34" charset="-120"/>
              </a:rPr>
              <a:t>提供</a:t>
            </a:r>
            <a:r>
              <a:rPr lang="zh-TW" altLang="en-US" sz="2400" b="1" dirty="0">
                <a:solidFill>
                  <a:schemeClr val="tx1"/>
                </a:solidFill>
                <a:latin typeface="微軟正黑體" pitchFamily="34" charset="-120"/>
                <a:ea typeface="微軟正黑體" pitchFamily="34" charset="-120"/>
              </a:rPr>
              <a:t>學習扶助</a:t>
            </a:r>
            <a:r>
              <a:rPr lang="zh-TW" altLang="zh-TW" sz="2400" b="1" dirty="0">
                <a:solidFill>
                  <a:schemeClr val="tx1"/>
                </a:solidFill>
                <a:latin typeface="微軟正黑體" pitchFamily="34" charset="-120"/>
                <a:ea typeface="微軟正黑體" pitchFamily="34" charset="-120"/>
              </a:rPr>
              <a:t>相關教學與學習資源</a:t>
            </a:r>
            <a:endParaRPr lang="zh-TW" altLang="en-US" sz="2400" b="1" dirty="0">
              <a:solidFill>
                <a:schemeClr val="tx1"/>
              </a:solidFill>
              <a:latin typeface="微軟正黑體" pitchFamily="34" charset="-120"/>
              <a:ea typeface="微軟正黑體" pitchFamily="34" charset="-120"/>
            </a:endParaRPr>
          </a:p>
        </p:txBody>
      </p:sp>
      <p:sp>
        <p:nvSpPr>
          <p:cNvPr id="13" name="圓角矩形 12"/>
          <p:cNvSpPr/>
          <p:nvPr/>
        </p:nvSpPr>
        <p:spPr>
          <a:xfrm>
            <a:off x="3604016" y="4386767"/>
            <a:ext cx="6552000" cy="1783394"/>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b="1" dirty="0">
                <a:solidFill>
                  <a:schemeClr val="tx1"/>
                </a:solidFill>
                <a:latin typeface="微軟正黑體" pitchFamily="34" charset="-120"/>
                <a:ea typeface="微軟正黑體" pitchFamily="34" charset="-120"/>
              </a:rPr>
              <a:t>鼓勵教師運用</a:t>
            </a:r>
            <a:r>
              <a:rPr lang="zh-TW" altLang="en-US" sz="2400" b="1" dirty="0">
                <a:solidFill>
                  <a:srgbClr val="C00000"/>
                </a:solidFill>
                <a:latin typeface="微軟正黑體" pitchFamily="34" charset="-120"/>
                <a:ea typeface="微軟正黑體" pitchFamily="34" charset="-120"/>
              </a:rPr>
              <a:t>行動載具</a:t>
            </a:r>
            <a:r>
              <a:rPr lang="zh-TW" altLang="en-US" sz="2400" b="1" dirty="0">
                <a:solidFill>
                  <a:schemeClr val="tx1"/>
                </a:solidFill>
                <a:latin typeface="微軟正黑體" pitchFamily="34" charset="-120"/>
                <a:ea typeface="微軟正黑體" pitchFamily="34" charset="-120"/>
              </a:rPr>
              <a:t>，搭配</a:t>
            </a:r>
            <a:r>
              <a:rPr lang="en-US" altLang="zh-TW" sz="2400" b="1" dirty="0">
                <a:solidFill>
                  <a:srgbClr val="C00000"/>
                </a:solidFill>
                <a:latin typeface="微軟正黑體" pitchFamily="34" charset="-120"/>
                <a:ea typeface="微軟正黑體" pitchFamily="34" charset="-120"/>
              </a:rPr>
              <a:t>Cool English</a:t>
            </a:r>
            <a:r>
              <a:rPr lang="zh-TW" altLang="en-US" sz="2400" b="1" dirty="0">
                <a:solidFill>
                  <a:srgbClr val="C00000"/>
                </a:solidFill>
                <a:latin typeface="微軟正黑體" pitchFamily="34" charset="-120"/>
                <a:ea typeface="微軟正黑體" pitchFamily="34" charset="-120"/>
              </a:rPr>
              <a:t>、因材網及均一教育平台等多元數位學習資源</a:t>
            </a:r>
            <a:r>
              <a:rPr lang="zh-TW" altLang="en-US" sz="2400" b="1" dirty="0">
                <a:solidFill>
                  <a:schemeClr val="tx1"/>
                </a:solidFill>
                <a:latin typeface="微軟正黑體" pitchFamily="34" charset="-120"/>
                <a:ea typeface="微軟正黑體" pitchFamily="34" charset="-120"/>
              </a:rPr>
              <a:t>，以豐富生動的學習過程，增強學生學習動機與興趣</a:t>
            </a:r>
          </a:p>
        </p:txBody>
      </p:sp>
    </p:spTree>
    <p:extLst>
      <p:ext uri="{BB962C8B-B14F-4D97-AF65-F5344CB8AC3E}">
        <p14:creationId xmlns:p14="http://schemas.microsoft.com/office/powerpoint/2010/main" val="3799600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圖片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標題 1"/>
          <p:cNvSpPr txBox="1">
            <a:spLocks/>
          </p:cNvSpPr>
          <p:nvPr/>
        </p:nvSpPr>
        <p:spPr>
          <a:xfrm>
            <a:off x="1982585" y="604058"/>
            <a:ext cx="8136176" cy="687611"/>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三、推動策略</a:t>
            </a:r>
            <a:r>
              <a:rPr lang="en-US" altLang="zh-TW" b="1" dirty="0" smtClean="0">
                <a:solidFill>
                  <a:srgbClr val="0000D0"/>
                </a:solidFill>
                <a:latin typeface="微軟正黑體" pitchFamily="34" charset="-120"/>
                <a:ea typeface="微軟正黑體" pitchFamily="34" charset="-120"/>
              </a:rPr>
              <a:t>(6/9)</a:t>
            </a:r>
            <a:endParaRPr lang="zh-TW" altLang="en-US" dirty="0">
              <a:solidFill>
                <a:srgbClr val="0000D0"/>
              </a:solidFill>
            </a:endParaRPr>
          </a:p>
        </p:txBody>
      </p:sp>
      <p:sp>
        <p:nvSpPr>
          <p:cNvPr id="8" name="圓角矩形 7"/>
          <p:cNvSpPr/>
          <p:nvPr/>
        </p:nvSpPr>
        <p:spPr>
          <a:xfrm>
            <a:off x="1830185" y="1288738"/>
            <a:ext cx="8136176" cy="504056"/>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800" b="1" dirty="0">
                <a:solidFill>
                  <a:schemeClr val="tx1"/>
                </a:solidFill>
                <a:latin typeface="微軟正黑體" pitchFamily="34" charset="-120"/>
                <a:ea typeface="微軟正黑體" pitchFamily="34" charset="-120"/>
              </a:rPr>
              <a:t>本署學習扶助教材示例</a:t>
            </a:r>
          </a:p>
        </p:txBody>
      </p:sp>
      <p:sp>
        <p:nvSpPr>
          <p:cNvPr id="9" name="圓角矩形 8"/>
          <p:cNvSpPr/>
          <p:nvPr/>
        </p:nvSpPr>
        <p:spPr>
          <a:xfrm>
            <a:off x="1830185" y="1891600"/>
            <a:ext cx="1584024" cy="875644"/>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國語文</a:t>
            </a:r>
          </a:p>
        </p:txBody>
      </p:sp>
      <p:sp>
        <p:nvSpPr>
          <p:cNvPr id="10" name="圓角矩形 9"/>
          <p:cNvSpPr/>
          <p:nvPr/>
        </p:nvSpPr>
        <p:spPr>
          <a:xfrm>
            <a:off x="1830033" y="2866050"/>
            <a:ext cx="1584176" cy="87910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數學</a:t>
            </a:r>
          </a:p>
        </p:txBody>
      </p:sp>
      <p:sp>
        <p:nvSpPr>
          <p:cNvPr id="11" name="圓角矩形 10"/>
          <p:cNvSpPr/>
          <p:nvPr/>
        </p:nvSpPr>
        <p:spPr>
          <a:xfrm>
            <a:off x="1830033" y="3840500"/>
            <a:ext cx="1584176" cy="1243735"/>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英語文</a:t>
            </a:r>
          </a:p>
        </p:txBody>
      </p:sp>
      <p:sp>
        <p:nvSpPr>
          <p:cNvPr id="12" name="圓角矩形 11"/>
          <p:cNvSpPr/>
          <p:nvPr/>
        </p:nvSpPr>
        <p:spPr>
          <a:xfrm>
            <a:off x="3414361" y="1891600"/>
            <a:ext cx="6552000" cy="875644"/>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b="1" dirty="0">
                <a:solidFill>
                  <a:schemeClr val="tx1"/>
                </a:solidFill>
                <a:latin typeface="微軟正黑體" pitchFamily="34" charset="-120"/>
                <a:ea typeface="微軟正黑體" pitchFamily="34" charset="-120"/>
              </a:rPr>
              <a:t>科技化評量系統已公告低年級教材電子書，其餘中高年級教材持續研發中</a:t>
            </a:r>
          </a:p>
        </p:txBody>
      </p:sp>
      <p:sp>
        <p:nvSpPr>
          <p:cNvPr id="13" name="圓角矩形 12"/>
          <p:cNvSpPr/>
          <p:nvPr/>
        </p:nvSpPr>
        <p:spPr>
          <a:xfrm>
            <a:off x="3414209" y="2866050"/>
            <a:ext cx="6552000" cy="879107"/>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b="1" dirty="0">
                <a:solidFill>
                  <a:schemeClr val="tx1"/>
                </a:solidFill>
                <a:latin typeface="微軟正黑體" pitchFamily="34" charset="-120"/>
                <a:ea typeface="微軟正黑體" pitchFamily="34" charset="-120"/>
              </a:rPr>
              <a:t>教材對應各次正式測驗試題，均於測驗開放時正式上線</a:t>
            </a:r>
          </a:p>
        </p:txBody>
      </p:sp>
      <p:sp>
        <p:nvSpPr>
          <p:cNvPr id="14" name="圓角矩形 13"/>
          <p:cNvSpPr/>
          <p:nvPr/>
        </p:nvSpPr>
        <p:spPr>
          <a:xfrm>
            <a:off x="3414209" y="3840500"/>
            <a:ext cx="6552000" cy="124373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b="1" dirty="0">
                <a:solidFill>
                  <a:schemeClr val="tx1"/>
                </a:solidFill>
                <a:latin typeface="微軟正黑體" pitchFamily="34" charset="-120"/>
                <a:ea typeface="微軟正黑體" pitchFamily="34" charset="-120"/>
              </a:rPr>
              <a:t>科技化評量系統已公告國小</a:t>
            </a:r>
            <a:r>
              <a:rPr lang="en-US" altLang="zh-TW" sz="2400" b="1" dirty="0">
                <a:solidFill>
                  <a:schemeClr val="tx1"/>
                </a:solidFill>
                <a:latin typeface="微軟正黑體" pitchFamily="34" charset="-120"/>
                <a:ea typeface="微軟正黑體" pitchFamily="34" charset="-120"/>
              </a:rPr>
              <a:t>3</a:t>
            </a:r>
            <a:r>
              <a:rPr lang="zh-TW" altLang="en-US" sz="2400" b="1" dirty="0">
                <a:solidFill>
                  <a:schemeClr val="tx1"/>
                </a:solidFill>
                <a:latin typeface="微軟正黑體" pitchFamily="34" charset="-120"/>
                <a:ea typeface="微軟正黑體" pitchFamily="34" charset="-120"/>
              </a:rPr>
              <a:t>年級至國中</a:t>
            </a:r>
            <a:r>
              <a:rPr lang="en-US" altLang="zh-TW" sz="2400" b="1" dirty="0">
                <a:solidFill>
                  <a:schemeClr val="tx1"/>
                </a:solidFill>
                <a:latin typeface="微軟正黑體" pitchFamily="34" charset="-120"/>
                <a:ea typeface="微軟正黑體" pitchFamily="34" charset="-120"/>
              </a:rPr>
              <a:t>9</a:t>
            </a:r>
            <a:r>
              <a:rPr lang="zh-TW" altLang="en-US" sz="2400" b="1" dirty="0">
                <a:solidFill>
                  <a:schemeClr val="tx1"/>
                </a:solidFill>
                <a:latin typeface="微軟正黑體" pitchFamily="34" charset="-120"/>
                <a:ea typeface="微軟正黑體" pitchFamily="34" charset="-120"/>
              </a:rPr>
              <a:t>年級教材電子書及相關補充教材</a:t>
            </a:r>
            <a:r>
              <a:rPr lang="en-US" altLang="zh-TW" sz="2400" b="1" dirty="0">
                <a:solidFill>
                  <a:schemeClr val="tx1"/>
                </a:solidFill>
                <a:latin typeface="微軟正黑體" pitchFamily="34" charset="-120"/>
                <a:ea typeface="微軟正黑體" pitchFamily="34" charset="-120"/>
              </a:rPr>
              <a:t>(</a:t>
            </a:r>
            <a:r>
              <a:rPr lang="zh-TW" altLang="en-US" sz="2400" b="1" dirty="0">
                <a:solidFill>
                  <a:schemeClr val="tx1"/>
                </a:solidFill>
                <a:latin typeface="微軟正黑體" pitchFamily="34" charset="-120"/>
                <a:ea typeface="微軟正黑體" pitchFamily="34" charset="-120"/>
              </a:rPr>
              <a:t>如繪本有聲電子書、教學示例影片及國中教材</a:t>
            </a:r>
            <a:r>
              <a:rPr lang="en-US" altLang="zh-TW" sz="2400" b="1" dirty="0">
                <a:solidFill>
                  <a:schemeClr val="tx1"/>
                </a:solidFill>
                <a:latin typeface="微軟正黑體" pitchFamily="34" charset="-120"/>
                <a:ea typeface="微軟正黑體" pitchFamily="34" charset="-120"/>
              </a:rPr>
              <a:t>PPT)</a:t>
            </a:r>
            <a:endParaRPr lang="zh-TW" altLang="en-US" sz="2400" b="1" dirty="0">
              <a:solidFill>
                <a:schemeClr val="tx1"/>
              </a:solidFill>
              <a:latin typeface="微軟正黑體" pitchFamily="34" charset="-120"/>
              <a:ea typeface="微軟正黑體" pitchFamily="34" charset="-120"/>
            </a:endParaRPr>
          </a:p>
        </p:txBody>
      </p:sp>
      <p:sp>
        <p:nvSpPr>
          <p:cNvPr id="15" name="圓角矩形 7">
            <a:extLst>
              <a:ext uri="{FF2B5EF4-FFF2-40B4-BE49-F238E27FC236}">
                <a16:creationId xmlns:a16="http://schemas.microsoft.com/office/drawing/2014/main" id="{FDD6D1D1-86D7-4A48-A328-717CB336700D}"/>
              </a:ext>
            </a:extLst>
          </p:cNvPr>
          <p:cNvSpPr/>
          <p:nvPr/>
        </p:nvSpPr>
        <p:spPr>
          <a:xfrm>
            <a:off x="1830033" y="5179578"/>
            <a:ext cx="1584176" cy="87910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瀏覽與</a:t>
            </a:r>
            <a:endParaRPr lang="en-US" altLang="zh-TW" sz="2400" b="1" dirty="0">
              <a:solidFill>
                <a:schemeClr val="tx1"/>
              </a:solidFill>
              <a:latin typeface="微軟正黑體" pitchFamily="34" charset="-120"/>
              <a:ea typeface="微軟正黑體" pitchFamily="34" charset="-120"/>
            </a:endParaRPr>
          </a:p>
          <a:p>
            <a:pPr algn="ctr"/>
            <a:r>
              <a:rPr lang="zh-TW" altLang="en-US" sz="2400" b="1" dirty="0">
                <a:solidFill>
                  <a:schemeClr val="tx1"/>
                </a:solidFill>
                <a:latin typeface="微軟正黑體" pitchFamily="34" charset="-120"/>
                <a:ea typeface="微軟正黑體" pitchFamily="34" charset="-120"/>
              </a:rPr>
              <a:t>下載</a:t>
            </a:r>
          </a:p>
        </p:txBody>
      </p:sp>
      <p:sp>
        <p:nvSpPr>
          <p:cNvPr id="16" name="圓角矩形 10">
            <a:extLst>
              <a:ext uri="{FF2B5EF4-FFF2-40B4-BE49-F238E27FC236}">
                <a16:creationId xmlns:a16="http://schemas.microsoft.com/office/drawing/2014/main" id="{38904523-7DA3-4AEB-A6E1-95577726AA7A}"/>
              </a:ext>
            </a:extLst>
          </p:cNvPr>
          <p:cNvSpPr/>
          <p:nvPr/>
        </p:nvSpPr>
        <p:spPr>
          <a:xfrm>
            <a:off x="3414209" y="5179578"/>
            <a:ext cx="6552000" cy="879108"/>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b="1" dirty="0">
                <a:solidFill>
                  <a:schemeClr val="tx1"/>
                </a:solidFill>
                <a:latin typeface="微軟正黑體" pitchFamily="34" charset="-120"/>
                <a:ea typeface="微軟正黑體" pitchFamily="34" charset="-120"/>
              </a:rPr>
              <a:t>教師可於科技化評量系統網站</a:t>
            </a:r>
            <a:r>
              <a:rPr lang="zh-TW" altLang="en-US" sz="2400" b="1" dirty="0">
                <a:solidFill>
                  <a:srgbClr val="C00000"/>
                </a:solidFill>
                <a:latin typeface="微軟正黑體" pitchFamily="34" charset="-120"/>
                <a:ea typeface="微軟正黑體" pitchFamily="34" charset="-120"/>
              </a:rPr>
              <a:t>線上瀏覽與下載</a:t>
            </a:r>
            <a:r>
              <a:rPr lang="zh-TW" altLang="en-US" sz="2400" b="1" dirty="0">
                <a:solidFill>
                  <a:schemeClr val="tx1"/>
                </a:solidFill>
                <a:latin typeface="微軟正黑體" pitchFamily="34" charset="-120"/>
                <a:ea typeface="微軟正黑體" pitchFamily="34" charset="-120"/>
              </a:rPr>
              <a:t>上開教材示例</a:t>
            </a:r>
          </a:p>
        </p:txBody>
      </p:sp>
    </p:spTree>
    <p:extLst>
      <p:ext uri="{BB962C8B-B14F-4D97-AF65-F5344CB8AC3E}">
        <p14:creationId xmlns:p14="http://schemas.microsoft.com/office/powerpoint/2010/main" val="119394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2354486" y="678873"/>
            <a:ext cx="8136176" cy="687611"/>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三、推動策略</a:t>
            </a:r>
            <a:r>
              <a:rPr lang="en-US" altLang="zh-TW" b="1" dirty="0" smtClean="0">
                <a:solidFill>
                  <a:srgbClr val="0000D0"/>
                </a:solidFill>
                <a:latin typeface="微軟正黑體" pitchFamily="34" charset="-120"/>
                <a:ea typeface="微軟正黑體" pitchFamily="34" charset="-120"/>
              </a:rPr>
              <a:t>(7/9)</a:t>
            </a:r>
            <a:endParaRPr lang="zh-TW" altLang="en-US" dirty="0">
              <a:solidFill>
                <a:srgbClr val="0000D0"/>
              </a:solidFill>
            </a:endParaRPr>
          </a:p>
        </p:txBody>
      </p:sp>
      <p:sp>
        <p:nvSpPr>
          <p:cNvPr id="7" name="圓角矩形 6"/>
          <p:cNvSpPr/>
          <p:nvPr/>
        </p:nvSpPr>
        <p:spPr>
          <a:xfrm>
            <a:off x="1727662" y="1366484"/>
            <a:ext cx="8136176" cy="504056"/>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800" b="1" dirty="0">
                <a:solidFill>
                  <a:schemeClr val="tx1"/>
                </a:solidFill>
                <a:latin typeface="微軟正黑體" pitchFamily="34" charset="-120"/>
                <a:ea typeface="微軟正黑體" pitchFamily="34" charset="-120"/>
              </a:rPr>
              <a:t>其他多元學習扶助教材與資源</a:t>
            </a:r>
          </a:p>
        </p:txBody>
      </p:sp>
      <p:sp>
        <p:nvSpPr>
          <p:cNvPr id="8" name="圓角矩形 7"/>
          <p:cNvSpPr/>
          <p:nvPr/>
        </p:nvSpPr>
        <p:spPr>
          <a:xfrm>
            <a:off x="1727662" y="1959500"/>
            <a:ext cx="809045" cy="4698683"/>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多科教材與資源</a:t>
            </a:r>
          </a:p>
        </p:txBody>
      </p:sp>
      <p:sp>
        <p:nvSpPr>
          <p:cNvPr id="9" name="圓角矩形 8"/>
          <p:cNvSpPr/>
          <p:nvPr/>
        </p:nvSpPr>
        <p:spPr>
          <a:xfrm>
            <a:off x="2536707" y="1959500"/>
            <a:ext cx="7327131" cy="4698684"/>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lnSpc>
                <a:spcPts val="2500"/>
              </a:lnSpc>
            </a:pPr>
            <a:r>
              <a:rPr lang="zh-TW" altLang="en-US" sz="2000" b="1" dirty="0">
                <a:solidFill>
                  <a:schemeClr val="tx1"/>
                </a:solidFill>
                <a:latin typeface="微軟正黑體" pitchFamily="34" charset="-120"/>
                <a:ea typeface="微軟正黑體" pitchFamily="34" charset="-120"/>
              </a:rPr>
              <a:t>●永齡教育基金會：</a:t>
            </a:r>
            <a:endParaRPr lang="en-US" altLang="zh-TW" sz="2000" b="1" dirty="0">
              <a:solidFill>
                <a:schemeClr val="tx1"/>
              </a:solidFill>
              <a:latin typeface="微軟正黑體" pitchFamily="34" charset="-120"/>
              <a:ea typeface="微軟正黑體" pitchFamily="34" charset="-120"/>
            </a:endParaRPr>
          </a:p>
          <a:p>
            <a:pPr marL="360000" algn="just">
              <a:lnSpc>
                <a:spcPts val="2500"/>
              </a:lnSpc>
            </a:pPr>
            <a:r>
              <a:rPr lang="en-US" altLang="zh-TW" sz="2000" b="1" dirty="0">
                <a:solidFill>
                  <a:schemeClr val="tx1"/>
                </a:solidFill>
                <a:latin typeface="微軟正黑體" pitchFamily="34" charset="-120"/>
                <a:ea typeface="微軟正黑體" pitchFamily="34" charset="-120"/>
              </a:rPr>
              <a:t>http://education.yonglin.org.tw/index.htm</a:t>
            </a:r>
          </a:p>
          <a:p>
            <a:pPr marL="360000" algn="just">
              <a:lnSpc>
                <a:spcPts val="2500"/>
              </a:lnSpc>
            </a:pPr>
            <a:r>
              <a:rPr lang="zh-TW" altLang="en-US" sz="2000" b="1" dirty="0">
                <a:solidFill>
                  <a:schemeClr val="tx1"/>
                </a:solidFill>
                <a:latin typeface="微軟正黑體" pitchFamily="34" charset="-120"/>
                <a:ea typeface="微軟正黑體" pitchFamily="34" charset="-120"/>
              </a:rPr>
              <a:t>●博幼社會福利基金會：</a:t>
            </a:r>
            <a:endParaRPr lang="en-US" altLang="zh-TW" sz="2000" b="1" dirty="0">
              <a:solidFill>
                <a:schemeClr val="tx1"/>
              </a:solidFill>
              <a:latin typeface="微軟正黑體" pitchFamily="34" charset="-120"/>
              <a:ea typeface="微軟正黑體" pitchFamily="34" charset="-120"/>
            </a:endParaRPr>
          </a:p>
          <a:p>
            <a:pPr marL="360000" algn="just">
              <a:lnSpc>
                <a:spcPts val="2500"/>
              </a:lnSpc>
            </a:pPr>
            <a:r>
              <a:rPr lang="en-US" altLang="zh-TW" sz="2000" b="1" dirty="0">
                <a:solidFill>
                  <a:schemeClr val="tx1"/>
                </a:solidFill>
                <a:latin typeface="微軟正黑體" pitchFamily="34" charset="-120"/>
                <a:ea typeface="微軟正黑體" pitchFamily="34" charset="-120"/>
              </a:rPr>
              <a:t>https://www.boyo.org.tw/boyo/</a:t>
            </a:r>
          </a:p>
          <a:p>
            <a:pPr marL="360000" algn="just">
              <a:lnSpc>
                <a:spcPts val="2500"/>
              </a:lnSpc>
            </a:pPr>
            <a:r>
              <a:rPr lang="zh-TW" altLang="en-US" sz="2000" b="1" dirty="0">
                <a:solidFill>
                  <a:schemeClr val="tx1"/>
                </a:solidFill>
                <a:latin typeface="微軟正黑體" pitchFamily="34" charset="-120"/>
                <a:ea typeface="微軟正黑體" pitchFamily="34" charset="-120"/>
              </a:rPr>
              <a:t>●均一教育平台：</a:t>
            </a:r>
            <a:endParaRPr lang="en-US" altLang="zh-TW" sz="2000" b="1" dirty="0">
              <a:solidFill>
                <a:schemeClr val="tx1"/>
              </a:solidFill>
              <a:latin typeface="微軟正黑體" pitchFamily="34" charset="-120"/>
              <a:ea typeface="微軟正黑體" pitchFamily="34" charset="-120"/>
            </a:endParaRPr>
          </a:p>
          <a:p>
            <a:pPr marL="360000" algn="just">
              <a:lnSpc>
                <a:spcPts val="2500"/>
              </a:lnSpc>
            </a:pPr>
            <a:r>
              <a:rPr lang="en-US" altLang="zh-TW" sz="2000" b="1" dirty="0">
                <a:solidFill>
                  <a:schemeClr val="tx1"/>
                </a:solidFill>
                <a:latin typeface="微軟正黑體" pitchFamily="34" charset="-120"/>
                <a:ea typeface="微軟正黑體" pitchFamily="34" charset="-120"/>
              </a:rPr>
              <a:t>https://www.junyiacademy.org/</a:t>
            </a:r>
          </a:p>
          <a:p>
            <a:pPr marL="360000" algn="just">
              <a:lnSpc>
                <a:spcPts val="2500"/>
              </a:lnSpc>
            </a:pPr>
            <a:r>
              <a:rPr lang="zh-TW" altLang="en-US" sz="2000" b="1" dirty="0">
                <a:solidFill>
                  <a:schemeClr val="tx1"/>
                </a:solidFill>
                <a:latin typeface="微軟正黑體" pitchFamily="34" charset="-120"/>
                <a:ea typeface="微軟正黑體" pitchFamily="34" charset="-120"/>
              </a:rPr>
              <a:t>●國民中學學習資源題庫：</a:t>
            </a:r>
            <a:endParaRPr lang="en-US" altLang="zh-TW" sz="2000" b="1" dirty="0">
              <a:solidFill>
                <a:schemeClr val="tx1"/>
              </a:solidFill>
              <a:latin typeface="微軟正黑體" pitchFamily="34" charset="-120"/>
              <a:ea typeface="微軟正黑體" pitchFamily="34" charset="-120"/>
            </a:endParaRPr>
          </a:p>
          <a:p>
            <a:pPr marL="360000" algn="just">
              <a:lnSpc>
                <a:spcPts val="2500"/>
              </a:lnSpc>
            </a:pPr>
            <a:r>
              <a:rPr lang="en-US" altLang="zh-TW" sz="1900" b="1" dirty="0">
                <a:solidFill>
                  <a:schemeClr val="tx1"/>
                </a:solidFill>
                <a:latin typeface="微軟正黑體" pitchFamily="34" charset="-120"/>
                <a:ea typeface="微軟正黑體" pitchFamily="34" charset="-120"/>
              </a:rPr>
              <a:t>https://cirn.moe.edu.tw/Module/index.aspx?sid=1193</a:t>
            </a:r>
          </a:p>
          <a:p>
            <a:pPr marL="360000" algn="just">
              <a:lnSpc>
                <a:spcPts val="2500"/>
              </a:lnSpc>
            </a:pPr>
            <a:r>
              <a:rPr lang="zh-TW" altLang="en-US" sz="2000" b="1" dirty="0">
                <a:solidFill>
                  <a:schemeClr val="tx1"/>
                </a:solidFill>
                <a:latin typeface="微軟正黑體" pitchFamily="34" charset="-120"/>
                <a:ea typeface="微軟正黑體" pitchFamily="34" charset="-120"/>
              </a:rPr>
              <a:t>●因材網：</a:t>
            </a:r>
            <a:endParaRPr lang="en-US" altLang="zh-TW" sz="2000" b="1" dirty="0">
              <a:solidFill>
                <a:schemeClr val="tx1"/>
              </a:solidFill>
              <a:latin typeface="微軟正黑體" pitchFamily="34" charset="-120"/>
              <a:ea typeface="微軟正黑體" pitchFamily="34" charset="-120"/>
            </a:endParaRPr>
          </a:p>
          <a:p>
            <a:pPr marL="360000" algn="just">
              <a:lnSpc>
                <a:spcPts val="2500"/>
              </a:lnSpc>
            </a:pPr>
            <a:r>
              <a:rPr lang="en-US" altLang="zh-TW" sz="2000" b="1" dirty="0">
                <a:solidFill>
                  <a:schemeClr val="tx1"/>
                </a:solidFill>
                <a:latin typeface="微軟正黑體" pitchFamily="34" charset="-120"/>
                <a:ea typeface="微軟正黑體" pitchFamily="34" charset="-120"/>
              </a:rPr>
              <a:t>https://adl.edu.tw/HomePage/login/</a:t>
            </a:r>
          </a:p>
          <a:p>
            <a:pPr marL="360000" algn="just">
              <a:lnSpc>
                <a:spcPts val="2500"/>
              </a:lnSpc>
            </a:pPr>
            <a:r>
              <a:rPr lang="zh-TW" altLang="en-US" sz="2000" b="1" dirty="0">
                <a:solidFill>
                  <a:schemeClr val="tx1"/>
                </a:solidFill>
                <a:latin typeface="微軟正黑體" pitchFamily="34" charset="-120"/>
                <a:ea typeface="微軟正黑體" pitchFamily="34" charset="-120"/>
              </a:rPr>
              <a:t>●</a:t>
            </a:r>
            <a:r>
              <a:rPr lang="en-US" altLang="zh-TW" sz="2000" b="1" dirty="0">
                <a:solidFill>
                  <a:schemeClr val="tx1"/>
                </a:solidFill>
                <a:latin typeface="微軟正黑體" pitchFamily="34" charset="-120"/>
                <a:ea typeface="微軟正黑體" pitchFamily="34" charset="-120"/>
              </a:rPr>
              <a:t>PASSION</a:t>
            </a:r>
            <a:r>
              <a:rPr lang="zh-TW" altLang="en-US" sz="2000" b="1" dirty="0">
                <a:solidFill>
                  <a:schemeClr val="tx1"/>
                </a:solidFill>
                <a:latin typeface="微軟正黑體" pitchFamily="34" charset="-120"/>
                <a:ea typeface="微軟正黑體" pitchFamily="34" charset="-120"/>
              </a:rPr>
              <a:t>扎根教材：</a:t>
            </a:r>
            <a:endParaRPr lang="en-US" altLang="zh-TW" sz="2000" b="1" dirty="0">
              <a:solidFill>
                <a:schemeClr val="tx1"/>
              </a:solidFill>
              <a:latin typeface="微軟正黑體" pitchFamily="34" charset="-120"/>
              <a:ea typeface="微軟正黑體" pitchFamily="34" charset="-120"/>
            </a:endParaRPr>
          </a:p>
          <a:p>
            <a:pPr marL="360000" algn="just">
              <a:lnSpc>
                <a:spcPts val="2500"/>
              </a:lnSpc>
            </a:pPr>
            <a:r>
              <a:rPr lang="en-US" altLang="zh-TW" sz="2000" b="1" dirty="0">
                <a:solidFill>
                  <a:schemeClr val="tx1"/>
                </a:solidFill>
                <a:latin typeface="微軟正黑體" pitchFamily="34" charset="-120"/>
                <a:ea typeface="微軟正黑體" pitchFamily="34" charset="-120"/>
              </a:rPr>
              <a:t>http://passiontw.net/PubSourceShare/Login.aspx</a:t>
            </a:r>
          </a:p>
          <a:p>
            <a:pPr marL="360000">
              <a:lnSpc>
                <a:spcPts val="2500"/>
              </a:lnSpc>
            </a:pPr>
            <a:r>
              <a:rPr lang="zh-TW" altLang="en-US" sz="2000" b="1" dirty="0">
                <a:solidFill>
                  <a:schemeClr val="tx1"/>
                </a:solidFill>
                <a:latin typeface="微軟正黑體" pitchFamily="34" charset="-120"/>
                <a:ea typeface="微軟正黑體" pitchFamily="34" charset="-120"/>
              </a:rPr>
              <a:t>●</a:t>
            </a:r>
            <a:r>
              <a:rPr lang="en-US" altLang="zh-TW" sz="2000" b="1" dirty="0" err="1">
                <a:solidFill>
                  <a:schemeClr val="tx1"/>
                </a:solidFill>
                <a:latin typeface="微軟正黑體" pitchFamily="34" charset="-120"/>
                <a:ea typeface="微軟正黑體" pitchFamily="34" charset="-120"/>
              </a:rPr>
              <a:t>PaGamO</a:t>
            </a:r>
            <a:r>
              <a:rPr lang="zh-TW" altLang="en-US" sz="2000" b="1" dirty="0">
                <a:solidFill>
                  <a:schemeClr val="tx1"/>
                </a:solidFill>
                <a:latin typeface="微軟正黑體" pitchFamily="34" charset="-120"/>
                <a:ea typeface="微軟正黑體" pitchFamily="34" charset="-120"/>
              </a:rPr>
              <a:t>：</a:t>
            </a:r>
            <a:endParaRPr lang="en-US" altLang="zh-TW" sz="2000" b="1" dirty="0">
              <a:solidFill>
                <a:schemeClr val="tx1"/>
              </a:solidFill>
              <a:latin typeface="微軟正黑體" pitchFamily="34" charset="-120"/>
              <a:ea typeface="微軟正黑體" pitchFamily="34" charset="-120"/>
            </a:endParaRPr>
          </a:p>
          <a:p>
            <a:pPr marL="360000">
              <a:lnSpc>
                <a:spcPts val="2500"/>
              </a:lnSpc>
            </a:pPr>
            <a:r>
              <a:rPr lang="en-US" altLang="zh-TW" sz="2000" b="1" dirty="0">
                <a:solidFill>
                  <a:schemeClr val="tx1"/>
                </a:solidFill>
                <a:latin typeface="微軟正黑體" pitchFamily="34" charset="-120"/>
                <a:ea typeface="微軟正黑體" pitchFamily="34" charset="-120"/>
              </a:rPr>
              <a:t>https://www.pagamo.org/</a:t>
            </a:r>
            <a:r>
              <a:rPr lang="zh-TW" altLang="en-US" sz="2000" b="1" dirty="0">
                <a:solidFill>
                  <a:schemeClr val="tx1"/>
                </a:solidFill>
                <a:latin typeface="微軟正黑體" pitchFamily="34" charset="-120"/>
                <a:ea typeface="微軟正黑體" pitchFamily="34" charset="-120"/>
              </a:rPr>
              <a:t> </a:t>
            </a:r>
          </a:p>
        </p:txBody>
      </p:sp>
    </p:spTree>
    <p:extLst>
      <p:ext uri="{BB962C8B-B14F-4D97-AF65-F5344CB8AC3E}">
        <p14:creationId xmlns:p14="http://schemas.microsoft.com/office/powerpoint/2010/main" val="2025990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2316480" y="604058"/>
            <a:ext cx="8136176" cy="687611"/>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三、推動策略</a:t>
            </a:r>
            <a:r>
              <a:rPr lang="en-US" altLang="zh-TW" b="1" dirty="0" smtClean="0">
                <a:solidFill>
                  <a:srgbClr val="0000D0"/>
                </a:solidFill>
                <a:latin typeface="微軟正黑體" pitchFamily="34" charset="-120"/>
                <a:ea typeface="微軟正黑體" pitchFamily="34" charset="-120"/>
              </a:rPr>
              <a:t>(8/9)</a:t>
            </a:r>
            <a:endParaRPr lang="zh-TW" altLang="en-US" dirty="0">
              <a:solidFill>
                <a:srgbClr val="0000D0"/>
              </a:solidFill>
            </a:endParaRPr>
          </a:p>
        </p:txBody>
      </p:sp>
      <p:sp>
        <p:nvSpPr>
          <p:cNvPr id="7" name="圓角矩形 6"/>
          <p:cNvSpPr/>
          <p:nvPr/>
        </p:nvSpPr>
        <p:spPr>
          <a:xfrm>
            <a:off x="2087880" y="1366058"/>
            <a:ext cx="8136176" cy="504056"/>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800" b="1" dirty="0">
                <a:solidFill>
                  <a:schemeClr val="tx1"/>
                </a:solidFill>
                <a:latin typeface="微軟正黑體" pitchFamily="34" charset="-120"/>
                <a:ea typeface="微軟正黑體" pitchFamily="34" charset="-120"/>
              </a:rPr>
              <a:t>其他多元學習扶助教材與資源</a:t>
            </a:r>
          </a:p>
        </p:txBody>
      </p:sp>
      <p:sp>
        <p:nvSpPr>
          <p:cNvPr id="8" name="圓角矩形 7"/>
          <p:cNvSpPr/>
          <p:nvPr/>
        </p:nvSpPr>
        <p:spPr>
          <a:xfrm>
            <a:off x="2087881" y="1949549"/>
            <a:ext cx="810000" cy="4247969"/>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分科教材與資源</a:t>
            </a:r>
          </a:p>
        </p:txBody>
      </p:sp>
      <p:sp>
        <p:nvSpPr>
          <p:cNvPr id="9" name="圓角矩形 8"/>
          <p:cNvSpPr/>
          <p:nvPr/>
        </p:nvSpPr>
        <p:spPr>
          <a:xfrm>
            <a:off x="3963725" y="1949551"/>
            <a:ext cx="6260331" cy="171144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000" b="1" dirty="0">
                <a:solidFill>
                  <a:schemeClr val="tx1"/>
                </a:solidFill>
                <a:latin typeface="微軟正黑體" pitchFamily="34" charset="-120"/>
                <a:ea typeface="微軟正黑體" pitchFamily="34" charset="-120"/>
              </a:rPr>
              <a:t>●跨領域閱讀教材：</a:t>
            </a:r>
            <a:endParaRPr lang="en-US" altLang="zh-TW" sz="2000" b="1" dirty="0">
              <a:solidFill>
                <a:schemeClr val="tx1"/>
              </a:solidFill>
              <a:latin typeface="微軟正黑體" pitchFamily="34" charset="-120"/>
              <a:ea typeface="微軟正黑體" pitchFamily="34" charset="-120"/>
            </a:endParaRPr>
          </a:p>
          <a:p>
            <a:r>
              <a:rPr lang="en-US" altLang="zh-TW" sz="2000" b="1" dirty="0">
                <a:solidFill>
                  <a:schemeClr val="tx1"/>
                </a:solidFill>
                <a:latin typeface="微軟正黑體" pitchFamily="34" charset="-120"/>
                <a:ea typeface="微軟正黑體" pitchFamily="34" charset="-120"/>
              </a:rPr>
              <a:t>https://priori.moe.gov.tw/index.php?mod=resource/index/content/material</a:t>
            </a:r>
          </a:p>
          <a:p>
            <a:r>
              <a:rPr lang="zh-TW" altLang="en-US" sz="2000" b="1" dirty="0">
                <a:solidFill>
                  <a:schemeClr val="tx1"/>
                </a:solidFill>
                <a:latin typeface="微軟正黑體" pitchFamily="34" charset="-120"/>
                <a:ea typeface="微軟正黑體" pitchFamily="34" charset="-120"/>
              </a:rPr>
              <a:t>●識字量測驗：</a:t>
            </a:r>
            <a:endParaRPr lang="en-US" altLang="zh-TW" sz="2000" b="1" dirty="0">
              <a:solidFill>
                <a:schemeClr val="tx1"/>
              </a:solidFill>
              <a:latin typeface="微軟正黑體" pitchFamily="34" charset="-120"/>
              <a:ea typeface="微軟正黑體" pitchFamily="34" charset="-120"/>
            </a:endParaRPr>
          </a:p>
          <a:p>
            <a:r>
              <a:rPr lang="en-US" altLang="zh-TW" sz="2000" b="1" dirty="0">
                <a:solidFill>
                  <a:schemeClr val="tx1"/>
                </a:solidFill>
                <a:latin typeface="微軟正黑體" pitchFamily="34" charset="-120"/>
                <a:ea typeface="微軟正黑體" pitchFamily="34" charset="-120"/>
              </a:rPr>
              <a:t>https://pair.nknu.edu.tw/literacy/</a:t>
            </a:r>
          </a:p>
        </p:txBody>
      </p:sp>
      <p:sp>
        <p:nvSpPr>
          <p:cNvPr id="10" name="圓角矩形 9">
            <a:extLst>
              <a:ext uri="{FF2B5EF4-FFF2-40B4-BE49-F238E27FC236}">
                <a16:creationId xmlns:a16="http://schemas.microsoft.com/office/drawing/2014/main" id="{18D195AC-56B3-4E48-8439-D8D675906C44}"/>
              </a:ext>
            </a:extLst>
          </p:cNvPr>
          <p:cNvSpPr/>
          <p:nvPr/>
        </p:nvSpPr>
        <p:spPr>
          <a:xfrm>
            <a:off x="2897881" y="1949550"/>
            <a:ext cx="1065844" cy="1711441"/>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b="1" dirty="0">
                <a:solidFill>
                  <a:schemeClr val="tx1"/>
                </a:solidFill>
                <a:latin typeface="微軟正黑體" pitchFamily="34" charset="-120"/>
                <a:ea typeface="微軟正黑體" pitchFamily="34" charset="-120"/>
              </a:rPr>
              <a:t>國語文</a:t>
            </a:r>
          </a:p>
        </p:txBody>
      </p:sp>
      <p:sp>
        <p:nvSpPr>
          <p:cNvPr id="11" name="圓角矩形 6">
            <a:extLst>
              <a:ext uri="{FF2B5EF4-FFF2-40B4-BE49-F238E27FC236}">
                <a16:creationId xmlns:a16="http://schemas.microsoft.com/office/drawing/2014/main" id="{DB914368-2BC7-4C2F-AFC7-84796EACB073}"/>
              </a:ext>
            </a:extLst>
          </p:cNvPr>
          <p:cNvSpPr/>
          <p:nvPr/>
        </p:nvSpPr>
        <p:spPr>
          <a:xfrm>
            <a:off x="2897881" y="3704035"/>
            <a:ext cx="1065844" cy="1996567"/>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b="1" dirty="0">
                <a:solidFill>
                  <a:schemeClr val="tx1"/>
                </a:solidFill>
                <a:latin typeface="微軟正黑體" pitchFamily="34" charset="-120"/>
                <a:ea typeface="微軟正黑體" pitchFamily="34" charset="-120"/>
              </a:rPr>
              <a:t>數學</a:t>
            </a:r>
          </a:p>
        </p:txBody>
      </p:sp>
      <p:sp>
        <p:nvSpPr>
          <p:cNvPr id="12" name="圓角矩形 6">
            <a:extLst>
              <a:ext uri="{FF2B5EF4-FFF2-40B4-BE49-F238E27FC236}">
                <a16:creationId xmlns:a16="http://schemas.microsoft.com/office/drawing/2014/main" id="{71C35F5E-DCAB-4507-8D90-2B17CE8815FC}"/>
              </a:ext>
            </a:extLst>
          </p:cNvPr>
          <p:cNvSpPr/>
          <p:nvPr/>
        </p:nvSpPr>
        <p:spPr>
          <a:xfrm>
            <a:off x="2897882" y="5753345"/>
            <a:ext cx="1065844" cy="444174"/>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b="1" dirty="0">
                <a:solidFill>
                  <a:schemeClr val="tx1"/>
                </a:solidFill>
                <a:latin typeface="微軟正黑體" pitchFamily="34" charset="-120"/>
                <a:ea typeface="微軟正黑體" pitchFamily="34" charset="-120"/>
              </a:rPr>
              <a:t>英語文</a:t>
            </a:r>
          </a:p>
        </p:txBody>
      </p:sp>
      <p:sp>
        <p:nvSpPr>
          <p:cNvPr id="13" name="圓角矩形 8">
            <a:extLst>
              <a:ext uri="{FF2B5EF4-FFF2-40B4-BE49-F238E27FC236}">
                <a16:creationId xmlns:a16="http://schemas.microsoft.com/office/drawing/2014/main" id="{B450ED78-541B-4F88-BA5E-B70E451CD401}"/>
              </a:ext>
            </a:extLst>
          </p:cNvPr>
          <p:cNvSpPr/>
          <p:nvPr/>
        </p:nvSpPr>
        <p:spPr>
          <a:xfrm>
            <a:off x="3963725" y="3708884"/>
            <a:ext cx="6260331" cy="1996568"/>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000" b="1" dirty="0">
                <a:solidFill>
                  <a:schemeClr val="tx1"/>
                </a:solidFill>
                <a:latin typeface="微軟正黑體" pitchFamily="34" charset="-120"/>
                <a:ea typeface="微軟正黑體" pitchFamily="34" charset="-120"/>
              </a:rPr>
              <a:t>●數學奠基模組：</a:t>
            </a:r>
            <a:endParaRPr lang="en-US" altLang="zh-TW" sz="2000" b="1" dirty="0">
              <a:solidFill>
                <a:schemeClr val="tx1"/>
              </a:solidFill>
              <a:latin typeface="微軟正黑體" pitchFamily="34" charset="-120"/>
              <a:ea typeface="微軟正黑體" pitchFamily="34" charset="-120"/>
            </a:endParaRPr>
          </a:p>
          <a:p>
            <a:r>
              <a:rPr lang="en-US" altLang="zh-TW" sz="2000" b="1" dirty="0">
                <a:solidFill>
                  <a:schemeClr val="tx1"/>
                </a:solidFill>
                <a:latin typeface="微軟正黑體" pitchFamily="34" charset="-120"/>
                <a:ea typeface="微軟正黑體" pitchFamily="34" charset="-120"/>
              </a:rPr>
              <a:t>https://www.ime.ntnu.edu.tw/</a:t>
            </a:r>
          </a:p>
          <a:p>
            <a:r>
              <a:rPr lang="zh-TW" altLang="en-US" sz="2000" b="1" dirty="0">
                <a:solidFill>
                  <a:schemeClr val="tx1"/>
                </a:solidFill>
                <a:latin typeface="微軟正黑體" pitchFamily="34" charset="-120"/>
                <a:ea typeface="微軟正黑體" pitchFamily="34" charset="-120"/>
              </a:rPr>
              <a:t>●明日數學：</a:t>
            </a:r>
            <a:endParaRPr lang="en-US" altLang="zh-TW" sz="2000" b="1" dirty="0">
              <a:solidFill>
                <a:schemeClr val="tx1"/>
              </a:solidFill>
              <a:latin typeface="微軟正黑體" pitchFamily="34" charset="-120"/>
              <a:ea typeface="微軟正黑體" pitchFamily="34" charset="-120"/>
            </a:endParaRPr>
          </a:p>
          <a:p>
            <a:r>
              <a:rPr lang="en-US" altLang="zh-TW" sz="2000" b="1" dirty="0">
                <a:solidFill>
                  <a:schemeClr val="tx1"/>
                </a:solidFill>
                <a:latin typeface="微軟正黑體" pitchFamily="34" charset="-120"/>
                <a:ea typeface="微軟正黑體" pitchFamily="34" charset="-120"/>
              </a:rPr>
              <a:t>http://www.cot.org.tw/ac/index.php</a:t>
            </a:r>
          </a:p>
          <a:p>
            <a:pPr algn="just"/>
            <a:r>
              <a:rPr lang="zh-TW" altLang="en-US" sz="2000" b="1" dirty="0">
                <a:solidFill>
                  <a:schemeClr val="tx1"/>
                </a:solidFill>
                <a:latin typeface="微軟正黑體" pitchFamily="34" charset="-120"/>
                <a:ea typeface="微軟正黑體" pitchFamily="34" charset="-120"/>
              </a:rPr>
              <a:t>●子由數學小學堂：</a:t>
            </a:r>
            <a:endParaRPr lang="en-US" altLang="zh-TW" sz="2000" b="1" dirty="0">
              <a:solidFill>
                <a:schemeClr val="tx1"/>
              </a:solidFill>
              <a:latin typeface="微軟正黑體" pitchFamily="34" charset="-120"/>
              <a:ea typeface="微軟正黑體" pitchFamily="34" charset="-120"/>
            </a:endParaRPr>
          </a:p>
          <a:p>
            <a:pPr algn="just"/>
            <a:r>
              <a:rPr lang="en-US" altLang="zh-TW" sz="2000" b="1" dirty="0">
                <a:solidFill>
                  <a:schemeClr val="tx1"/>
                </a:solidFill>
                <a:latin typeface="微軟正黑體" pitchFamily="34" charset="-120"/>
                <a:ea typeface="微軟正黑體" pitchFamily="34" charset="-120"/>
              </a:rPr>
              <a:t>http://www.emath.math.ncu.edu.tw/e_school</a:t>
            </a:r>
            <a:endParaRPr lang="zh-TW" altLang="en-US" sz="2000" b="1" dirty="0">
              <a:solidFill>
                <a:schemeClr val="tx1"/>
              </a:solidFill>
              <a:latin typeface="微軟正黑體" pitchFamily="34" charset="-120"/>
              <a:ea typeface="微軟正黑體" pitchFamily="34" charset="-120"/>
            </a:endParaRPr>
          </a:p>
        </p:txBody>
      </p:sp>
      <p:sp>
        <p:nvSpPr>
          <p:cNvPr id="14" name="圓角矩形 8">
            <a:extLst>
              <a:ext uri="{FF2B5EF4-FFF2-40B4-BE49-F238E27FC236}">
                <a16:creationId xmlns:a16="http://schemas.microsoft.com/office/drawing/2014/main" id="{90900771-19C2-4945-A9E8-226D54210B06}"/>
              </a:ext>
            </a:extLst>
          </p:cNvPr>
          <p:cNvSpPr/>
          <p:nvPr/>
        </p:nvSpPr>
        <p:spPr>
          <a:xfrm>
            <a:off x="3963725" y="5753345"/>
            <a:ext cx="6260331" cy="444174"/>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000" b="1" dirty="0">
                <a:solidFill>
                  <a:schemeClr val="tx1"/>
                </a:solidFill>
                <a:latin typeface="微軟正黑體" pitchFamily="34" charset="-120"/>
                <a:ea typeface="微軟正黑體" pitchFamily="34" charset="-120"/>
              </a:rPr>
              <a:t>●酷英：</a:t>
            </a:r>
            <a:r>
              <a:rPr lang="en-US" altLang="zh-TW" sz="2000" b="1" dirty="0">
                <a:solidFill>
                  <a:schemeClr val="tx1"/>
                </a:solidFill>
                <a:latin typeface="微軟正黑體" pitchFamily="34" charset="-120"/>
                <a:ea typeface="微軟正黑體" pitchFamily="34" charset="-120"/>
              </a:rPr>
              <a:t>https://www.coolenglish.edu.tw/</a:t>
            </a:r>
            <a:endParaRPr lang="zh-TW" altLang="en-US" sz="2000" b="1" dirty="0">
              <a:solidFill>
                <a:schemeClr val="tx1"/>
              </a:solidFill>
              <a:latin typeface="微軟正黑體" pitchFamily="34" charset="-120"/>
              <a:ea typeface="微軟正黑體" pitchFamily="34" charset="-120"/>
            </a:endParaRPr>
          </a:p>
        </p:txBody>
      </p:sp>
    </p:spTree>
    <p:extLst>
      <p:ext uri="{BB962C8B-B14F-4D97-AF65-F5344CB8AC3E}">
        <p14:creationId xmlns:p14="http://schemas.microsoft.com/office/powerpoint/2010/main" val="678202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1870651" y="852054"/>
            <a:ext cx="8136200" cy="735706"/>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三、推動策略</a:t>
            </a:r>
            <a:r>
              <a:rPr lang="en-US" altLang="zh-TW" b="1" dirty="0" smtClean="0">
                <a:solidFill>
                  <a:srgbClr val="0000D0"/>
                </a:solidFill>
                <a:latin typeface="微軟正黑體" pitchFamily="34" charset="-120"/>
                <a:ea typeface="微軟正黑體" pitchFamily="34" charset="-120"/>
              </a:rPr>
              <a:t>(9/9)</a:t>
            </a:r>
            <a:endParaRPr lang="zh-TW" altLang="en-US" dirty="0">
              <a:solidFill>
                <a:srgbClr val="0000D0"/>
              </a:solidFill>
            </a:endParaRPr>
          </a:p>
        </p:txBody>
      </p:sp>
      <p:sp>
        <p:nvSpPr>
          <p:cNvPr id="7" name="圓角矩形 6"/>
          <p:cNvSpPr/>
          <p:nvPr/>
        </p:nvSpPr>
        <p:spPr>
          <a:xfrm>
            <a:off x="1938251" y="1699511"/>
            <a:ext cx="8136200" cy="504056"/>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800" b="1" dirty="0">
                <a:solidFill>
                  <a:schemeClr val="tx1"/>
                </a:solidFill>
                <a:latin typeface="微軟正黑體" pitchFamily="34" charset="-120"/>
                <a:ea typeface="微軟正黑體" pitchFamily="34" charset="-120"/>
              </a:rPr>
              <a:t>其他配套措施</a:t>
            </a:r>
          </a:p>
        </p:txBody>
      </p:sp>
      <p:sp>
        <p:nvSpPr>
          <p:cNvPr id="8" name="圓角矩形 7"/>
          <p:cNvSpPr/>
          <p:nvPr/>
        </p:nvSpPr>
        <p:spPr>
          <a:xfrm>
            <a:off x="1938251" y="2345611"/>
            <a:ext cx="1800200" cy="2106533"/>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績優人員評選</a:t>
            </a:r>
          </a:p>
        </p:txBody>
      </p:sp>
      <p:sp>
        <p:nvSpPr>
          <p:cNvPr id="9" name="圓角矩形 8"/>
          <p:cNvSpPr/>
          <p:nvPr/>
        </p:nvSpPr>
        <p:spPr>
          <a:xfrm>
            <a:off x="1938251" y="4594188"/>
            <a:ext cx="1800200" cy="1310203"/>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與民間</a:t>
            </a:r>
            <a:endParaRPr lang="en-US" altLang="zh-TW" sz="2400" b="1" dirty="0">
              <a:solidFill>
                <a:schemeClr val="tx1"/>
              </a:solidFill>
              <a:latin typeface="微軟正黑體" pitchFamily="34" charset="-120"/>
              <a:ea typeface="微軟正黑體" pitchFamily="34" charset="-120"/>
            </a:endParaRPr>
          </a:p>
          <a:p>
            <a:pPr algn="ctr"/>
            <a:r>
              <a:rPr lang="zh-TW" altLang="en-US" sz="2400" b="1" dirty="0">
                <a:solidFill>
                  <a:schemeClr val="tx1"/>
                </a:solidFill>
                <a:latin typeface="微軟正黑體" pitchFamily="34" charset="-120"/>
                <a:ea typeface="微軟正黑體" pitchFamily="34" charset="-120"/>
              </a:rPr>
              <a:t>公益團體</a:t>
            </a:r>
            <a:endParaRPr lang="en-US" altLang="zh-TW" sz="2400" b="1" dirty="0">
              <a:solidFill>
                <a:schemeClr val="tx1"/>
              </a:solidFill>
              <a:latin typeface="微軟正黑體" pitchFamily="34" charset="-120"/>
              <a:ea typeface="微軟正黑體" pitchFamily="34" charset="-120"/>
            </a:endParaRPr>
          </a:p>
          <a:p>
            <a:pPr algn="ctr"/>
            <a:r>
              <a:rPr lang="zh-TW" altLang="en-US" sz="2400" b="1" dirty="0">
                <a:solidFill>
                  <a:schemeClr val="tx1"/>
                </a:solidFill>
                <a:latin typeface="微軟正黑體" pitchFamily="34" charset="-120"/>
                <a:ea typeface="微軟正黑體" pitchFamily="34" charset="-120"/>
              </a:rPr>
              <a:t>合作</a:t>
            </a:r>
          </a:p>
        </p:txBody>
      </p:sp>
      <p:sp>
        <p:nvSpPr>
          <p:cNvPr id="10" name="圓角矩形 9"/>
          <p:cNvSpPr/>
          <p:nvPr/>
        </p:nvSpPr>
        <p:spPr>
          <a:xfrm>
            <a:off x="3738451" y="2345611"/>
            <a:ext cx="6336704" cy="2106533"/>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4000" indent="-234000" algn="just">
              <a:buFont typeface="Wingdings" panose="05000000000000000000" pitchFamily="2" charset="2"/>
              <a:buChar char="l"/>
            </a:pPr>
            <a:r>
              <a:rPr lang="zh-TW" altLang="en-US" sz="2400" b="1" dirty="0">
                <a:solidFill>
                  <a:schemeClr val="tx1"/>
                </a:solidFill>
                <a:latin typeface="微軟正黑體" pitchFamily="34" charset="-120"/>
                <a:ea typeface="微軟正黑體" pitchFamily="34" charset="-120"/>
              </a:rPr>
              <a:t>辦理</a:t>
            </a:r>
            <a:r>
              <a:rPr lang="zh-TW" altLang="en-US" sz="2400" b="1" dirty="0">
                <a:solidFill>
                  <a:srgbClr val="C00000"/>
                </a:solidFill>
                <a:latin typeface="微軟正黑體" pitchFamily="34" charset="-120"/>
                <a:ea typeface="微軟正黑體" pitchFamily="34" charset="-120"/>
              </a:rPr>
              <a:t>學習扶助績優人員評選</a:t>
            </a:r>
            <a:r>
              <a:rPr lang="zh-TW" altLang="en-US" sz="2400" b="1" dirty="0">
                <a:solidFill>
                  <a:schemeClr val="tx1"/>
                </a:solidFill>
                <a:latin typeface="微軟正黑體" pitchFamily="34" charset="-120"/>
                <a:ea typeface="微軟正黑體" pitchFamily="34" charset="-120"/>
              </a:rPr>
              <a:t>，獎勵「領航教學團隊」、「鐸聲伴學教師」及「學習潛力學生」</a:t>
            </a:r>
            <a:endParaRPr lang="en-US" altLang="zh-TW" sz="2400" b="1" dirty="0">
              <a:solidFill>
                <a:schemeClr val="tx1"/>
              </a:solidFill>
              <a:latin typeface="微軟正黑體" pitchFamily="34" charset="-120"/>
              <a:ea typeface="微軟正黑體" pitchFamily="34" charset="-120"/>
            </a:endParaRPr>
          </a:p>
          <a:p>
            <a:pPr marL="234000" indent="-234000" algn="just">
              <a:buFont typeface="Wingdings" panose="05000000000000000000" pitchFamily="2" charset="2"/>
              <a:buChar char="l"/>
            </a:pPr>
            <a:r>
              <a:rPr lang="zh-TW" altLang="en-US" sz="2400" b="1" dirty="0">
                <a:solidFill>
                  <a:schemeClr val="tx1"/>
                </a:solidFill>
                <a:latin typeface="微軟正黑體" pitchFamily="34" charset="-120"/>
                <a:ea typeface="微軟正黑體" pitchFamily="34" charset="-120"/>
              </a:rPr>
              <a:t>辦理</a:t>
            </a:r>
            <a:r>
              <a:rPr lang="zh-TW" altLang="en-US" sz="2400" b="1" dirty="0">
                <a:solidFill>
                  <a:srgbClr val="C00000"/>
                </a:solidFill>
                <a:latin typeface="微軟正黑體" pitchFamily="34" charset="-120"/>
                <a:ea typeface="微軟正黑體" pitchFamily="34" charset="-120"/>
              </a:rPr>
              <a:t>獲獎學校與教師經驗分享與交流</a:t>
            </a:r>
            <a:r>
              <a:rPr lang="zh-TW" altLang="en-US" sz="2400" b="1" dirty="0">
                <a:solidFill>
                  <a:schemeClr val="tx1"/>
                </a:solidFill>
                <a:latin typeface="微軟正黑體" pitchFamily="34" charset="-120"/>
                <a:ea typeface="微軟正黑體" pitchFamily="34" charset="-120"/>
              </a:rPr>
              <a:t>，以推廣學習扶助成效</a:t>
            </a:r>
          </a:p>
        </p:txBody>
      </p:sp>
      <p:sp>
        <p:nvSpPr>
          <p:cNvPr id="11" name="圓角矩形 10"/>
          <p:cNvSpPr/>
          <p:nvPr/>
        </p:nvSpPr>
        <p:spPr>
          <a:xfrm>
            <a:off x="3738451" y="4594188"/>
            <a:ext cx="6336000" cy="1310203"/>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zh-TW" sz="2400" b="1" dirty="0">
                <a:solidFill>
                  <a:schemeClr val="tx1"/>
                </a:solidFill>
                <a:latin typeface="微軟正黑體" pitchFamily="34" charset="-120"/>
                <a:ea typeface="微軟正黑體" pitchFamily="34" charset="-120"/>
              </a:rPr>
              <a:t>持續與</a:t>
            </a:r>
            <a:r>
              <a:rPr lang="zh-TW" altLang="zh-TW" sz="2400" b="1" dirty="0">
                <a:solidFill>
                  <a:srgbClr val="C00000"/>
                </a:solidFill>
                <a:latin typeface="微軟正黑體" pitchFamily="34" charset="-120"/>
                <a:ea typeface="微軟正黑體" pitchFamily="34" charset="-120"/>
              </a:rPr>
              <a:t>永齡</a:t>
            </a:r>
            <a:r>
              <a:rPr lang="zh-TW" altLang="en-US" sz="2400" b="1" dirty="0">
                <a:solidFill>
                  <a:srgbClr val="C00000"/>
                </a:solidFill>
                <a:latin typeface="微軟正黑體" pitchFamily="34" charset="-120"/>
                <a:ea typeface="微軟正黑體" pitchFamily="34" charset="-120"/>
              </a:rPr>
              <a:t>教育</a:t>
            </a:r>
            <a:r>
              <a:rPr lang="zh-TW" altLang="zh-TW" sz="2400" b="1" dirty="0">
                <a:solidFill>
                  <a:srgbClr val="C00000"/>
                </a:solidFill>
                <a:latin typeface="微軟正黑體" pitchFamily="34" charset="-120"/>
                <a:ea typeface="微軟正黑體" pitchFamily="34" charset="-120"/>
              </a:rPr>
              <a:t>基金會、博幼</a:t>
            </a:r>
            <a:r>
              <a:rPr lang="zh-TW" altLang="en-US" sz="2400" b="1" dirty="0">
                <a:solidFill>
                  <a:srgbClr val="C00000"/>
                </a:solidFill>
                <a:latin typeface="微軟正黑體" pitchFamily="34" charset="-120"/>
                <a:ea typeface="微軟正黑體" pitchFamily="34" charset="-120"/>
              </a:rPr>
              <a:t>社會福利</a:t>
            </a:r>
            <a:r>
              <a:rPr lang="zh-TW" altLang="zh-TW" sz="2400" b="1" dirty="0">
                <a:solidFill>
                  <a:srgbClr val="C00000"/>
                </a:solidFill>
                <a:latin typeface="微軟正黑體" pitchFamily="34" charset="-120"/>
                <a:ea typeface="微軟正黑體" pitchFamily="34" charset="-120"/>
              </a:rPr>
              <a:t>基金會及均一平</a:t>
            </a:r>
            <a:r>
              <a:rPr lang="zh-TW" altLang="en-US" sz="2400" b="1" dirty="0">
                <a:solidFill>
                  <a:srgbClr val="C00000"/>
                </a:solidFill>
                <a:latin typeface="微軟正黑體" pitchFamily="34" charset="-120"/>
                <a:ea typeface="微軟正黑體" pitchFamily="34" charset="-120"/>
              </a:rPr>
              <a:t>台</a:t>
            </a:r>
            <a:r>
              <a:rPr lang="zh-TW" altLang="zh-TW" sz="2400" b="1" dirty="0">
                <a:solidFill>
                  <a:srgbClr val="C00000"/>
                </a:solidFill>
                <a:latin typeface="微軟正黑體" pitchFamily="34" charset="-120"/>
                <a:ea typeface="微軟正黑體" pitchFamily="34" charset="-120"/>
              </a:rPr>
              <a:t>教育基金會</a:t>
            </a:r>
            <a:r>
              <a:rPr lang="zh-TW" altLang="zh-TW" sz="2400" b="1" dirty="0">
                <a:solidFill>
                  <a:schemeClr val="tx1"/>
                </a:solidFill>
                <a:latin typeface="微軟正黑體" pitchFamily="34" charset="-120"/>
                <a:ea typeface="微軟正黑體" pitchFamily="34" charset="-120"/>
              </a:rPr>
              <a:t>合作推動</a:t>
            </a:r>
            <a:r>
              <a:rPr lang="zh-TW" altLang="en-US" sz="2400" b="1" dirty="0">
                <a:solidFill>
                  <a:schemeClr val="tx1"/>
                </a:solidFill>
                <a:latin typeface="微軟正黑體" pitchFamily="34" charset="-120"/>
                <a:ea typeface="微軟正黑體" pitchFamily="34" charset="-120"/>
              </a:rPr>
              <a:t>學習扶助</a:t>
            </a:r>
          </a:p>
        </p:txBody>
      </p:sp>
    </p:spTree>
    <p:extLst>
      <p:ext uri="{BB962C8B-B14F-4D97-AF65-F5344CB8AC3E}">
        <p14:creationId xmlns:p14="http://schemas.microsoft.com/office/powerpoint/2010/main" val="2851505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2115590" y="524949"/>
            <a:ext cx="8198941" cy="68751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四、宣導事項</a:t>
            </a:r>
            <a:r>
              <a:rPr lang="en-US" altLang="zh-TW" b="1" dirty="0" smtClean="0">
                <a:solidFill>
                  <a:srgbClr val="0000D0"/>
                </a:solidFill>
                <a:latin typeface="微軟正黑體" pitchFamily="34" charset="-120"/>
                <a:ea typeface="微軟正黑體" pitchFamily="34" charset="-120"/>
              </a:rPr>
              <a:t>(1/10)</a:t>
            </a:r>
            <a:endParaRPr lang="zh-TW" altLang="en-US" dirty="0">
              <a:solidFill>
                <a:srgbClr val="0000D0"/>
              </a:solidFill>
            </a:endParaRPr>
          </a:p>
        </p:txBody>
      </p:sp>
      <p:sp>
        <p:nvSpPr>
          <p:cNvPr id="7" name="圓角矩形 6"/>
          <p:cNvSpPr/>
          <p:nvPr/>
        </p:nvSpPr>
        <p:spPr>
          <a:xfrm>
            <a:off x="1924929" y="1195387"/>
            <a:ext cx="8198941" cy="504056"/>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800" b="1" dirty="0">
                <a:solidFill>
                  <a:schemeClr val="tx1"/>
                </a:solidFill>
                <a:latin typeface="微軟正黑體" pitchFamily="34" charset="-120"/>
                <a:ea typeface="微軟正黑體" pitchFamily="34" charset="-120"/>
              </a:rPr>
              <a:t>學校開班經費新增冷氣電費</a:t>
            </a:r>
          </a:p>
        </p:txBody>
      </p:sp>
      <p:sp>
        <p:nvSpPr>
          <p:cNvPr id="8" name="圓角矩形 7"/>
          <p:cNvSpPr/>
          <p:nvPr/>
        </p:nvSpPr>
        <p:spPr>
          <a:xfrm>
            <a:off x="1896688" y="1737413"/>
            <a:ext cx="1475265" cy="4753151"/>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b="1" dirty="0">
                <a:solidFill>
                  <a:schemeClr val="tx1"/>
                </a:solidFill>
                <a:latin typeface="微軟正黑體" pitchFamily="34" charset="-120"/>
                <a:ea typeface="微軟正黑體" pitchFamily="34" charset="-120"/>
              </a:rPr>
              <a:t>冷氣電費</a:t>
            </a:r>
            <a:endParaRPr lang="en-US" altLang="zh-TW" sz="2200" b="1" dirty="0">
              <a:solidFill>
                <a:schemeClr val="tx1"/>
              </a:solidFill>
              <a:latin typeface="微軟正黑體" pitchFamily="34" charset="-120"/>
              <a:ea typeface="微軟正黑體" pitchFamily="34" charset="-120"/>
            </a:endParaRPr>
          </a:p>
          <a:p>
            <a:pPr algn="ctr"/>
            <a:r>
              <a:rPr lang="zh-TW" altLang="en-US" sz="2200" b="1" dirty="0">
                <a:solidFill>
                  <a:schemeClr val="tx1"/>
                </a:solidFill>
                <a:latin typeface="微軟正黑體" pitchFamily="34" charset="-120"/>
                <a:ea typeface="微軟正黑體" pitchFamily="34" charset="-120"/>
              </a:rPr>
              <a:t>計算公式</a:t>
            </a:r>
          </a:p>
        </p:txBody>
      </p:sp>
      <p:sp>
        <p:nvSpPr>
          <p:cNvPr id="9" name="圓角矩形 8"/>
          <p:cNvSpPr/>
          <p:nvPr/>
        </p:nvSpPr>
        <p:spPr>
          <a:xfrm>
            <a:off x="4875459" y="5056075"/>
            <a:ext cx="5248411" cy="1434489"/>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2600"/>
              </a:lnSpc>
            </a:pPr>
            <a:r>
              <a:rPr lang="zh-TW" altLang="en-US" sz="1400" b="1" dirty="0" smtClean="0">
                <a:solidFill>
                  <a:schemeClr val="tx1"/>
                </a:solidFill>
                <a:latin typeface="微軟正黑體" pitchFamily="34" charset="-120"/>
                <a:ea typeface="微軟正黑體" pitchFamily="34" charset="-120"/>
              </a:rPr>
              <a:t>以每校該期課後及週休實際授課總節數乘以「五、六月占第二學期月份數比率」乘以一點二倍乘以</a:t>
            </a:r>
            <a:r>
              <a:rPr lang="zh-TW" altLang="en-US" sz="1400" b="1" dirty="0" smtClean="0">
                <a:solidFill>
                  <a:srgbClr val="FF0000"/>
                </a:solidFill>
                <a:latin typeface="微軟正黑體" pitchFamily="34" charset="-120"/>
                <a:ea typeface="微軟正黑體" pitchFamily="34" charset="-120"/>
              </a:rPr>
              <a:t>二臺</a:t>
            </a:r>
            <a:r>
              <a:rPr lang="zh-TW" altLang="en-US" sz="1400" b="1" dirty="0" smtClean="0">
                <a:solidFill>
                  <a:schemeClr val="tx1"/>
                </a:solidFill>
                <a:latin typeface="微軟正黑體" pitchFamily="34" charset="-120"/>
                <a:ea typeface="微軟正黑體" pitchFamily="34" charset="-120"/>
              </a:rPr>
              <a:t>冷氣乘以每臺每節耗電量二點五度乘以「該學年度第一學期開始所屬年度一般性教育補助款國民中小學冷氣電費設算公式之每度電費」計算。</a:t>
            </a:r>
            <a:endParaRPr lang="zh-TW" altLang="en-US" sz="1400" b="1" dirty="0">
              <a:solidFill>
                <a:schemeClr val="tx1"/>
              </a:solidFill>
              <a:latin typeface="微軟正黑體" pitchFamily="34" charset="-120"/>
              <a:ea typeface="微軟正黑體" pitchFamily="34" charset="-120"/>
            </a:endParaRPr>
          </a:p>
        </p:txBody>
      </p:sp>
      <p:sp>
        <p:nvSpPr>
          <p:cNvPr id="10" name="圓角矩形 9">
            <a:extLst>
              <a:ext uri="{FF2B5EF4-FFF2-40B4-BE49-F238E27FC236}">
                <a16:creationId xmlns:a16="http://schemas.microsoft.com/office/drawing/2014/main" id="{63791EA3-B3DE-4A1A-A6BD-74BB533E3496}"/>
              </a:ext>
            </a:extLst>
          </p:cNvPr>
          <p:cNvSpPr/>
          <p:nvPr/>
        </p:nvSpPr>
        <p:spPr>
          <a:xfrm>
            <a:off x="4875459" y="3429000"/>
            <a:ext cx="5248411" cy="1481602"/>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2600"/>
              </a:lnSpc>
            </a:pPr>
            <a:r>
              <a:rPr lang="zh-TW" altLang="en-US" sz="1400" b="1" dirty="0" smtClean="0">
                <a:solidFill>
                  <a:schemeClr val="tx1"/>
                </a:solidFill>
                <a:latin typeface="微軟正黑體" pitchFamily="34" charset="-120"/>
                <a:ea typeface="微軟正黑體" pitchFamily="34" charset="-120"/>
              </a:rPr>
              <a:t>以每校該期課後及週休實際授課總節數乘以「九、十月占第一學期月份數比率」乘以一點二倍乘以</a:t>
            </a:r>
            <a:r>
              <a:rPr lang="zh-TW" altLang="en-US" sz="1400" b="1" dirty="0" smtClean="0">
                <a:solidFill>
                  <a:srgbClr val="FF0000"/>
                </a:solidFill>
                <a:latin typeface="微軟正黑體" pitchFamily="34" charset="-120"/>
                <a:ea typeface="微軟正黑體" pitchFamily="34" charset="-120"/>
              </a:rPr>
              <a:t>二臺</a:t>
            </a:r>
            <a:r>
              <a:rPr lang="zh-TW" altLang="en-US" sz="1400" b="1" dirty="0" smtClean="0">
                <a:solidFill>
                  <a:schemeClr val="tx1"/>
                </a:solidFill>
                <a:latin typeface="微軟正黑體" pitchFamily="34" charset="-120"/>
                <a:ea typeface="微軟正黑體" pitchFamily="34" charset="-120"/>
              </a:rPr>
              <a:t>冷氣乘以每臺每節耗電量二點五度乘以「該學年度第一學期開始所屬年度一般性教育補助款國民中小學冷氣電費設算公式之每度電費」計算。</a:t>
            </a:r>
            <a:endParaRPr lang="zh-TW" altLang="en-US" sz="1400" b="1" dirty="0">
              <a:solidFill>
                <a:schemeClr val="tx1"/>
              </a:solidFill>
              <a:latin typeface="微軟正黑體" pitchFamily="34" charset="-120"/>
              <a:ea typeface="微軟正黑體" pitchFamily="34" charset="-120"/>
            </a:endParaRPr>
          </a:p>
        </p:txBody>
      </p:sp>
      <p:sp>
        <p:nvSpPr>
          <p:cNvPr id="11" name="圓角矩形 9">
            <a:extLst>
              <a:ext uri="{FF2B5EF4-FFF2-40B4-BE49-F238E27FC236}">
                <a16:creationId xmlns:a16="http://schemas.microsoft.com/office/drawing/2014/main" id="{F7B7704C-7DBB-4557-AA57-61A9AF64E327}"/>
              </a:ext>
            </a:extLst>
          </p:cNvPr>
          <p:cNvSpPr/>
          <p:nvPr/>
        </p:nvSpPr>
        <p:spPr>
          <a:xfrm>
            <a:off x="4847218" y="1737413"/>
            <a:ext cx="5248411" cy="1546114"/>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2600"/>
              </a:lnSpc>
            </a:pPr>
            <a:r>
              <a:rPr lang="zh-TW" altLang="en-US" sz="1400" b="1" dirty="0" smtClean="0">
                <a:solidFill>
                  <a:schemeClr val="tx1"/>
                </a:solidFill>
                <a:latin typeface="微軟正黑體" pitchFamily="34" charset="-120"/>
                <a:ea typeface="微軟正黑體" pitchFamily="34" charset="-120"/>
              </a:rPr>
              <a:t>以每校該期實際授課總節數乘以一點二倍乘以</a:t>
            </a:r>
            <a:r>
              <a:rPr lang="zh-TW" altLang="en-US" sz="1400" b="1" dirty="0" smtClean="0">
                <a:solidFill>
                  <a:srgbClr val="FF0000"/>
                </a:solidFill>
                <a:latin typeface="微軟正黑體" pitchFamily="34" charset="-120"/>
                <a:ea typeface="微軟正黑體" pitchFamily="34" charset="-120"/>
              </a:rPr>
              <a:t>二臺</a:t>
            </a:r>
            <a:r>
              <a:rPr lang="zh-TW" altLang="en-US" sz="1400" b="1" dirty="0" smtClean="0">
                <a:solidFill>
                  <a:schemeClr val="tx1"/>
                </a:solidFill>
                <a:latin typeface="微軟正黑體" pitchFamily="34" charset="-120"/>
                <a:ea typeface="微軟正黑體" pitchFamily="34" charset="-120"/>
              </a:rPr>
              <a:t>冷氣乘以每臺每節耗電量二點五度乘以「該學年度第一學期開始所屬年度中央對直轄市及縣市政府一般性教育補助款（以下簡稱一般性教育補助款）國民中小學冷氣電費設算公式之每度電費」計算。</a:t>
            </a:r>
            <a:endParaRPr lang="zh-TW" altLang="en-US" sz="1400" b="1" dirty="0">
              <a:solidFill>
                <a:schemeClr val="tx1"/>
              </a:solidFill>
              <a:latin typeface="微軟正黑體" pitchFamily="34" charset="-120"/>
              <a:ea typeface="微軟正黑體" pitchFamily="34" charset="-120"/>
            </a:endParaRPr>
          </a:p>
        </p:txBody>
      </p:sp>
      <p:sp>
        <p:nvSpPr>
          <p:cNvPr id="12" name="圓角矩形 16">
            <a:extLst>
              <a:ext uri="{FF2B5EF4-FFF2-40B4-BE49-F238E27FC236}">
                <a16:creationId xmlns:a16="http://schemas.microsoft.com/office/drawing/2014/main" id="{DBFF1449-EFB0-4EA7-9B12-54626A9EA68D}"/>
              </a:ext>
            </a:extLst>
          </p:cNvPr>
          <p:cNvSpPr/>
          <p:nvPr/>
        </p:nvSpPr>
        <p:spPr>
          <a:xfrm>
            <a:off x="3371953" y="1737413"/>
            <a:ext cx="1475265" cy="1396855"/>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b="1" dirty="0">
                <a:solidFill>
                  <a:schemeClr val="tx1"/>
                </a:solidFill>
                <a:latin typeface="微軟正黑體" pitchFamily="34" charset="-120"/>
                <a:ea typeface="微軟正黑體" pitchFamily="34" charset="-120"/>
              </a:rPr>
              <a:t>暑假</a:t>
            </a:r>
            <a:endParaRPr lang="en-US" altLang="zh-TW" sz="2200" b="1" dirty="0">
              <a:solidFill>
                <a:schemeClr val="tx1"/>
              </a:solidFill>
              <a:latin typeface="微軟正黑體" pitchFamily="34" charset="-120"/>
              <a:ea typeface="微軟正黑體" pitchFamily="34" charset="-120"/>
            </a:endParaRPr>
          </a:p>
        </p:txBody>
      </p:sp>
      <p:sp>
        <p:nvSpPr>
          <p:cNvPr id="13" name="圓角矩形 16">
            <a:extLst>
              <a:ext uri="{FF2B5EF4-FFF2-40B4-BE49-F238E27FC236}">
                <a16:creationId xmlns:a16="http://schemas.microsoft.com/office/drawing/2014/main" id="{2C365522-EC1B-4797-8A39-AE65FE907266}"/>
              </a:ext>
            </a:extLst>
          </p:cNvPr>
          <p:cNvSpPr/>
          <p:nvPr/>
        </p:nvSpPr>
        <p:spPr>
          <a:xfrm>
            <a:off x="3400194" y="3443340"/>
            <a:ext cx="1475265" cy="1434491"/>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b="1" dirty="0">
                <a:solidFill>
                  <a:schemeClr val="tx1"/>
                </a:solidFill>
                <a:latin typeface="微軟正黑體" pitchFamily="34" charset="-120"/>
                <a:ea typeface="微軟正黑體" pitchFamily="34" charset="-120"/>
              </a:rPr>
              <a:t>第</a:t>
            </a:r>
            <a:r>
              <a:rPr lang="en-US" altLang="zh-TW" sz="2200" b="1" dirty="0">
                <a:solidFill>
                  <a:schemeClr val="tx1"/>
                </a:solidFill>
                <a:latin typeface="微軟正黑體" pitchFamily="34" charset="-120"/>
                <a:ea typeface="微軟正黑體" pitchFamily="34" charset="-120"/>
              </a:rPr>
              <a:t>1</a:t>
            </a:r>
            <a:r>
              <a:rPr lang="zh-TW" altLang="en-US" sz="2200" b="1" dirty="0">
                <a:solidFill>
                  <a:schemeClr val="tx1"/>
                </a:solidFill>
                <a:latin typeface="微軟正黑體" pitchFamily="34" charset="-120"/>
                <a:ea typeface="微軟正黑體" pitchFamily="34" charset="-120"/>
              </a:rPr>
              <a:t>學期</a:t>
            </a:r>
            <a:endParaRPr lang="en-US" altLang="zh-TW" sz="2200" b="1" dirty="0">
              <a:solidFill>
                <a:schemeClr val="tx1"/>
              </a:solidFill>
              <a:latin typeface="微軟正黑體" pitchFamily="34" charset="-120"/>
              <a:ea typeface="微軟正黑體" pitchFamily="34" charset="-120"/>
            </a:endParaRPr>
          </a:p>
        </p:txBody>
      </p:sp>
      <p:sp>
        <p:nvSpPr>
          <p:cNvPr id="14" name="圓角矩形 16">
            <a:extLst>
              <a:ext uri="{FF2B5EF4-FFF2-40B4-BE49-F238E27FC236}">
                <a16:creationId xmlns:a16="http://schemas.microsoft.com/office/drawing/2014/main" id="{AFE14360-49C1-4564-AAE0-A536BDA3CC3B}"/>
              </a:ext>
            </a:extLst>
          </p:cNvPr>
          <p:cNvSpPr/>
          <p:nvPr/>
        </p:nvSpPr>
        <p:spPr>
          <a:xfrm>
            <a:off x="3400194" y="5056075"/>
            <a:ext cx="1475265" cy="1434491"/>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b="1" dirty="0">
                <a:solidFill>
                  <a:schemeClr val="tx1"/>
                </a:solidFill>
                <a:latin typeface="微軟正黑體" pitchFamily="34" charset="-120"/>
                <a:ea typeface="微軟正黑體" pitchFamily="34" charset="-120"/>
              </a:rPr>
              <a:t>第</a:t>
            </a:r>
            <a:r>
              <a:rPr lang="en-US" altLang="zh-TW" sz="2200" b="1" dirty="0">
                <a:solidFill>
                  <a:schemeClr val="tx1"/>
                </a:solidFill>
                <a:latin typeface="微軟正黑體" pitchFamily="34" charset="-120"/>
                <a:ea typeface="微軟正黑體" pitchFamily="34" charset="-120"/>
              </a:rPr>
              <a:t>2</a:t>
            </a:r>
            <a:r>
              <a:rPr lang="zh-TW" altLang="en-US" sz="2200" b="1" dirty="0">
                <a:solidFill>
                  <a:schemeClr val="tx1"/>
                </a:solidFill>
                <a:latin typeface="微軟正黑體" pitchFamily="34" charset="-120"/>
                <a:ea typeface="微軟正黑體" pitchFamily="34" charset="-120"/>
              </a:rPr>
              <a:t>學期</a:t>
            </a:r>
            <a:endParaRPr lang="en-US" altLang="zh-TW" sz="2200" b="1" dirty="0">
              <a:solidFill>
                <a:schemeClr val="tx1"/>
              </a:solidFill>
              <a:latin typeface="微軟正黑體" pitchFamily="34" charset="-120"/>
              <a:ea typeface="微軟正黑體" pitchFamily="34" charset="-120"/>
            </a:endParaRPr>
          </a:p>
        </p:txBody>
      </p:sp>
    </p:spTree>
    <p:extLst>
      <p:ext uri="{BB962C8B-B14F-4D97-AF65-F5344CB8AC3E}">
        <p14:creationId xmlns:p14="http://schemas.microsoft.com/office/powerpoint/2010/main" val="2269777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圖片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標題 1"/>
          <p:cNvSpPr txBox="1">
            <a:spLocks/>
          </p:cNvSpPr>
          <p:nvPr/>
        </p:nvSpPr>
        <p:spPr>
          <a:xfrm>
            <a:off x="2341418" y="888077"/>
            <a:ext cx="8198941" cy="68751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四、宣導事項</a:t>
            </a:r>
            <a:r>
              <a:rPr lang="en-US" altLang="zh-TW" b="1" dirty="0" smtClean="0">
                <a:solidFill>
                  <a:srgbClr val="0000D0"/>
                </a:solidFill>
                <a:latin typeface="微軟正黑體" pitchFamily="34" charset="-120"/>
                <a:ea typeface="微軟正黑體" pitchFamily="34" charset="-120"/>
              </a:rPr>
              <a:t>(2/10)</a:t>
            </a:r>
            <a:endParaRPr lang="zh-TW" altLang="en-US" dirty="0">
              <a:solidFill>
                <a:srgbClr val="0000D0"/>
              </a:solidFill>
            </a:endParaRPr>
          </a:p>
        </p:txBody>
      </p:sp>
      <p:sp>
        <p:nvSpPr>
          <p:cNvPr id="8" name="圓角矩形 7"/>
          <p:cNvSpPr/>
          <p:nvPr/>
        </p:nvSpPr>
        <p:spPr>
          <a:xfrm>
            <a:off x="2112818" y="2031077"/>
            <a:ext cx="8198941" cy="504056"/>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800" b="1" dirty="0">
                <a:solidFill>
                  <a:schemeClr val="tx1"/>
                </a:solidFill>
                <a:latin typeface="微軟正黑體" pitchFamily="34" charset="-120"/>
                <a:ea typeface="微軟正黑體" pitchFamily="34" charset="-120"/>
              </a:rPr>
              <a:t>學校開班經費新增冷氣電費</a:t>
            </a:r>
          </a:p>
        </p:txBody>
      </p:sp>
      <p:sp>
        <p:nvSpPr>
          <p:cNvPr id="9" name="圓角矩形 8"/>
          <p:cNvSpPr/>
          <p:nvPr/>
        </p:nvSpPr>
        <p:spPr>
          <a:xfrm>
            <a:off x="2112818" y="2741870"/>
            <a:ext cx="1574942" cy="2138141"/>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冷氣電費</a:t>
            </a:r>
            <a:endParaRPr lang="en-US" altLang="zh-TW" sz="2400" b="1" dirty="0">
              <a:solidFill>
                <a:schemeClr val="tx1"/>
              </a:solidFill>
              <a:latin typeface="微軟正黑體" pitchFamily="34" charset="-120"/>
              <a:ea typeface="微軟正黑體" pitchFamily="34" charset="-120"/>
            </a:endParaRPr>
          </a:p>
          <a:p>
            <a:pPr algn="ctr"/>
            <a:r>
              <a:rPr lang="zh-TW" altLang="en-US" sz="2400" b="1" dirty="0">
                <a:solidFill>
                  <a:schemeClr val="tx1"/>
                </a:solidFill>
                <a:latin typeface="微軟正黑體" pitchFamily="34" charset="-120"/>
                <a:ea typeface="微軟正黑體" pitchFamily="34" charset="-120"/>
              </a:rPr>
              <a:t>使用方式</a:t>
            </a:r>
          </a:p>
        </p:txBody>
      </p:sp>
      <p:sp>
        <p:nvSpPr>
          <p:cNvPr id="10" name="圓角矩形 9"/>
          <p:cNvSpPr/>
          <p:nvPr/>
        </p:nvSpPr>
        <p:spPr>
          <a:xfrm>
            <a:off x="3687759" y="2741870"/>
            <a:ext cx="6624000" cy="2138141"/>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b="1" dirty="0" smtClean="0">
                <a:solidFill>
                  <a:schemeClr val="tx1"/>
                </a:solidFill>
                <a:latin typeface="微軟正黑體" pitchFamily="34" charset="-120"/>
                <a:ea typeface="微軟正黑體" pitchFamily="34" charset="-120"/>
              </a:rPr>
              <a:t>依上開公式加總</a:t>
            </a:r>
            <a:r>
              <a:rPr lang="zh-TW" altLang="en-US" sz="2400" b="1" dirty="0" smtClean="0">
                <a:solidFill>
                  <a:srgbClr val="FF0000"/>
                </a:solidFill>
                <a:latin typeface="微軟正黑體" pitchFamily="34" charset="-120"/>
                <a:ea typeface="微軟正黑體" pitchFamily="34" charset="-120"/>
              </a:rPr>
              <a:t>暑假</a:t>
            </a:r>
            <a:r>
              <a:rPr lang="zh-TW" altLang="en-US" sz="2400" b="1" dirty="0" smtClean="0">
                <a:solidFill>
                  <a:schemeClr val="tx1"/>
                </a:solidFill>
                <a:latin typeface="微軟正黑體" pitchFamily="34" charset="-120"/>
                <a:ea typeface="微軟正黑體" pitchFamily="34" charset="-120"/>
              </a:rPr>
              <a:t>、</a:t>
            </a:r>
            <a:r>
              <a:rPr lang="zh-TW" altLang="en-US" sz="2400" b="1" dirty="0" smtClean="0">
                <a:solidFill>
                  <a:srgbClr val="FF0000"/>
                </a:solidFill>
                <a:latin typeface="微軟正黑體" pitchFamily="34" charset="-120"/>
                <a:ea typeface="微軟正黑體" pitchFamily="34" charset="-120"/>
              </a:rPr>
              <a:t>第一學期及第二學期</a:t>
            </a:r>
            <a:r>
              <a:rPr lang="zh-TW" altLang="en-US" sz="2400" b="1" dirty="0" smtClean="0">
                <a:solidFill>
                  <a:schemeClr val="tx1"/>
                </a:solidFill>
                <a:latin typeface="微軟正黑體" pitchFamily="34" charset="-120"/>
                <a:ea typeface="微軟正黑體" pitchFamily="34" charset="-120"/>
              </a:rPr>
              <a:t>計算結果為</a:t>
            </a:r>
            <a:r>
              <a:rPr lang="zh-TW" altLang="en-US" sz="2400" b="1" dirty="0" smtClean="0">
                <a:solidFill>
                  <a:srgbClr val="0070C0"/>
                </a:solidFill>
                <a:latin typeface="微軟正黑體" pitchFamily="34" charset="-120"/>
                <a:ea typeface="微軟正黑體" pitchFamily="34" charset="-120"/>
              </a:rPr>
              <a:t>整學年可使用冷氣電費上限</a:t>
            </a:r>
            <a:r>
              <a:rPr lang="zh-TW" altLang="en-US" sz="2400" b="1" dirty="0" smtClean="0">
                <a:solidFill>
                  <a:schemeClr val="tx1"/>
                </a:solidFill>
                <a:latin typeface="微軟正黑體" pitchFamily="34" charset="-120"/>
                <a:ea typeface="微軟正黑體" pitchFamily="34" charset="-120"/>
              </a:rPr>
              <a:t>，使用期間不以每年五至十月為限，</a:t>
            </a:r>
            <a:r>
              <a:rPr lang="zh-TW" altLang="en-US" sz="2400" b="1" dirty="0" smtClean="0">
                <a:solidFill>
                  <a:srgbClr val="7030A0"/>
                </a:solidFill>
                <a:latin typeface="微軟正黑體" pitchFamily="34" charset="-120"/>
                <a:ea typeface="微軟正黑體" pitchFamily="34" charset="-120"/>
              </a:rPr>
              <a:t>且各期冷氣電費得於暑假、第一學期、寒假及第二學期</a:t>
            </a:r>
            <a:r>
              <a:rPr lang="zh-TW" altLang="en-US" sz="2400" b="1" dirty="0" smtClean="0">
                <a:solidFill>
                  <a:schemeClr val="accent2"/>
                </a:solidFill>
                <a:latin typeface="微軟正黑體" pitchFamily="34" charset="-120"/>
                <a:ea typeface="微軟正黑體" pitchFamily="34" charset="-120"/>
              </a:rPr>
              <a:t>各期別勻支使用。</a:t>
            </a:r>
            <a:endParaRPr lang="zh-TW" altLang="en-US" sz="2400" b="1" dirty="0">
              <a:solidFill>
                <a:schemeClr val="accent2"/>
              </a:solidFill>
              <a:latin typeface="微軟正黑體" pitchFamily="34" charset="-120"/>
              <a:ea typeface="微軟正黑體" pitchFamily="34" charset="-120"/>
            </a:endParaRPr>
          </a:p>
        </p:txBody>
      </p:sp>
    </p:spTree>
    <p:extLst>
      <p:ext uri="{BB962C8B-B14F-4D97-AF65-F5344CB8AC3E}">
        <p14:creationId xmlns:p14="http://schemas.microsoft.com/office/powerpoint/2010/main" val="12783111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2308167" y="669174"/>
            <a:ext cx="8198940" cy="68751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四、宣導事項</a:t>
            </a:r>
            <a:r>
              <a:rPr lang="en-US" altLang="zh-TW" b="1" dirty="0" smtClean="0">
                <a:solidFill>
                  <a:srgbClr val="0000D0"/>
                </a:solidFill>
                <a:latin typeface="微軟正黑體" pitchFamily="34" charset="-120"/>
                <a:ea typeface="微軟正黑體" pitchFamily="34" charset="-120"/>
              </a:rPr>
              <a:t>(3/10)</a:t>
            </a:r>
            <a:endParaRPr lang="zh-TW" altLang="en-US" dirty="0">
              <a:solidFill>
                <a:srgbClr val="0000D0"/>
              </a:solidFill>
            </a:endParaRPr>
          </a:p>
        </p:txBody>
      </p:sp>
      <p:sp>
        <p:nvSpPr>
          <p:cNvPr id="7" name="圓角矩形 6"/>
          <p:cNvSpPr/>
          <p:nvPr/>
        </p:nvSpPr>
        <p:spPr>
          <a:xfrm>
            <a:off x="2079567" y="1496208"/>
            <a:ext cx="8198941" cy="504056"/>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800" b="1" dirty="0">
                <a:solidFill>
                  <a:schemeClr val="tx1"/>
                </a:solidFill>
                <a:latin typeface="微軟正黑體" pitchFamily="34" charset="-120"/>
                <a:ea typeface="微軟正黑體" pitchFamily="34" charset="-120"/>
              </a:rPr>
              <a:t>開班系統新增未滿</a:t>
            </a:r>
            <a:r>
              <a:rPr lang="en-US" altLang="zh-TW" sz="2800" b="1" dirty="0">
                <a:solidFill>
                  <a:schemeClr val="tx1"/>
                </a:solidFill>
                <a:latin typeface="微軟正黑體" pitchFamily="34" charset="-120"/>
                <a:ea typeface="微軟正黑體" pitchFamily="34" charset="-120"/>
              </a:rPr>
              <a:t>6</a:t>
            </a:r>
            <a:r>
              <a:rPr lang="zh-TW" altLang="en-US" sz="2800" b="1" dirty="0">
                <a:solidFill>
                  <a:schemeClr val="tx1"/>
                </a:solidFill>
                <a:latin typeface="微軟正黑體" pitchFamily="34" charset="-120"/>
                <a:ea typeface="微軟正黑體" pitchFamily="34" charset="-120"/>
              </a:rPr>
              <a:t>人開班報核功能</a:t>
            </a:r>
          </a:p>
        </p:txBody>
      </p:sp>
      <p:sp>
        <p:nvSpPr>
          <p:cNvPr id="8" name="圓角矩形 7">
            <a:extLst>
              <a:ext uri="{FF2B5EF4-FFF2-40B4-BE49-F238E27FC236}">
                <a16:creationId xmlns:a16="http://schemas.microsoft.com/office/drawing/2014/main" id="{4946982D-4DFC-4713-9027-1C0E09FAEC1F}"/>
              </a:ext>
            </a:extLst>
          </p:cNvPr>
          <p:cNvSpPr/>
          <p:nvPr/>
        </p:nvSpPr>
        <p:spPr>
          <a:xfrm>
            <a:off x="3345362" y="2117734"/>
            <a:ext cx="6933145" cy="1494818"/>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b="1" dirty="0">
                <a:solidFill>
                  <a:schemeClr val="tx1"/>
                </a:solidFill>
                <a:latin typeface="微軟正黑體" pitchFamily="34" charset="-120"/>
                <a:ea typeface="微軟正黑體" pitchFamily="34" charset="-120"/>
              </a:rPr>
              <a:t>開班申請頁面增列</a:t>
            </a:r>
            <a:r>
              <a:rPr lang="zh-TW" altLang="en-US" sz="2400" b="1" dirty="0">
                <a:solidFill>
                  <a:srgbClr val="C00000"/>
                </a:solidFill>
                <a:latin typeface="微軟正黑體" pitchFamily="34" charset="-120"/>
                <a:ea typeface="微軟正黑體" pitchFamily="34" charset="-120"/>
              </a:rPr>
              <a:t>「未滿</a:t>
            </a:r>
            <a:r>
              <a:rPr lang="en-US" altLang="zh-TW" sz="2400" b="1" dirty="0">
                <a:solidFill>
                  <a:srgbClr val="C00000"/>
                </a:solidFill>
                <a:latin typeface="微軟正黑體" pitchFamily="34" charset="-120"/>
                <a:ea typeface="微軟正黑體" pitchFamily="34" charset="-120"/>
              </a:rPr>
              <a:t>6</a:t>
            </a:r>
            <a:r>
              <a:rPr lang="zh-TW" altLang="en-US" sz="2400" b="1" dirty="0">
                <a:solidFill>
                  <a:srgbClr val="C00000"/>
                </a:solidFill>
                <a:latin typeface="微軟正黑體" pitchFamily="34" charset="-120"/>
                <a:ea typeface="微軟正黑體" pitchFamily="34" charset="-120"/>
              </a:rPr>
              <a:t>人報核」欄位</a:t>
            </a:r>
            <a:r>
              <a:rPr lang="zh-TW" altLang="en-US" sz="2400" b="1" dirty="0">
                <a:solidFill>
                  <a:schemeClr val="tx1"/>
                </a:solidFill>
                <a:latin typeface="微軟正黑體" pitchFamily="34" charset="-120"/>
                <a:ea typeface="微軟正黑體" pitchFamily="34" charset="-120"/>
              </a:rPr>
              <a:t>，由各校填列「縣市核准日期」、「縣市核准文號」及「未滿</a:t>
            </a:r>
            <a:r>
              <a:rPr lang="en-US" altLang="zh-TW" sz="2400" b="1" dirty="0">
                <a:solidFill>
                  <a:schemeClr val="tx1"/>
                </a:solidFill>
                <a:latin typeface="微軟正黑體" pitchFamily="34" charset="-120"/>
                <a:ea typeface="微軟正黑體" pitchFamily="34" charset="-120"/>
              </a:rPr>
              <a:t>6</a:t>
            </a:r>
            <a:r>
              <a:rPr lang="zh-TW" altLang="en-US" sz="2400" b="1" dirty="0">
                <a:solidFill>
                  <a:schemeClr val="tx1"/>
                </a:solidFill>
                <a:latin typeface="微軟正黑體" pitchFamily="34" charset="-120"/>
                <a:ea typeface="微軟正黑體" pitchFamily="34" charset="-120"/>
              </a:rPr>
              <a:t>人開班原因」，且</a:t>
            </a:r>
            <a:r>
              <a:rPr lang="zh-TW" altLang="en-US" sz="2400" b="1" dirty="0">
                <a:solidFill>
                  <a:srgbClr val="C00000"/>
                </a:solidFill>
                <a:latin typeface="微軟正黑體" pitchFamily="34" charset="-120"/>
                <a:ea typeface="微軟正黑體" pitchFamily="34" charset="-120"/>
              </a:rPr>
              <a:t>填報完成後始得送審</a:t>
            </a:r>
            <a:endParaRPr lang="en-US" altLang="zh-TW" sz="2400" b="1" dirty="0">
              <a:solidFill>
                <a:srgbClr val="C00000"/>
              </a:solidFill>
              <a:latin typeface="微軟正黑體" pitchFamily="34" charset="-120"/>
              <a:ea typeface="微軟正黑體" pitchFamily="34" charset="-120"/>
            </a:endParaRPr>
          </a:p>
        </p:txBody>
      </p:sp>
      <p:sp>
        <p:nvSpPr>
          <p:cNvPr id="9" name="圓角矩形 9">
            <a:extLst>
              <a:ext uri="{FF2B5EF4-FFF2-40B4-BE49-F238E27FC236}">
                <a16:creationId xmlns:a16="http://schemas.microsoft.com/office/drawing/2014/main" id="{A4EAB67A-9E5A-4D8D-B541-D75EAD8B2EE5}"/>
              </a:ext>
            </a:extLst>
          </p:cNvPr>
          <p:cNvSpPr/>
          <p:nvPr/>
        </p:nvSpPr>
        <p:spPr>
          <a:xfrm>
            <a:off x="3345362" y="3711190"/>
            <a:ext cx="6933145" cy="2486608"/>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4000" indent="-234000" algn="just">
              <a:buFont typeface="Wingdings" panose="05000000000000000000" pitchFamily="2" charset="2"/>
              <a:buChar char="l"/>
            </a:pPr>
            <a:r>
              <a:rPr lang="zh-TW" altLang="en-US" sz="2400" b="1" dirty="0">
                <a:solidFill>
                  <a:schemeClr val="tx1"/>
                </a:solidFill>
                <a:latin typeface="微軟正黑體" pitchFamily="34" charset="-120"/>
                <a:ea typeface="微軟正黑體" pitchFamily="34" charset="-120"/>
              </a:rPr>
              <a:t>縣市端開班審核頁面併同增加「未滿</a:t>
            </a:r>
            <a:r>
              <a:rPr lang="en-US" altLang="zh-TW" sz="2400" b="1" dirty="0">
                <a:solidFill>
                  <a:schemeClr val="tx1"/>
                </a:solidFill>
                <a:latin typeface="微軟正黑體" pitchFamily="34" charset="-120"/>
                <a:ea typeface="微軟正黑體" pitchFamily="34" charset="-120"/>
              </a:rPr>
              <a:t>6</a:t>
            </a:r>
            <a:r>
              <a:rPr lang="zh-TW" altLang="en-US" sz="2400" b="1" dirty="0">
                <a:solidFill>
                  <a:schemeClr val="tx1"/>
                </a:solidFill>
                <a:latin typeface="微軟正黑體" pitchFamily="34" charset="-120"/>
                <a:ea typeface="微軟正黑體" pitchFamily="34" charset="-120"/>
              </a:rPr>
              <a:t>人報核」審核欄位，查詢統計頁面增加「未滿</a:t>
            </a:r>
            <a:r>
              <a:rPr lang="en-US" altLang="zh-TW" sz="2400" b="1" dirty="0">
                <a:solidFill>
                  <a:schemeClr val="tx1"/>
                </a:solidFill>
                <a:latin typeface="微軟正黑體" pitchFamily="34" charset="-120"/>
                <a:ea typeface="微軟正黑體" pitchFamily="34" charset="-120"/>
              </a:rPr>
              <a:t>6</a:t>
            </a:r>
            <a:r>
              <a:rPr lang="zh-TW" altLang="en-US" sz="2400" b="1" dirty="0">
                <a:solidFill>
                  <a:schemeClr val="tx1"/>
                </a:solidFill>
                <a:latin typeface="微軟正黑體" pitchFamily="34" charset="-120"/>
                <a:ea typeface="微軟正黑體" pitchFamily="34" charset="-120"/>
              </a:rPr>
              <a:t>人報核」彙整表，可利用</a:t>
            </a:r>
            <a:r>
              <a:rPr lang="zh-TW" altLang="en-US" sz="2400" b="1" dirty="0">
                <a:solidFill>
                  <a:srgbClr val="C00000"/>
                </a:solidFill>
                <a:latin typeface="微軟正黑體" pitchFamily="34" charset="-120"/>
                <a:ea typeface="微軟正黑體" pitchFamily="34" charset="-120"/>
              </a:rPr>
              <a:t>報表匯出</a:t>
            </a:r>
            <a:r>
              <a:rPr lang="zh-TW" altLang="en-US" sz="2400" b="1" dirty="0">
                <a:solidFill>
                  <a:schemeClr val="tx1"/>
                </a:solidFill>
                <a:latin typeface="微軟正黑體" pitchFamily="34" charset="-120"/>
                <a:ea typeface="微軟正黑體" pitchFamily="34" charset="-120"/>
              </a:rPr>
              <a:t>功能彙整瞭解各校填報情形</a:t>
            </a:r>
            <a:endParaRPr lang="en-US" altLang="zh-TW" sz="2400" b="1" dirty="0">
              <a:solidFill>
                <a:schemeClr val="tx1"/>
              </a:solidFill>
              <a:latin typeface="微軟正黑體" pitchFamily="34" charset="-120"/>
              <a:ea typeface="微軟正黑體" pitchFamily="34" charset="-120"/>
            </a:endParaRPr>
          </a:p>
          <a:p>
            <a:pPr marL="234000" indent="-234000" algn="just">
              <a:buFont typeface="Wingdings" panose="05000000000000000000" pitchFamily="2" charset="2"/>
              <a:buChar char="l"/>
            </a:pPr>
            <a:r>
              <a:rPr lang="zh-TW" altLang="en-US" sz="2400" b="1" dirty="0">
                <a:solidFill>
                  <a:schemeClr val="tx1"/>
                </a:solidFill>
                <a:latin typeface="微軟正黑體" pitchFamily="34" charset="-120"/>
                <a:ea typeface="微軟正黑體" pitchFamily="34" charset="-120"/>
              </a:rPr>
              <a:t>請</a:t>
            </a:r>
            <a:r>
              <a:rPr lang="zh-TW" altLang="en-US" sz="2400" b="1" dirty="0">
                <a:solidFill>
                  <a:srgbClr val="C00000"/>
                </a:solidFill>
                <a:latin typeface="微軟正黑體" pitchFamily="34" charset="-120"/>
                <a:ea typeface="微軟正黑體" pitchFamily="34" charset="-120"/>
              </a:rPr>
              <a:t>落實各校未滿</a:t>
            </a:r>
            <a:r>
              <a:rPr lang="en-US" altLang="zh-TW" sz="2400" b="1" dirty="0">
                <a:solidFill>
                  <a:srgbClr val="C00000"/>
                </a:solidFill>
                <a:latin typeface="微軟正黑體" pitchFamily="34" charset="-120"/>
                <a:ea typeface="微軟正黑體" pitchFamily="34" charset="-120"/>
              </a:rPr>
              <a:t>6</a:t>
            </a:r>
            <a:r>
              <a:rPr lang="zh-TW" altLang="en-US" sz="2400" b="1" dirty="0">
                <a:solidFill>
                  <a:srgbClr val="C00000"/>
                </a:solidFill>
                <a:latin typeface="微軟正黑體" pitchFamily="34" charset="-120"/>
                <a:ea typeface="微軟正黑體" pitchFamily="34" charset="-120"/>
              </a:rPr>
              <a:t>人開班審核</a:t>
            </a:r>
            <a:r>
              <a:rPr lang="zh-TW" altLang="en-US" sz="2400" b="1" dirty="0">
                <a:solidFill>
                  <a:schemeClr val="tx1"/>
                </a:solidFill>
                <a:latin typeface="微軟正黑體" pitchFamily="34" charset="-120"/>
                <a:ea typeface="微軟正黑體" pitchFamily="34" charset="-120"/>
              </a:rPr>
              <a:t>，以確保學習扶助資源有效運用</a:t>
            </a:r>
            <a:endParaRPr lang="en-US" altLang="zh-TW" sz="2400" b="1" dirty="0">
              <a:solidFill>
                <a:schemeClr val="tx1"/>
              </a:solidFill>
              <a:latin typeface="微軟正黑體" pitchFamily="34" charset="-120"/>
              <a:ea typeface="微軟正黑體" pitchFamily="34" charset="-120"/>
            </a:endParaRPr>
          </a:p>
        </p:txBody>
      </p:sp>
      <p:sp>
        <p:nvSpPr>
          <p:cNvPr id="10" name="圓角矩形 9">
            <a:extLst>
              <a:ext uri="{FF2B5EF4-FFF2-40B4-BE49-F238E27FC236}">
                <a16:creationId xmlns:a16="http://schemas.microsoft.com/office/drawing/2014/main" id="{10FAD29C-C5DB-4D51-894B-645BBEEB4175}"/>
              </a:ext>
            </a:extLst>
          </p:cNvPr>
          <p:cNvSpPr/>
          <p:nvPr/>
        </p:nvSpPr>
        <p:spPr>
          <a:xfrm>
            <a:off x="2079567" y="2117732"/>
            <a:ext cx="1265796" cy="1494817"/>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學校端</a:t>
            </a:r>
          </a:p>
        </p:txBody>
      </p:sp>
      <p:sp>
        <p:nvSpPr>
          <p:cNvPr id="11" name="圓角矩形 6">
            <a:extLst>
              <a:ext uri="{FF2B5EF4-FFF2-40B4-BE49-F238E27FC236}">
                <a16:creationId xmlns:a16="http://schemas.microsoft.com/office/drawing/2014/main" id="{3B03A12B-FB03-437C-AE33-56545A3EB692}"/>
              </a:ext>
            </a:extLst>
          </p:cNvPr>
          <p:cNvSpPr/>
          <p:nvPr/>
        </p:nvSpPr>
        <p:spPr>
          <a:xfrm>
            <a:off x="2079567" y="3711189"/>
            <a:ext cx="1265796" cy="2486605"/>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縣市端</a:t>
            </a:r>
          </a:p>
        </p:txBody>
      </p:sp>
    </p:spTree>
    <p:extLst>
      <p:ext uri="{BB962C8B-B14F-4D97-AF65-F5344CB8AC3E}">
        <p14:creationId xmlns:p14="http://schemas.microsoft.com/office/powerpoint/2010/main" val="1684616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a:extLst>
              <a:ext uri="{FF2B5EF4-FFF2-40B4-BE49-F238E27FC236}">
                <a16:creationId xmlns:a16="http://schemas.microsoft.com/office/drawing/2014/main" id="{5323BD65-3845-4101-9B94-672940CACF37}"/>
              </a:ext>
            </a:extLst>
          </p:cNvPr>
          <p:cNvSpPr txBox="1">
            <a:spLocks/>
          </p:cNvSpPr>
          <p:nvPr/>
        </p:nvSpPr>
        <p:spPr>
          <a:xfrm>
            <a:off x="2104506" y="811290"/>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4">
                    <a:lumMod val="50000"/>
                  </a:schemeClr>
                </a:solidFill>
                <a:latin typeface="Adobe 繁黑體 Std B" panose="020B0700000000000000" pitchFamily="34" charset="-120"/>
                <a:ea typeface="Adobe 繁黑體 Std B" panose="020B0700000000000000" pitchFamily="34" charset="-120"/>
                <a:cs typeface="+mj-cs"/>
              </a:defRPr>
            </a:lvl1pPr>
          </a:lstStyle>
          <a:p>
            <a:pPr algn="ctr"/>
            <a:r>
              <a:rPr lang="zh-TW" altLang="en-US" b="1" dirty="0">
                <a:solidFill>
                  <a:srgbClr val="0000F2"/>
                </a:solidFill>
                <a:latin typeface="微軟正黑體" pitchFamily="34" charset="-120"/>
                <a:ea typeface="微軟正黑體" pitchFamily="34" charset="-120"/>
              </a:rPr>
              <a:t>目錄</a:t>
            </a:r>
            <a:endParaRPr lang="zh-TW" altLang="en-US" dirty="0"/>
          </a:p>
        </p:txBody>
      </p:sp>
      <p:sp>
        <p:nvSpPr>
          <p:cNvPr id="7" name="圓角矩形 6">
            <a:extLst>
              <a:ext uri="{FF2B5EF4-FFF2-40B4-BE49-F238E27FC236}">
                <a16:creationId xmlns:a16="http://schemas.microsoft.com/office/drawing/2014/main" id="{B71D0695-5808-4E55-9C24-41900CB76928}"/>
              </a:ext>
            </a:extLst>
          </p:cNvPr>
          <p:cNvSpPr/>
          <p:nvPr/>
        </p:nvSpPr>
        <p:spPr>
          <a:xfrm>
            <a:off x="2715686" y="2100349"/>
            <a:ext cx="1216233" cy="936104"/>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b="1" dirty="0">
                <a:solidFill>
                  <a:schemeClr val="tx1"/>
                </a:solidFill>
                <a:latin typeface="微軟正黑體" pitchFamily="34" charset="-120"/>
                <a:ea typeface="微軟正黑體" pitchFamily="34" charset="-120"/>
              </a:rPr>
              <a:t>壹</a:t>
            </a:r>
          </a:p>
        </p:txBody>
      </p:sp>
      <p:sp>
        <p:nvSpPr>
          <p:cNvPr id="8" name="圓角矩形 7">
            <a:extLst>
              <a:ext uri="{FF2B5EF4-FFF2-40B4-BE49-F238E27FC236}">
                <a16:creationId xmlns:a16="http://schemas.microsoft.com/office/drawing/2014/main" id="{508A20B1-4451-48AA-85F7-9B4927A8B971}"/>
              </a:ext>
            </a:extLst>
          </p:cNvPr>
          <p:cNvSpPr/>
          <p:nvPr/>
        </p:nvSpPr>
        <p:spPr>
          <a:xfrm>
            <a:off x="2715685" y="3176650"/>
            <a:ext cx="1216800" cy="936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b="1" dirty="0">
                <a:solidFill>
                  <a:schemeClr val="tx1"/>
                </a:solidFill>
                <a:latin typeface="微軟正黑體" pitchFamily="34" charset="-120"/>
                <a:ea typeface="微軟正黑體" pitchFamily="34" charset="-120"/>
              </a:rPr>
              <a:t>貳</a:t>
            </a:r>
          </a:p>
        </p:txBody>
      </p:sp>
      <p:sp>
        <p:nvSpPr>
          <p:cNvPr id="9" name="圓角矩形 8">
            <a:extLst>
              <a:ext uri="{FF2B5EF4-FFF2-40B4-BE49-F238E27FC236}">
                <a16:creationId xmlns:a16="http://schemas.microsoft.com/office/drawing/2014/main" id="{26F09523-41CB-40DA-9886-C18383EFCC39}"/>
              </a:ext>
            </a:extLst>
          </p:cNvPr>
          <p:cNvSpPr/>
          <p:nvPr/>
        </p:nvSpPr>
        <p:spPr>
          <a:xfrm>
            <a:off x="3931920" y="2100349"/>
            <a:ext cx="6480720" cy="936104"/>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3200" b="1" dirty="0">
                <a:solidFill>
                  <a:schemeClr val="tx1"/>
                </a:solidFill>
                <a:latin typeface="微軟正黑體" pitchFamily="34" charset="-120"/>
                <a:ea typeface="微軟正黑體" pitchFamily="34" charset="-120"/>
              </a:rPr>
              <a:t>學習扶助推動策略</a:t>
            </a:r>
          </a:p>
        </p:txBody>
      </p:sp>
      <p:sp>
        <p:nvSpPr>
          <p:cNvPr id="10" name="圓角矩形 9">
            <a:extLst>
              <a:ext uri="{FF2B5EF4-FFF2-40B4-BE49-F238E27FC236}">
                <a16:creationId xmlns:a16="http://schemas.microsoft.com/office/drawing/2014/main" id="{7B51B486-B4C0-49E6-A19D-0F056B913EC2}"/>
              </a:ext>
            </a:extLst>
          </p:cNvPr>
          <p:cNvSpPr/>
          <p:nvPr/>
        </p:nvSpPr>
        <p:spPr>
          <a:xfrm>
            <a:off x="3931919" y="3176650"/>
            <a:ext cx="6480000" cy="936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3200" b="1" dirty="0">
                <a:solidFill>
                  <a:schemeClr val="tx1"/>
                </a:solidFill>
                <a:latin typeface="微軟正黑體" pitchFamily="34" charset="-120"/>
                <a:ea typeface="微軟正黑體" pitchFamily="34" charset="-120"/>
              </a:rPr>
              <a:t>學習扶助作業要點與注意事項</a:t>
            </a:r>
          </a:p>
        </p:txBody>
      </p:sp>
      <p:sp>
        <p:nvSpPr>
          <p:cNvPr id="11" name="圓角矩形 10">
            <a:extLst>
              <a:ext uri="{FF2B5EF4-FFF2-40B4-BE49-F238E27FC236}">
                <a16:creationId xmlns:a16="http://schemas.microsoft.com/office/drawing/2014/main" id="{508A20B1-4451-48AA-85F7-9B4927A8B971}"/>
              </a:ext>
            </a:extLst>
          </p:cNvPr>
          <p:cNvSpPr/>
          <p:nvPr/>
        </p:nvSpPr>
        <p:spPr>
          <a:xfrm>
            <a:off x="2715685" y="4258709"/>
            <a:ext cx="1216800" cy="936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b="1" dirty="0">
                <a:solidFill>
                  <a:schemeClr val="tx1"/>
                </a:solidFill>
                <a:latin typeface="微軟正黑體" pitchFamily="34" charset="-120"/>
                <a:ea typeface="微軟正黑體" pitchFamily="34" charset="-120"/>
              </a:rPr>
              <a:t>叁</a:t>
            </a:r>
          </a:p>
        </p:txBody>
      </p:sp>
      <p:sp>
        <p:nvSpPr>
          <p:cNvPr id="12" name="圓角矩形 11">
            <a:extLst>
              <a:ext uri="{FF2B5EF4-FFF2-40B4-BE49-F238E27FC236}">
                <a16:creationId xmlns:a16="http://schemas.microsoft.com/office/drawing/2014/main" id="{7B51B486-B4C0-49E6-A19D-0F056B913EC2}"/>
              </a:ext>
            </a:extLst>
          </p:cNvPr>
          <p:cNvSpPr/>
          <p:nvPr/>
        </p:nvSpPr>
        <p:spPr>
          <a:xfrm>
            <a:off x="3931919" y="4258709"/>
            <a:ext cx="6480000" cy="936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3200" b="1" dirty="0" smtClean="0">
                <a:solidFill>
                  <a:schemeClr val="tx1"/>
                </a:solidFill>
                <a:latin typeface="微軟正黑體" pitchFamily="34" charset="-120"/>
                <a:ea typeface="微軟正黑體" pitchFamily="34" charset="-120"/>
              </a:rPr>
              <a:t>隨堂測驗</a:t>
            </a:r>
            <a:endParaRPr lang="zh-TW" altLang="en-US" sz="3200" b="1" dirty="0">
              <a:solidFill>
                <a:schemeClr val="tx1"/>
              </a:solidFill>
              <a:latin typeface="微軟正黑體" pitchFamily="34" charset="-120"/>
              <a:ea typeface="微軟正黑體" pitchFamily="34" charset="-120"/>
            </a:endParaRPr>
          </a:p>
        </p:txBody>
      </p:sp>
    </p:spTree>
    <p:extLst>
      <p:ext uri="{BB962C8B-B14F-4D97-AF65-F5344CB8AC3E}">
        <p14:creationId xmlns:p14="http://schemas.microsoft.com/office/powerpoint/2010/main" val="29236728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1982586" y="818804"/>
            <a:ext cx="8198941" cy="68751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四、宣導事項</a:t>
            </a:r>
            <a:r>
              <a:rPr lang="en-US" altLang="zh-TW" b="1" dirty="0" smtClean="0">
                <a:solidFill>
                  <a:srgbClr val="0000D0"/>
                </a:solidFill>
                <a:latin typeface="微軟正黑體" pitchFamily="34" charset="-120"/>
                <a:ea typeface="微軟正黑體" pitchFamily="34" charset="-120"/>
              </a:rPr>
              <a:t>(4/10)</a:t>
            </a:r>
            <a:endParaRPr lang="zh-TW" altLang="en-US" dirty="0">
              <a:solidFill>
                <a:srgbClr val="0000D0"/>
              </a:solidFill>
            </a:endParaRPr>
          </a:p>
        </p:txBody>
      </p:sp>
      <p:sp>
        <p:nvSpPr>
          <p:cNvPr id="7" name="圓角矩形 6"/>
          <p:cNvSpPr/>
          <p:nvPr/>
        </p:nvSpPr>
        <p:spPr>
          <a:xfrm>
            <a:off x="1830186" y="1966468"/>
            <a:ext cx="8198941" cy="504056"/>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800" b="1" dirty="0">
                <a:solidFill>
                  <a:schemeClr val="tx1"/>
                </a:solidFill>
                <a:latin typeface="微軟正黑體" pitchFamily="34" charset="-120"/>
                <a:ea typeface="微軟正黑體" pitchFamily="34" charset="-120"/>
              </a:rPr>
              <a:t>強化學校推動學習扶助機制</a:t>
            </a:r>
          </a:p>
        </p:txBody>
      </p:sp>
      <p:sp>
        <p:nvSpPr>
          <p:cNvPr id="8" name="圓角矩形 7"/>
          <p:cNvSpPr/>
          <p:nvPr/>
        </p:nvSpPr>
        <p:spPr>
          <a:xfrm>
            <a:off x="1830185" y="2677261"/>
            <a:ext cx="2171319" cy="1503939"/>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校長支持</a:t>
            </a:r>
          </a:p>
        </p:txBody>
      </p:sp>
      <p:sp>
        <p:nvSpPr>
          <p:cNvPr id="9" name="圓角矩形 8"/>
          <p:cNvSpPr/>
          <p:nvPr/>
        </p:nvSpPr>
        <p:spPr>
          <a:xfrm>
            <a:off x="4001504" y="2677261"/>
            <a:ext cx="6027622" cy="1503939"/>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b="1" dirty="0">
                <a:solidFill>
                  <a:schemeClr val="tx1"/>
                </a:solidFill>
                <a:latin typeface="微軟正黑體" pitchFamily="34" charset="-120"/>
                <a:ea typeface="微軟正黑體" pitchFamily="34" charset="-120"/>
              </a:rPr>
              <a:t>請強化校長之</a:t>
            </a:r>
            <a:r>
              <a:rPr lang="zh-TW" altLang="en-US" sz="2400" b="1" dirty="0">
                <a:solidFill>
                  <a:srgbClr val="C00000"/>
                </a:solidFill>
                <a:latin typeface="微軟正黑體" pitchFamily="34" charset="-120"/>
                <a:ea typeface="微軟正黑體" pitchFamily="34" charset="-120"/>
              </a:rPr>
              <a:t>學習扶助知能</a:t>
            </a:r>
            <a:r>
              <a:rPr lang="zh-TW" altLang="en-US" sz="2400" b="1" dirty="0">
                <a:solidFill>
                  <a:schemeClr val="tx1"/>
                </a:solidFill>
                <a:latin typeface="微軟正黑體" pitchFamily="34" charset="-120"/>
                <a:ea typeface="微軟正黑體" pitchFamily="34" charset="-120"/>
              </a:rPr>
              <a:t>及其</a:t>
            </a:r>
            <a:r>
              <a:rPr lang="zh-TW" altLang="en-US" sz="2400" b="1" dirty="0">
                <a:solidFill>
                  <a:srgbClr val="C00000"/>
                </a:solidFill>
                <a:latin typeface="微軟正黑體" pitchFamily="34" charset="-120"/>
                <a:ea typeface="微軟正黑體" pitchFamily="34" charset="-120"/>
              </a:rPr>
              <a:t>支持校內推動學習扶助之領導角色</a:t>
            </a:r>
            <a:r>
              <a:rPr lang="zh-TW" altLang="en-US" sz="2400" b="1" dirty="0">
                <a:solidFill>
                  <a:schemeClr val="tx1"/>
                </a:solidFill>
                <a:latin typeface="微軟正黑體" pitchFamily="34" charset="-120"/>
                <a:ea typeface="微軟正黑體" pitchFamily="34" charset="-120"/>
              </a:rPr>
              <a:t>，以利學校有效實施學習扶助</a:t>
            </a:r>
            <a:endParaRPr lang="en-US" altLang="zh-TW" sz="2400" b="1" dirty="0">
              <a:solidFill>
                <a:schemeClr val="tx1"/>
              </a:solidFill>
              <a:latin typeface="微軟正黑體" pitchFamily="34" charset="-120"/>
              <a:ea typeface="微軟正黑體" pitchFamily="34" charset="-120"/>
            </a:endParaRPr>
          </a:p>
        </p:txBody>
      </p:sp>
      <p:sp>
        <p:nvSpPr>
          <p:cNvPr id="10" name="圓角矩形 9">
            <a:extLst>
              <a:ext uri="{FF2B5EF4-FFF2-40B4-BE49-F238E27FC236}">
                <a16:creationId xmlns:a16="http://schemas.microsoft.com/office/drawing/2014/main" id="{57D43080-2665-4B6A-895E-3712EC956169}"/>
              </a:ext>
            </a:extLst>
          </p:cNvPr>
          <p:cNvSpPr/>
          <p:nvPr/>
        </p:nvSpPr>
        <p:spPr>
          <a:xfrm>
            <a:off x="1830185" y="4258965"/>
            <a:ext cx="2171319" cy="1345404"/>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落實</a:t>
            </a:r>
            <a:endParaRPr lang="en-US" altLang="zh-TW" sz="2400" b="1" dirty="0">
              <a:solidFill>
                <a:schemeClr val="tx1"/>
              </a:solidFill>
              <a:latin typeface="微軟正黑體" pitchFamily="34" charset="-120"/>
              <a:ea typeface="微軟正黑體" pitchFamily="34" charset="-120"/>
            </a:endParaRPr>
          </a:p>
          <a:p>
            <a:pPr algn="ctr"/>
            <a:r>
              <a:rPr lang="zh-TW" altLang="en-US" sz="2400" b="1" dirty="0">
                <a:solidFill>
                  <a:schemeClr val="tx1"/>
                </a:solidFill>
                <a:latin typeface="微軟正黑體" pitchFamily="34" charset="-120"/>
                <a:ea typeface="微軟正黑體" pitchFamily="34" charset="-120"/>
              </a:rPr>
              <a:t>學習輔導小組</a:t>
            </a:r>
            <a:endParaRPr lang="en-US" altLang="zh-TW" sz="2400" b="1" dirty="0">
              <a:solidFill>
                <a:schemeClr val="tx1"/>
              </a:solidFill>
              <a:latin typeface="微軟正黑體" pitchFamily="34" charset="-120"/>
              <a:ea typeface="微軟正黑體" pitchFamily="34" charset="-120"/>
            </a:endParaRPr>
          </a:p>
          <a:p>
            <a:pPr algn="ctr"/>
            <a:r>
              <a:rPr lang="zh-TW" altLang="en-US" sz="2400" b="1" dirty="0">
                <a:solidFill>
                  <a:schemeClr val="tx1"/>
                </a:solidFill>
                <a:latin typeface="微軟正黑體" pitchFamily="34" charset="-120"/>
                <a:ea typeface="微軟正黑體" pitchFamily="34" charset="-120"/>
              </a:rPr>
              <a:t>運作</a:t>
            </a:r>
          </a:p>
        </p:txBody>
      </p:sp>
      <p:sp>
        <p:nvSpPr>
          <p:cNvPr id="11" name="圓角矩形 9">
            <a:extLst>
              <a:ext uri="{FF2B5EF4-FFF2-40B4-BE49-F238E27FC236}">
                <a16:creationId xmlns:a16="http://schemas.microsoft.com/office/drawing/2014/main" id="{28F62816-A48B-48C8-A831-EA16763987E9}"/>
              </a:ext>
            </a:extLst>
          </p:cNvPr>
          <p:cNvSpPr/>
          <p:nvPr/>
        </p:nvSpPr>
        <p:spPr>
          <a:xfrm>
            <a:off x="4001504" y="4258965"/>
            <a:ext cx="6027622" cy="1345404"/>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b="1" dirty="0">
                <a:solidFill>
                  <a:schemeClr val="tx1"/>
                </a:solidFill>
                <a:latin typeface="微軟正黑體" pitchFamily="34" charset="-120"/>
                <a:ea typeface="微軟正黑體" pitchFamily="34" charset="-120"/>
              </a:rPr>
              <a:t>請督導學校</a:t>
            </a:r>
            <a:r>
              <a:rPr lang="zh-TW" altLang="en-US" sz="2400" b="1" dirty="0">
                <a:solidFill>
                  <a:srgbClr val="C00000"/>
                </a:solidFill>
                <a:latin typeface="微軟正黑體" pitchFamily="34" charset="-120"/>
                <a:ea typeface="微軟正黑體" pitchFamily="34" charset="-120"/>
              </a:rPr>
              <a:t>落實定期召開學習輔導小組會議</a:t>
            </a:r>
            <a:r>
              <a:rPr lang="zh-TW" altLang="en-US" sz="2400" b="1" dirty="0">
                <a:solidFill>
                  <a:schemeClr val="tx1"/>
                </a:solidFill>
                <a:latin typeface="微軟正黑體" pitchFamily="34" charset="-120"/>
                <a:ea typeface="微軟正黑體" pitchFamily="34" charset="-120"/>
              </a:rPr>
              <a:t>，以利學習扶助相關事項之規劃與執行</a:t>
            </a:r>
            <a:endParaRPr lang="en-US" altLang="zh-TW" sz="2400" b="1" dirty="0">
              <a:solidFill>
                <a:schemeClr val="tx1"/>
              </a:solidFill>
              <a:latin typeface="微軟正黑體" pitchFamily="34" charset="-120"/>
              <a:ea typeface="微軟正黑體" pitchFamily="34" charset="-120"/>
            </a:endParaRPr>
          </a:p>
        </p:txBody>
      </p:sp>
    </p:spTree>
    <p:extLst>
      <p:ext uri="{BB962C8B-B14F-4D97-AF65-F5344CB8AC3E}">
        <p14:creationId xmlns:p14="http://schemas.microsoft.com/office/powerpoint/2010/main" val="21442479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2349909" y="795251"/>
            <a:ext cx="8198941" cy="68751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四、宣導事項</a:t>
            </a:r>
            <a:r>
              <a:rPr lang="en-US" altLang="zh-TW" b="1" dirty="0" smtClean="0">
                <a:solidFill>
                  <a:srgbClr val="0000D0"/>
                </a:solidFill>
                <a:latin typeface="微軟正黑體" pitchFamily="34" charset="-120"/>
                <a:ea typeface="微軟正黑體" pitchFamily="34" charset="-120"/>
              </a:rPr>
              <a:t>(5/10)</a:t>
            </a:r>
            <a:endParaRPr lang="zh-TW" altLang="en-US" dirty="0">
              <a:solidFill>
                <a:srgbClr val="0000D0"/>
              </a:solidFill>
            </a:endParaRPr>
          </a:p>
        </p:txBody>
      </p:sp>
      <p:sp>
        <p:nvSpPr>
          <p:cNvPr id="7" name="圓角矩形 6"/>
          <p:cNvSpPr/>
          <p:nvPr/>
        </p:nvSpPr>
        <p:spPr>
          <a:xfrm>
            <a:off x="1862050" y="1557251"/>
            <a:ext cx="8198941" cy="504056"/>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800" b="1" dirty="0">
                <a:solidFill>
                  <a:schemeClr val="tx1"/>
                </a:solidFill>
                <a:latin typeface="微軟正黑體" pitchFamily="34" charset="-120"/>
                <a:ea typeface="微軟正黑體" pitchFamily="34" charset="-120"/>
              </a:rPr>
              <a:t>學習扶助教學人員</a:t>
            </a:r>
          </a:p>
        </p:txBody>
      </p:sp>
      <p:sp>
        <p:nvSpPr>
          <p:cNvPr id="8" name="圓角矩形 7">
            <a:extLst>
              <a:ext uri="{FF2B5EF4-FFF2-40B4-BE49-F238E27FC236}">
                <a16:creationId xmlns:a16="http://schemas.microsoft.com/office/drawing/2014/main" id="{B3C8899B-547F-4C7C-8845-2B7A363EC517}"/>
              </a:ext>
            </a:extLst>
          </p:cNvPr>
          <p:cNvSpPr/>
          <p:nvPr/>
        </p:nvSpPr>
        <p:spPr>
          <a:xfrm>
            <a:off x="3937008" y="2211255"/>
            <a:ext cx="6123983" cy="1740594"/>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4000" indent="-234000" algn="just">
              <a:buFont typeface="Wingdings" panose="05000000000000000000" pitchFamily="2" charset="2"/>
              <a:buChar char="l"/>
            </a:pPr>
            <a:r>
              <a:rPr lang="zh-TW" altLang="en-US" sz="2200" b="1" dirty="0">
                <a:solidFill>
                  <a:srgbClr val="C00000"/>
                </a:solidFill>
                <a:latin typeface="微軟正黑體" pitchFamily="34" charset="-120"/>
                <a:ea typeface="微軟正黑體" pitchFamily="34" charset="-120"/>
              </a:rPr>
              <a:t>具有</a:t>
            </a:r>
            <a:r>
              <a:rPr lang="zh-TW" altLang="en-US" sz="2200" b="1" dirty="0">
                <a:solidFill>
                  <a:schemeClr val="tx1"/>
                </a:solidFill>
                <a:latin typeface="微軟正黑體" pitchFamily="34" charset="-120"/>
                <a:ea typeface="微軟正黑體" pitchFamily="34" charset="-120"/>
              </a:rPr>
              <a:t>高級中等以下學校</a:t>
            </a:r>
            <a:r>
              <a:rPr lang="zh-TW" altLang="en-US" sz="2200" b="1" dirty="0">
                <a:solidFill>
                  <a:srgbClr val="C00000"/>
                </a:solidFill>
                <a:latin typeface="微軟正黑體" pitchFamily="34" charset="-120"/>
                <a:ea typeface="微軟正黑體" pitchFamily="34" charset="-120"/>
              </a:rPr>
              <a:t>教師證</a:t>
            </a:r>
            <a:r>
              <a:rPr lang="zh-TW" altLang="en-US" sz="2200" b="1" dirty="0">
                <a:solidFill>
                  <a:schemeClr val="tx1"/>
                </a:solidFill>
                <a:latin typeface="微軟正黑體" pitchFamily="34" charset="-120"/>
                <a:ea typeface="微軟正黑體" pitchFamily="34" charset="-120"/>
              </a:rPr>
              <a:t>：</a:t>
            </a:r>
            <a:r>
              <a:rPr kumimoji="1" lang="zh-TW" altLang="en-US" sz="2200" b="1" dirty="0">
                <a:solidFill>
                  <a:schemeClr val="tx1"/>
                </a:solidFill>
                <a:latin typeface="微軟正黑體" pitchFamily="34" charset="-120"/>
                <a:ea typeface="微軟正黑體" pitchFamily="34" charset="-120"/>
                <a:cs typeface="Times New Roman" pitchFamily="18" charset="0"/>
              </a:rPr>
              <a:t>應修習完成</a:t>
            </a:r>
            <a:r>
              <a:rPr kumimoji="1" lang="en-US" altLang="zh-TW" sz="2200" b="1" dirty="0">
                <a:solidFill>
                  <a:srgbClr val="C00000"/>
                </a:solidFill>
                <a:latin typeface="微軟正黑體" pitchFamily="34" charset="-120"/>
                <a:ea typeface="微軟正黑體" pitchFamily="34" charset="-120"/>
                <a:cs typeface="Times New Roman" pitchFamily="18" charset="0"/>
              </a:rPr>
              <a:t>8</a:t>
            </a:r>
            <a:r>
              <a:rPr kumimoji="1" lang="zh-TW" altLang="en-US" sz="2200" b="1" dirty="0">
                <a:solidFill>
                  <a:srgbClr val="C00000"/>
                </a:solidFill>
                <a:latin typeface="微軟正黑體" pitchFamily="34" charset="-120"/>
                <a:ea typeface="微軟正黑體" pitchFamily="34" charset="-120"/>
                <a:cs typeface="Times New Roman" pitchFamily="18" charset="0"/>
              </a:rPr>
              <a:t>小時學習扶助師資研習課程</a:t>
            </a:r>
            <a:endParaRPr lang="en-US" altLang="zh-TW" sz="2200" b="1" dirty="0">
              <a:solidFill>
                <a:srgbClr val="C00000"/>
              </a:solidFill>
              <a:latin typeface="微軟正黑體" pitchFamily="34" charset="-120"/>
              <a:ea typeface="微軟正黑體" pitchFamily="34" charset="-120"/>
            </a:endParaRPr>
          </a:p>
          <a:p>
            <a:pPr marL="234000" indent="-234000" algn="just">
              <a:buFont typeface="Wingdings" panose="05000000000000000000" pitchFamily="2" charset="2"/>
              <a:buChar char="l"/>
            </a:pPr>
            <a:r>
              <a:rPr lang="zh-TW" altLang="en-US" sz="2200" b="1" dirty="0">
                <a:solidFill>
                  <a:srgbClr val="C00000"/>
                </a:solidFill>
                <a:latin typeface="微軟正黑體" pitchFamily="34" charset="-120"/>
                <a:ea typeface="微軟正黑體" pitchFamily="34" charset="-120"/>
              </a:rPr>
              <a:t>未取得</a:t>
            </a:r>
            <a:r>
              <a:rPr lang="zh-TW" altLang="en-US" sz="2200" b="1" dirty="0">
                <a:solidFill>
                  <a:schemeClr val="tx1"/>
                </a:solidFill>
                <a:latin typeface="微軟正黑體" pitchFamily="34" charset="-120"/>
                <a:ea typeface="微軟正黑體" pitchFamily="34" charset="-120"/>
              </a:rPr>
              <a:t>高級中等以下學校</a:t>
            </a:r>
            <a:r>
              <a:rPr lang="zh-TW" altLang="en-US" sz="2200" b="1" dirty="0">
                <a:solidFill>
                  <a:srgbClr val="C00000"/>
                </a:solidFill>
                <a:latin typeface="微軟正黑體" pitchFamily="34" charset="-120"/>
                <a:ea typeface="微軟正黑體" pitchFamily="34" charset="-120"/>
              </a:rPr>
              <a:t>教師證</a:t>
            </a:r>
            <a:r>
              <a:rPr lang="zh-TW" altLang="en-US" sz="2200" b="1" dirty="0">
                <a:solidFill>
                  <a:schemeClr val="tx1"/>
                </a:solidFill>
                <a:latin typeface="微軟正黑體" pitchFamily="34" charset="-120"/>
                <a:ea typeface="微軟正黑體" pitchFamily="34" charset="-120"/>
              </a:rPr>
              <a:t>：</a:t>
            </a:r>
            <a:r>
              <a:rPr kumimoji="1" lang="zh-TW" altLang="en-US" sz="2200" b="1" dirty="0">
                <a:solidFill>
                  <a:schemeClr val="tx1"/>
                </a:solidFill>
                <a:latin typeface="微軟正黑體" pitchFamily="34" charset="-120"/>
                <a:ea typeface="微軟正黑體" pitchFamily="34" charset="-120"/>
                <a:cs typeface="Times New Roman" pitchFamily="18" charset="0"/>
              </a:rPr>
              <a:t>應修習完成</a:t>
            </a:r>
            <a:r>
              <a:rPr kumimoji="1" lang="en-US" altLang="zh-TW" sz="2200" b="1" dirty="0">
                <a:solidFill>
                  <a:srgbClr val="C00000"/>
                </a:solidFill>
                <a:latin typeface="微軟正黑體" pitchFamily="34" charset="-120"/>
                <a:ea typeface="微軟正黑體" pitchFamily="34" charset="-120"/>
                <a:cs typeface="Times New Roman" pitchFamily="18" charset="0"/>
              </a:rPr>
              <a:t>18</a:t>
            </a:r>
            <a:r>
              <a:rPr kumimoji="1" lang="zh-TW" altLang="en-US" sz="2200" b="1" dirty="0">
                <a:solidFill>
                  <a:srgbClr val="C00000"/>
                </a:solidFill>
                <a:latin typeface="微軟正黑體" pitchFamily="34" charset="-120"/>
                <a:ea typeface="微軟正黑體" pitchFamily="34" charset="-120"/>
                <a:cs typeface="Times New Roman" pitchFamily="18" charset="0"/>
              </a:rPr>
              <a:t>小時學習扶助師資研習課程</a:t>
            </a:r>
            <a:endParaRPr lang="zh-TW" altLang="en-US" sz="2200" b="1" dirty="0">
              <a:solidFill>
                <a:srgbClr val="C00000"/>
              </a:solidFill>
              <a:latin typeface="微軟正黑體" pitchFamily="34" charset="-120"/>
              <a:ea typeface="微軟正黑體" pitchFamily="34" charset="-120"/>
            </a:endParaRPr>
          </a:p>
        </p:txBody>
      </p:sp>
      <p:sp>
        <p:nvSpPr>
          <p:cNvPr id="9" name="圓角矩形 8">
            <a:extLst>
              <a:ext uri="{FF2B5EF4-FFF2-40B4-BE49-F238E27FC236}">
                <a16:creationId xmlns:a16="http://schemas.microsoft.com/office/drawing/2014/main" id="{AF184265-E514-482E-B290-B99A82E75493}"/>
              </a:ext>
            </a:extLst>
          </p:cNvPr>
          <p:cNvSpPr/>
          <p:nvPr/>
        </p:nvSpPr>
        <p:spPr>
          <a:xfrm>
            <a:off x="1862050" y="2211254"/>
            <a:ext cx="2074958" cy="1740593"/>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b="1" dirty="0">
                <a:solidFill>
                  <a:schemeClr val="tx1"/>
                </a:solidFill>
                <a:latin typeface="微軟正黑體" pitchFamily="34" charset="-120"/>
                <a:ea typeface="微軟正黑體" pitchFamily="34" charset="-120"/>
              </a:rPr>
              <a:t>學習扶助</a:t>
            </a:r>
            <a:endParaRPr lang="en-US" altLang="zh-TW" sz="2200" b="1" dirty="0">
              <a:solidFill>
                <a:schemeClr val="tx1"/>
              </a:solidFill>
              <a:latin typeface="微軟正黑體" pitchFamily="34" charset="-120"/>
              <a:ea typeface="微軟正黑體" pitchFamily="34" charset="-120"/>
            </a:endParaRPr>
          </a:p>
          <a:p>
            <a:pPr algn="ctr"/>
            <a:r>
              <a:rPr lang="zh-TW" altLang="en-US" sz="2200" b="1" dirty="0">
                <a:solidFill>
                  <a:schemeClr val="tx1"/>
                </a:solidFill>
                <a:latin typeface="微軟正黑體" pitchFamily="34" charset="-120"/>
                <a:ea typeface="微軟正黑體" pitchFamily="34" charset="-120"/>
              </a:rPr>
              <a:t>師資研習課程</a:t>
            </a:r>
          </a:p>
        </p:txBody>
      </p:sp>
      <p:sp>
        <p:nvSpPr>
          <p:cNvPr id="10" name="圓角矩形 9">
            <a:extLst>
              <a:ext uri="{FF2B5EF4-FFF2-40B4-BE49-F238E27FC236}">
                <a16:creationId xmlns:a16="http://schemas.microsoft.com/office/drawing/2014/main" id="{621DF2DE-EABD-458D-BABB-E9195BFF5D89}"/>
              </a:ext>
            </a:extLst>
          </p:cNvPr>
          <p:cNvSpPr/>
          <p:nvPr/>
        </p:nvSpPr>
        <p:spPr>
          <a:xfrm>
            <a:off x="1867587" y="5258899"/>
            <a:ext cx="2069422" cy="86221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b="1" dirty="0">
                <a:solidFill>
                  <a:schemeClr val="tx1"/>
                </a:solidFill>
                <a:latin typeface="微軟正黑體" pitchFamily="34" charset="-120"/>
                <a:ea typeface="微軟正黑體" pitchFamily="34" charset="-120"/>
              </a:rPr>
              <a:t>縣市督導</a:t>
            </a:r>
          </a:p>
        </p:txBody>
      </p:sp>
      <p:sp>
        <p:nvSpPr>
          <p:cNvPr id="11" name="圓角矩形 10">
            <a:extLst>
              <a:ext uri="{FF2B5EF4-FFF2-40B4-BE49-F238E27FC236}">
                <a16:creationId xmlns:a16="http://schemas.microsoft.com/office/drawing/2014/main" id="{E30F5EDB-0318-4352-985D-BD76E5DD38C7}"/>
              </a:ext>
            </a:extLst>
          </p:cNvPr>
          <p:cNvSpPr/>
          <p:nvPr/>
        </p:nvSpPr>
        <p:spPr>
          <a:xfrm>
            <a:off x="3937007" y="5258899"/>
            <a:ext cx="6123984" cy="862210"/>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200" b="1" dirty="0">
                <a:solidFill>
                  <a:schemeClr val="tx1"/>
                </a:solidFill>
                <a:latin typeface="微軟正黑體" pitchFamily="34" charset="-120"/>
                <a:ea typeface="微軟正黑體" pitchFamily="34" charset="-120"/>
              </a:rPr>
              <a:t>請督導各校學習扶助教學人員</a:t>
            </a:r>
            <a:r>
              <a:rPr lang="zh-TW" altLang="en-US" sz="2200" b="1" dirty="0">
                <a:solidFill>
                  <a:srgbClr val="C00000"/>
                </a:solidFill>
                <a:latin typeface="微軟正黑體" pitchFamily="34" charset="-120"/>
                <a:ea typeface="微軟正黑體" pitchFamily="34" charset="-120"/>
              </a:rPr>
              <a:t>於授課前完成師資研習課程</a:t>
            </a:r>
            <a:r>
              <a:rPr lang="zh-TW" altLang="en-US" sz="2200" b="1" dirty="0">
                <a:solidFill>
                  <a:schemeClr val="tx1"/>
                </a:solidFill>
                <a:latin typeface="微軟正黑體" pitchFamily="34" charset="-120"/>
                <a:ea typeface="微軟正黑體" pitchFamily="34" charset="-120"/>
              </a:rPr>
              <a:t>，以確保學習扶助教學品質</a:t>
            </a:r>
          </a:p>
        </p:txBody>
      </p:sp>
      <p:sp>
        <p:nvSpPr>
          <p:cNvPr id="12" name="圓角矩形 7">
            <a:extLst>
              <a:ext uri="{FF2B5EF4-FFF2-40B4-BE49-F238E27FC236}">
                <a16:creationId xmlns:a16="http://schemas.microsoft.com/office/drawing/2014/main" id="{FDA3ED30-5D0A-42A3-9274-4E9C1BABBD82}"/>
              </a:ext>
            </a:extLst>
          </p:cNvPr>
          <p:cNvSpPr/>
          <p:nvPr/>
        </p:nvSpPr>
        <p:spPr>
          <a:xfrm>
            <a:off x="1862050" y="4017817"/>
            <a:ext cx="2074958" cy="1175114"/>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b="1" dirty="0">
                <a:solidFill>
                  <a:schemeClr val="tx1"/>
                </a:solidFill>
                <a:latin typeface="微軟正黑體" pitchFamily="34" charset="-120"/>
                <a:ea typeface="微軟正黑體" pitchFamily="34" charset="-120"/>
              </a:rPr>
              <a:t>教學人員招募</a:t>
            </a:r>
          </a:p>
        </p:txBody>
      </p:sp>
      <p:sp>
        <p:nvSpPr>
          <p:cNvPr id="13" name="圓角矩形 12">
            <a:extLst>
              <a:ext uri="{FF2B5EF4-FFF2-40B4-BE49-F238E27FC236}">
                <a16:creationId xmlns:a16="http://schemas.microsoft.com/office/drawing/2014/main" id="{F120A2BD-F703-42E3-9F9F-549543B7D4EB}"/>
              </a:ext>
            </a:extLst>
          </p:cNvPr>
          <p:cNvSpPr/>
          <p:nvPr/>
        </p:nvSpPr>
        <p:spPr>
          <a:xfrm>
            <a:off x="3937009" y="4017818"/>
            <a:ext cx="6123982" cy="1175114"/>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200" b="1" dirty="0">
                <a:solidFill>
                  <a:schemeClr val="tx1"/>
                </a:solidFill>
                <a:latin typeface="微軟正黑體" pitchFamily="34" charset="-120"/>
                <a:ea typeface="微軟正黑體" pitchFamily="34" charset="-120"/>
              </a:rPr>
              <a:t>除現職教師外，其餘教學人員均應</a:t>
            </a:r>
            <a:r>
              <a:rPr lang="zh-TW" altLang="en-US" sz="2200" b="1" dirty="0">
                <a:solidFill>
                  <a:srgbClr val="C00000"/>
                </a:solidFill>
                <a:latin typeface="微軟正黑體" pitchFamily="34" charset="-120"/>
                <a:ea typeface="微軟正黑體" pitchFamily="34" charset="-120"/>
              </a:rPr>
              <a:t>透過學習扶助資源平臺公開招募</a:t>
            </a:r>
            <a:r>
              <a:rPr lang="zh-TW" altLang="en-US" sz="2200" b="1" dirty="0">
                <a:solidFill>
                  <a:schemeClr val="tx1"/>
                </a:solidFill>
                <a:latin typeface="微軟正黑體" pitchFamily="34" charset="-120"/>
                <a:ea typeface="微軟正黑體" pitchFamily="34" charset="-120"/>
              </a:rPr>
              <a:t>；如學校情形特殊、實施確有困難，應</a:t>
            </a:r>
            <a:r>
              <a:rPr lang="zh-TW" altLang="en-US" sz="2200" b="1" dirty="0">
                <a:solidFill>
                  <a:srgbClr val="C00000"/>
                </a:solidFill>
                <a:latin typeface="微軟正黑體" pitchFamily="34" charset="-120"/>
                <a:ea typeface="微軟正黑體" pitchFamily="34" charset="-120"/>
              </a:rPr>
              <a:t>專案報地方政府備查</a:t>
            </a:r>
          </a:p>
        </p:txBody>
      </p:sp>
    </p:spTree>
    <p:extLst>
      <p:ext uri="{BB962C8B-B14F-4D97-AF65-F5344CB8AC3E}">
        <p14:creationId xmlns:p14="http://schemas.microsoft.com/office/powerpoint/2010/main" val="4287062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2391704" y="802178"/>
            <a:ext cx="8229600" cy="75517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四、宣導事項</a:t>
            </a:r>
            <a:r>
              <a:rPr lang="en-US" altLang="zh-TW" b="1" dirty="0" smtClean="0">
                <a:solidFill>
                  <a:srgbClr val="0000D0"/>
                </a:solidFill>
                <a:latin typeface="微軟正黑體" pitchFamily="34" charset="-120"/>
                <a:ea typeface="微軟正黑體" pitchFamily="34" charset="-120"/>
              </a:rPr>
              <a:t>(6/10)</a:t>
            </a:r>
            <a:endParaRPr lang="zh-TW" altLang="en-US" b="1" dirty="0">
              <a:solidFill>
                <a:srgbClr val="0000D0"/>
              </a:solidFill>
              <a:latin typeface="微軟正黑體" pitchFamily="34" charset="-120"/>
              <a:ea typeface="微軟正黑體" pitchFamily="34" charset="-120"/>
            </a:endParaRPr>
          </a:p>
        </p:txBody>
      </p:sp>
      <p:sp>
        <p:nvSpPr>
          <p:cNvPr id="7" name="圓角矩形 6"/>
          <p:cNvSpPr/>
          <p:nvPr/>
        </p:nvSpPr>
        <p:spPr>
          <a:xfrm>
            <a:off x="2236373" y="1557350"/>
            <a:ext cx="8254821" cy="504056"/>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800" b="1">
                <a:solidFill>
                  <a:schemeClr val="tx1"/>
                </a:solidFill>
                <a:latin typeface="微軟正黑體" pitchFamily="34" charset="-120"/>
                <a:ea typeface="微軟正黑體" pitchFamily="34" charset="-120"/>
              </a:rPr>
              <a:t>推動多元</a:t>
            </a:r>
            <a:r>
              <a:rPr lang="zh-TW" altLang="en-US" sz="2800" b="1" dirty="0">
                <a:solidFill>
                  <a:schemeClr val="tx1"/>
                </a:solidFill>
                <a:latin typeface="微軟正黑體" pitchFamily="34" charset="-120"/>
                <a:ea typeface="微軟正黑體" pitchFamily="34" charset="-120"/>
              </a:rPr>
              <a:t>學習扶助模式</a:t>
            </a:r>
          </a:p>
        </p:txBody>
      </p:sp>
      <p:sp>
        <p:nvSpPr>
          <p:cNvPr id="8" name="圓角矩形 7"/>
          <p:cNvSpPr/>
          <p:nvPr/>
        </p:nvSpPr>
        <p:spPr>
          <a:xfrm>
            <a:off x="2242244" y="2410954"/>
            <a:ext cx="2621879" cy="9612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推動課中</a:t>
            </a:r>
            <a:endParaRPr lang="en-US" altLang="zh-TW" sz="2400" b="1" dirty="0">
              <a:solidFill>
                <a:schemeClr val="tx1"/>
              </a:solidFill>
              <a:latin typeface="微軟正黑體" pitchFamily="34" charset="-120"/>
              <a:ea typeface="微軟正黑體" pitchFamily="34" charset="-120"/>
            </a:endParaRPr>
          </a:p>
          <a:p>
            <a:pPr algn="ctr"/>
            <a:r>
              <a:rPr lang="zh-TW" altLang="en-US" sz="2400" b="1" dirty="0">
                <a:solidFill>
                  <a:schemeClr val="tx1"/>
                </a:solidFill>
                <a:latin typeface="微軟正黑體" pitchFamily="34" charset="-120"/>
                <a:ea typeface="微軟正黑體" pitchFamily="34" charset="-120"/>
              </a:rPr>
              <a:t>學習扶助</a:t>
            </a:r>
          </a:p>
        </p:txBody>
      </p:sp>
      <p:sp>
        <p:nvSpPr>
          <p:cNvPr id="9" name="圓角矩形 8"/>
          <p:cNvSpPr/>
          <p:nvPr/>
        </p:nvSpPr>
        <p:spPr>
          <a:xfrm>
            <a:off x="7897533" y="3955276"/>
            <a:ext cx="2621879" cy="9612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spc="-100" dirty="0">
                <a:solidFill>
                  <a:schemeClr val="tx1"/>
                </a:solidFill>
                <a:latin typeface="微軟正黑體" pitchFamily="34" charset="-120"/>
                <a:ea typeface="微軟正黑體" pitchFamily="34" charset="-120"/>
              </a:rPr>
              <a:t>運用行動載具</a:t>
            </a:r>
            <a:endParaRPr lang="en-US" altLang="zh-TW" sz="2400" b="1" spc="-100" dirty="0">
              <a:solidFill>
                <a:schemeClr val="tx1"/>
              </a:solidFill>
              <a:latin typeface="微軟正黑體" pitchFamily="34" charset="-120"/>
              <a:ea typeface="微軟正黑體" pitchFamily="34" charset="-120"/>
            </a:endParaRPr>
          </a:p>
          <a:p>
            <a:pPr algn="ctr"/>
            <a:r>
              <a:rPr lang="zh-TW" altLang="en-US" sz="2400" b="1" spc="-100" dirty="0">
                <a:solidFill>
                  <a:schemeClr val="tx1"/>
                </a:solidFill>
                <a:latin typeface="微軟正黑體" pitchFamily="34" charset="-120"/>
                <a:ea typeface="微軟正黑體" pitchFamily="34" charset="-120"/>
              </a:rPr>
              <a:t>搭配數位學習資源</a:t>
            </a:r>
          </a:p>
        </p:txBody>
      </p:sp>
      <p:sp>
        <p:nvSpPr>
          <p:cNvPr id="10" name="圓角矩形 9"/>
          <p:cNvSpPr/>
          <p:nvPr/>
        </p:nvSpPr>
        <p:spPr>
          <a:xfrm>
            <a:off x="2236373" y="3955276"/>
            <a:ext cx="2664690" cy="9612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試辦一對一</a:t>
            </a:r>
            <a:endParaRPr lang="en-US" altLang="zh-TW" sz="2400" b="1" dirty="0">
              <a:solidFill>
                <a:schemeClr val="tx1"/>
              </a:solidFill>
              <a:latin typeface="微軟正黑體" pitchFamily="34" charset="-120"/>
              <a:ea typeface="微軟正黑體" pitchFamily="34" charset="-120"/>
            </a:endParaRPr>
          </a:p>
          <a:p>
            <a:pPr algn="ctr"/>
            <a:r>
              <a:rPr lang="zh-TW" altLang="en-US" sz="2400" b="1" dirty="0">
                <a:solidFill>
                  <a:schemeClr val="tx1"/>
                </a:solidFill>
                <a:latin typeface="微軟正黑體" pitchFamily="34" charset="-120"/>
                <a:ea typeface="微軟正黑體" pitchFamily="34" charset="-120"/>
              </a:rPr>
              <a:t>伴讀計畫</a:t>
            </a:r>
          </a:p>
        </p:txBody>
      </p:sp>
      <p:sp>
        <p:nvSpPr>
          <p:cNvPr id="11" name="圓角矩形 10"/>
          <p:cNvSpPr/>
          <p:nvPr/>
        </p:nvSpPr>
        <p:spPr>
          <a:xfrm>
            <a:off x="7819759" y="2410954"/>
            <a:ext cx="2708375" cy="9612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結合民間資源</a:t>
            </a:r>
            <a:endParaRPr lang="en-US" altLang="zh-TW" sz="2400" b="1" dirty="0">
              <a:solidFill>
                <a:schemeClr val="tx1"/>
              </a:solidFill>
              <a:latin typeface="微軟正黑體" pitchFamily="34" charset="-120"/>
              <a:ea typeface="微軟正黑體" pitchFamily="34" charset="-120"/>
            </a:endParaRPr>
          </a:p>
          <a:p>
            <a:pPr algn="ctr"/>
            <a:r>
              <a:rPr lang="zh-TW" altLang="en-US" sz="2400" b="1" dirty="0">
                <a:solidFill>
                  <a:schemeClr val="tx1"/>
                </a:solidFill>
                <a:latin typeface="微軟正黑體" pitchFamily="34" charset="-120"/>
                <a:ea typeface="微軟正黑體" pitchFamily="34" charset="-120"/>
              </a:rPr>
              <a:t>辦理學習扶助</a:t>
            </a:r>
          </a:p>
        </p:txBody>
      </p:sp>
      <p:sp>
        <p:nvSpPr>
          <p:cNvPr id="12" name="圓角矩形 11"/>
          <p:cNvSpPr/>
          <p:nvPr/>
        </p:nvSpPr>
        <p:spPr>
          <a:xfrm>
            <a:off x="5031511" y="4992341"/>
            <a:ext cx="2621879" cy="1206981"/>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學校自主規劃</a:t>
            </a:r>
            <a:endParaRPr lang="en-US" altLang="zh-TW" sz="2400" b="1" dirty="0">
              <a:solidFill>
                <a:schemeClr val="tx1"/>
              </a:solidFill>
              <a:latin typeface="微軟正黑體" pitchFamily="34" charset="-120"/>
              <a:ea typeface="微軟正黑體" pitchFamily="34" charset="-120"/>
            </a:endParaRPr>
          </a:p>
          <a:p>
            <a:pPr algn="ctr"/>
            <a:r>
              <a:rPr lang="zh-TW" altLang="en-US" sz="2400" b="1" dirty="0">
                <a:solidFill>
                  <a:schemeClr val="tx1"/>
                </a:solidFill>
                <a:latin typeface="微軟正黑體" pitchFamily="34" charset="-120"/>
                <a:ea typeface="微軟正黑體" pitchFamily="34" charset="-120"/>
              </a:rPr>
              <a:t>提升學習低成就</a:t>
            </a:r>
            <a:endParaRPr lang="en-US" altLang="zh-TW" sz="2400" b="1" dirty="0">
              <a:solidFill>
                <a:schemeClr val="tx1"/>
              </a:solidFill>
              <a:latin typeface="微軟正黑體" pitchFamily="34" charset="-120"/>
              <a:ea typeface="微軟正黑體" pitchFamily="34" charset="-120"/>
            </a:endParaRPr>
          </a:p>
          <a:p>
            <a:pPr algn="ctr"/>
            <a:r>
              <a:rPr lang="zh-TW" altLang="en-US" sz="2400" b="1" dirty="0">
                <a:solidFill>
                  <a:schemeClr val="tx1"/>
                </a:solidFill>
                <a:latin typeface="微軟正黑體" pitchFamily="34" charset="-120"/>
                <a:ea typeface="微軟正黑體" pitchFamily="34" charset="-120"/>
              </a:rPr>
              <a:t>學生學力計畫</a:t>
            </a:r>
          </a:p>
        </p:txBody>
      </p:sp>
      <p:sp>
        <p:nvSpPr>
          <p:cNvPr id="13" name="圓角矩形 12"/>
          <p:cNvSpPr/>
          <p:nvPr/>
        </p:nvSpPr>
        <p:spPr>
          <a:xfrm>
            <a:off x="5404450" y="2384882"/>
            <a:ext cx="1874982" cy="1902690"/>
          </a:xfrm>
          <a:prstGeom prst="roundRect">
            <a:avLst/>
          </a:prstGeom>
          <a:solidFill>
            <a:srgbClr val="FFB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schemeClr val="tx1"/>
                </a:solidFill>
                <a:latin typeface="微軟正黑體" pitchFamily="34" charset="-120"/>
                <a:ea typeface="微軟正黑體" pitchFamily="34" charset="-120"/>
              </a:rPr>
              <a:t>多元</a:t>
            </a:r>
            <a:endParaRPr lang="en-US" altLang="zh-TW" sz="2800" b="1" dirty="0">
              <a:solidFill>
                <a:schemeClr val="tx1"/>
              </a:solidFill>
              <a:latin typeface="微軟正黑體" pitchFamily="34" charset="-120"/>
              <a:ea typeface="微軟正黑體" pitchFamily="34" charset="-120"/>
            </a:endParaRPr>
          </a:p>
          <a:p>
            <a:pPr algn="ctr"/>
            <a:r>
              <a:rPr lang="zh-TW" altLang="en-US" sz="2800" b="1" dirty="0">
                <a:solidFill>
                  <a:schemeClr val="tx1"/>
                </a:solidFill>
                <a:latin typeface="微軟正黑體" pitchFamily="34" charset="-120"/>
                <a:ea typeface="微軟正黑體" pitchFamily="34" charset="-120"/>
              </a:rPr>
              <a:t>學習扶助</a:t>
            </a:r>
          </a:p>
        </p:txBody>
      </p:sp>
      <p:grpSp>
        <p:nvGrpSpPr>
          <p:cNvPr id="14" name="群組 13"/>
          <p:cNvGrpSpPr/>
          <p:nvPr/>
        </p:nvGrpSpPr>
        <p:grpSpPr>
          <a:xfrm>
            <a:off x="7292981" y="2709605"/>
            <a:ext cx="418365" cy="388866"/>
            <a:chOff x="3028274" y="1981235"/>
            <a:chExt cx="242537" cy="388866"/>
          </a:xfrm>
          <a:solidFill>
            <a:srgbClr val="7030A0"/>
          </a:solidFill>
        </p:grpSpPr>
        <p:sp>
          <p:nvSpPr>
            <p:cNvPr id="15" name="向右箭號 14"/>
            <p:cNvSpPr/>
            <p:nvPr/>
          </p:nvSpPr>
          <p:spPr>
            <a:xfrm rot="10800000">
              <a:off x="3028274" y="1981235"/>
              <a:ext cx="242537" cy="388866"/>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6" name="向右箭號 4"/>
            <p:cNvSpPr/>
            <p:nvPr/>
          </p:nvSpPr>
          <p:spPr>
            <a:xfrm rot="21600000">
              <a:off x="3101035" y="2059008"/>
              <a:ext cx="169776" cy="23332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711200">
                <a:lnSpc>
                  <a:spcPct val="90000"/>
                </a:lnSpc>
                <a:spcBef>
                  <a:spcPct val="0"/>
                </a:spcBef>
                <a:spcAft>
                  <a:spcPct val="35000"/>
                </a:spcAft>
              </a:pPr>
              <a:endParaRPr lang="zh-TW" altLang="en-US" sz="1600"/>
            </a:p>
          </p:txBody>
        </p:sp>
      </p:grpSp>
      <p:grpSp>
        <p:nvGrpSpPr>
          <p:cNvPr id="17" name="群組 16"/>
          <p:cNvGrpSpPr/>
          <p:nvPr/>
        </p:nvGrpSpPr>
        <p:grpSpPr>
          <a:xfrm rot="5400000">
            <a:off x="6107977" y="4469855"/>
            <a:ext cx="450483" cy="388866"/>
            <a:chOff x="3028274" y="1981235"/>
            <a:chExt cx="242537" cy="388866"/>
          </a:xfrm>
          <a:solidFill>
            <a:srgbClr val="7030A0"/>
          </a:solidFill>
        </p:grpSpPr>
        <p:sp>
          <p:nvSpPr>
            <p:cNvPr id="18" name="向右箭號 17"/>
            <p:cNvSpPr/>
            <p:nvPr/>
          </p:nvSpPr>
          <p:spPr>
            <a:xfrm rot="10800000">
              <a:off x="3028274" y="1981235"/>
              <a:ext cx="242537" cy="388866"/>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9" name="向右箭號 4"/>
            <p:cNvSpPr/>
            <p:nvPr/>
          </p:nvSpPr>
          <p:spPr>
            <a:xfrm rot="21600000">
              <a:off x="3101035" y="2059008"/>
              <a:ext cx="169776" cy="23332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711200">
                <a:lnSpc>
                  <a:spcPct val="90000"/>
                </a:lnSpc>
                <a:spcBef>
                  <a:spcPct val="0"/>
                </a:spcBef>
                <a:spcAft>
                  <a:spcPct val="35000"/>
                </a:spcAft>
              </a:pPr>
              <a:endParaRPr lang="zh-TW" altLang="en-US" sz="1600"/>
            </a:p>
          </p:txBody>
        </p:sp>
      </p:grpSp>
      <p:grpSp>
        <p:nvGrpSpPr>
          <p:cNvPr id="20" name="群組 19"/>
          <p:cNvGrpSpPr/>
          <p:nvPr/>
        </p:nvGrpSpPr>
        <p:grpSpPr>
          <a:xfrm rot="10800000">
            <a:off x="4955091" y="2709605"/>
            <a:ext cx="418366" cy="388866"/>
            <a:chOff x="3028274" y="1981235"/>
            <a:chExt cx="242537" cy="388866"/>
          </a:xfrm>
          <a:solidFill>
            <a:srgbClr val="7030A0"/>
          </a:solidFill>
        </p:grpSpPr>
        <p:sp>
          <p:nvSpPr>
            <p:cNvPr id="21" name="向右箭號 20"/>
            <p:cNvSpPr/>
            <p:nvPr/>
          </p:nvSpPr>
          <p:spPr>
            <a:xfrm rot="10800000">
              <a:off x="3028274" y="1981235"/>
              <a:ext cx="242537" cy="388866"/>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2" name="向右箭號 4"/>
            <p:cNvSpPr/>
            <p:nvPr/>
          </p:nvSpPr>
          <p:spPr>
            <a:xfrm rot="21600000">
              <a:off x="3101035" y="2059008"/>
              <a:ext cx="169776" cy="23332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711200">
                <a:lnSpc>
                  <a:spcPct val="90000"/>
                </a:lnSpc>
                <a:spcBef>
                  <a:spcPct val="0"/>
                </a:spcBef>
                <a:spcAft>
                  <a:spcPct val="35000"/>
                </a:spcAft>
              </a:pPr>
              <a:endParaRPr lang="zh-TW" altLang="en-US" sz="1600"/>
            </a:p>
          </p:txBody>
        </p:sp>
      </p:grpSp>
      <p:grpSp>
        <p:nvGrpSpPr>
          <p:cNvPr id="23" name="群組 22"/>
          <p:cNvGrpSpPr/>
          <p:nvPr/>
        </p:nvGrpSpPr>
        <p:grpSpPr>
          <a:xfrm rot="1922638">
            <a:off x="7284121" y="4114786"/>
            <a:ext cx="468140" cy="388866"/>
            <a:chOff x="3028274" y="1981235"/>
            <a:chExt cx="242537" cy="388866"/>
          </a:xfrm>
          <a:solidFill>
            <a:srgbClr val="7030A0"/>
          </a:solidFill>
        </p:grpSpPr>
        <p:sp>
          <p:nvSpPr>
            <p:cNvPr id="24" name="向右箭號 23"/>
            <p:cNvSpPr/>
            <p:nvPr/>
          </p:nvSpPr>
          <p:spPr>
            <a:xfrm rot="10800000">
              <a:off x="3028274" y="1981235"/>
              <a:ext cx="242537" cy="388866"/>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5" name="向右箭號 4"/>
            <p:cNvSpPr/>
            <p:nvPr/>
          </p:nvSpPr>
          <p:spPr>
            <a:xfrm rot="21600000">
              <a:off x="3101035" y="2059008"/>
              <a:ext cx="169776" cy="23332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711200">
                <a:lnSpc>
                  <a:spcPct val="90000"/>
                </a:lnSpc>
                <a:spcBef>
                  <a:spcPct val="0"/>
                </a:spcBef>
                <a:spcAft>
                  <a:spcPct val="35000"/>
                </a:spcAft>
              </a:pPr>
              <a:endParaRPr lang="zh-TW" altLang="en-US" sz="1600"/>
            </a:p>
          </p:txBody>
        </p:sp>
      </p:grpSp>
      <p:grpSp>
        <p:nvGrpSpPr>
          <p:cNvPr id="26" name="群組 25"/>
          <p:cNvGrpSpPr/>
          <p:nvPr/>
        </p:nvGrpSpPr>
        <p:grpSpPr>
          <a:xfrm rot="7846532">
            <a:off x="4964666" y="4051361"/>
            <a:ext cx="431901" cy="388866"/>
            <a:chOff x="3028274" y="1981235"/>
            <a:chExt cx="242537" cy="388866"/>
          </a:xfrm>
          <a:solidFill>
            <a:srgbClr val="7030A0"/>
          </a:solidFill>
        </p:grpSpPr>
        <p:sp>
          <p:nvSpPr>
            <p:cNvPr id="27" name="向右箭號 26"/>
            <p:cNvSpPr/>
            <p:nvPr/>
          </p:nvSpPr>
          <p:spPr>
            <a:xfrm rot="10800000">
              <a:off x="3028274" y="1981235"/>
              <a:ext cx="242537" cy="388866"/>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8" name="向右箭號 4"/>
            <p:cNvSpPr/>
            <p:nvPr/>
          </p:nvSpPr>
          <p:spPr>
            <a:xfrm rot="21600000">
              <a:off x="3101035" y="2059008"/>
              <a:ext cx="169776" cy="23332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711200">
                <a:lnSpc>
                  <a:spcPct val="90000"/>
                </a:lnSpc>
                <a:spcBef>
                  <a:spcPct val="0"/>
                </a:spcBef>
                <a:spcAft>
                  <a:spcPct val="35000"/>
                </a:spcAft>
              </a:pPr>
              <a:endParaRPr lang="zh-TW" altLang="en-US" sz="1600"/>
            </a:p>
          </p:txBody>
        </p:sp>
      </p:grpSp>
    </p:spTree>
    <p:extLst>
      <p:ext uri="{BB962C8B-B14F-4D97-AF65-F5344CB8AC3E}">
        <p14:creationId xmlns:p14="http://schemas.microsoft.com/office/powerpoint/2010/main" val="1148384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2509059" y="770312"/>
            <a:ext cx="8198941" cy="68751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四、宣導事項</a:t>
            </a:r>
            <a:r>
              <a:rPr lang="en-US" altLang="zh-TW" b="1" dirty="0" smtClean="0">
                <a:solidFill>
                  <a:srgbClr val="0000D0"/>
                </a:solidFill>
                <a:latin typeface="微軟正黑體" pitchFamily="34" charset="-120"/>
                <a:ea typeface="微軟正黑體" pitchFamily="34" charset="-120"/>
              </a:rPr>
              <a:t>(7/10)</a:t>
            </a:r>
            <a:endParaRPr lang="zh-TW" altLang="en-US" dirty="0">
              <a:solidFill>
                <a:srgbClr val="0000D0"/>
              </a:solidFill>
            </a:endParaRPr>
          </a:p>
        </p:txBody>
      </p:sp>
      <p:sp>
        <p:nvSpPr>
          <p:cNvPr id="7" name="圓角矩形 6"/>
          <p:cNvSpPr/>
          <p:nvPr/>
        </p:nvSpPr>
        <p:spPr>
          <a:xfrm>
            <a:off x="2128059" y="1608512"/>
            <a:ext cx="8198941" cy="504056"/>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800" b="1" dirty="0">
                <a:solidFill>
                  <a:schemeClr val="tx1"/>
                </a:solidFill>
                <a:latin typeface="微軟正黑體" pitchFamily="34" charset="-120"/>
                <a:ea typeface="微軟正黑體" pitchFamily="34" charset="-120"/>
              </a:rPr>
              <a:t>提升學習扶助教師行動載具教學知能</a:t>
            </a:r>
          </a:p>
        </p:txBody>
      </p:sp>
      <p:sp>
        <p:nvSpPr>
          <p:cNvPr id="8" name="圓角矩形 7"/>
          <p:cNvSpPr/>
          <p:nvPr/>
        </p:nvSpPr>
        <p:spPr>
          <a:xfrm>
            <a:off x="2128059" y="2197238"/>
            <a:ext cx="1574942" cy="1410974"/>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b="1" dirty="0">
                <a:solidFill>
                  <a:schemeClr val="tx1"/>
                </a:solidFill>
                <a:latin typeface="微軟正黑體" pitchFamily="34" charset="-120"/>
                <a:ea typeface="微軟正黑體" pitchFamily="34" charset="-120"/>
              </a:rPr>
              <a:t>研習</a:t>
            </a:r>
            <a:endParaRPr lang="en-US" altLang="zh-TW" sz="2200" b="1" dirty="0">
              <a:solidFill>
                <a:schemeClr val="tx1"/>
              </a:solidFill>
              <a:latin typeface="微軟正黑體" pitchFamily="34" charset="-120"/>
              <a:ea typeface="微軟正黑體" pitchFamily="34" charset="-120"/>
            </a:endParaRPr>
          </a:p>
          <a:p>
            <a:pPr algn="ctr"/>
            <a:r>
              <a:rPr lang="zh-TW" altLang="en-US" sz="2200" b="1" dirty="0">
                <a:solidFill>
                  <a:schemeClr val="tx1"/>
                </a:solidFill>
                <a:latin typeface="微軟正黑體" pitchFamily="34" charset="-120"/>
                <a:ea typeface="微軟正黑體" pitchFamily="34" charset="-120"/>
              </a:rPr>
              <a:t>加入載具教學知能</a:t>
            </a:r>
          </a:p>
        </p:txBody>
      </p:sp>
      <p:sp>
        <p:nvSpPr>
          <p:cNvPr id="9" name="圓角矩形 8"/>
          <p:cNvSpPr/>
          <p:nvPr/>
        </p:nvSpPr>
        <p:spPr>
          <a:xfrm>
            <a:off x="3703000" y="2197238"/>
            <a:ext cx="6624000" cy="1410974"/>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2600"/>
              </a:lnSpc>
            </a:pPr>
            <a:r>
              <a:rPr lang="zh-TW" altLang="en-US" sz="2200" b="1" dirty="0">
                <a:solidFill>
                  <a:schemeClr val="tx1"/>
                </a:solidFill>
                <a:latin typeface="微軟正黑體" pitchFamily="34" charset="-120"/>
                <a:ea typeface="微軟正黑體" pitchFamily="34" charset="-120"/>
              </a:rPr>
              <a:t>請於辦理</a:t>
            </a:r>
            <a:r>
              <a:rPr lang="en-US" altLang="zh-TW" sz="2200" b="1" dirty="0">
                <a:solidFill>
                  <a:schemeClr val="tx1"/>
                </a:solidFill>
                <a:latin typeface="微軟正黑體" pitchFamily="34" charset="-120"/>
                <a:ea typeface="微軟正黑體" pitchFamily="34" charset="-120"/>
              </a:rPr>
              <a:t>8</a:t>
            </a:r>
            <a:r>
              <a:rPr lang="zh-TW" altLang="en-US" sz="2200" b="1" dirty="0">
                <a:solidFill>
                  <a:schemeClr val="tx1"/>
                </a:solidFill>
                <a:latin typeface="微軟正黑體" pitchFamily="34" charset="-120"/>
                <a:ea typeface="微軟正黑體" pitchFamily="34" charset="-120"/>
              </a:rPr>
              <a:t>小時現職教師及</a:t>
            </a:r>
            <a:r>
              <a:rPr lang="en-US" altLang="zh-TW" sz="2200" b="1" dirty="0">
                <a:solidFill>
                  <a:schemeClr val="tx1"/>
                </a:solidFill>
                <a:latin typeface="微軟正黑體" pitchFamily="34" charset="-120"/>
                <a:ea typeface="微軟正黑體" pitchFamily="34" charset="-120"/>
              </a:rPr>
              <a:t>18</a:t>
            </a:r>
            <a:r>
              <a:rPr lang="zh-TW" altLang="en-US" sz="2200" b="1" dirty="0">
                <a:solidFill>
                  <a:schemeClr val="tx1"/>
                </a:solidFill>
                <a:latin typeface="微軟正黑體" pitchFamily="34" charset="-120"/>
                <a:ea typeface="微軟正黑體" pitchFamily="34" charset="-120"/>
              </a:rPr>
              <a:t>小時非現職教師</a:t>
            </a:r>
            <a:r>
              <a:rPr lang="zh-TW" altLang="en-US" sz="2200" b="1" dirty="0">
                <a:solidFill>
                  <a:srgbClr val="C00000"/>
                </a:solidFill>
                <a:latin typeface="微軟正黑體" pitchFamily="34" charset="-120"/>
                <a:ea typeface="微軟正黑體" pitchFamily="34" charset="-120"/>
              </a:rPr>
              <a:t>學習扶助師資研習課程</a:t>
            </a:r>
            <a:r>
              <a:rPr lang="zh-TW" altLang="en-US" sz="2200" b="1" dirty="0">
                <a:solidFill>
                  <a:schemeClr val="tx1"/>
                </a:solidFill>
                <a:latin typeface="微軟正黑體" pitchFamily="34" charset="-120"/>
                <a:ea typeface="微軟正黑體" pitchFamily="34" charset="-120"/>
              </a:rPr>
              <a:t>，以及其他學習扶助教師</a:t>
            </a:r>
            <a:r>
              <a:rPr lang="zh-TW" altLang="en-US" sz="2200" b="1" dirty="0">
                <a:solidFill>
                  <a:srgbClr val="C00000"/>
                </a:solidFill>
                <a:latin typeface="微軟正黑體" pitchFamily="34" charset="-120"/>
                <a:ea typeface="微軟正黑體" pitchFamily="34" charset="-120"/>
              </a:rPr>
              <a:t>增能或回流研習課程</a:t>
            </a:r>
            <a:r>
              <a:rPr lang="zh-TW" altLang="en-US" sz="2200" b="1" dirty="0">
                <a:solidFill>
                  <a:schemeClr val="tx1"/>
                </a:solidFill>
                <a:latin typeface="微軟正黑體" pitchFamily="34" charset="-120"/>
                <a:ea typeface="微軟正黑體" pitchFamily="34" charset="-120"/>
              </a:rPr>
              <a:t>時，</a:t>
            </a:r>
            <a:r>
              <a:rPr lang="zh-TW" altLang="en-US" sz="2200" b="1" dirty="0">
                <a:solidFill>
                  <a:srgbClr val="C00000"/>
                </a:solidFill>
                <a:latin typeface="微軟正黑體" pitchFamily="34" charset="-120"/>
                <a:ea typeface="微軟正黑體" pitchFamily="34" charset="-120"/>
              </a:rPr>
              <a:t>融入行動載具之教學知能</a:t>
            </a:r>
            <a:endParaRPr lang="zh-TW" altLang="en-US" sz="2200" b="1" dirty="0">
              <a:solidFill>
                <a:schemeClr val="tx1"/>
              </a:solidFill>
              <a:latin typeface="微軟正黑體" pitchFamily="34" charset="-120"/>
              <a:ea typeface="微軟正黑體" pitchFamily="34" charset="-120"/>
            </a:endParaRPr>
          </a:p>
        </p:txBody>
      </p:sp>
      <p:sp>
        <p:nvSpPr>
          <p:cNvPr id="10" name="圓角矩形 9">
            <a:extLst>
              <a:ext uri="{FF2B5EF4-FFF2-40B4-BE49-F238E27FC236}">
                <a16:creationId xmlns:a16="http://schemas.microsoft.com/office/drawing/2014/main" id="{AC2B2282-D4A5-46A5-8242-FFD9B4CA837A}"/>
              </a:ext>
            </a:extLst>
          </p:cNvPr>
          <p:cNvSpPr/>
          <p:nvPr/>
        </p:nvSpPr>
        <p:spPr>
          <a:xfrm>
            <a:off x="3702998" y="3677147"/>
            <a:ext cx="6624000" cy="987066"/>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2600"/>
              </a:lnSpc>
            </a:pPr>
            <a:r>
              <a:rPr lang="zh-TW" altLang="en-US" sz="2200" b="1" dirty="0">
                <a:solidFill>
                  <a:schemeClr val="tx1"/>
                </a:solidFill>
                <a:latin typeface="微軟正黑體" pitchFamily="34" charset="-120"/>
                <a:ea typeface="微軟正黑體" pitchFamily="34" charset="-120"/>
              </a:rPr>
              <a:t>鼓勵教師踴躍</a:t>
            </a:r>
            <a:r>
              <a:rPr lang="zh-TW" altLang="en-US" sz="2200" b="1" dirty="0">
                <a:solidFill>
                  <a:srgbClr val="C00000"/>
                </a:solidFill>
                <a:latin typeface="微軟正黑體" pitchFamily="34" charset="-120"/>
                <a:ea typeface="微軟正黑體" pitchFamily="34" charset="-120"/>
              </a:rPr>
              <a:t>參與運用行動載具於學習扶助課程之研習</a:t>
            </a:r>
            <a:r>
              <a:rPr lang="zh-TW" altLang="en-US" sz="2200" b="1" dirty="0">
                <a:solidFill>
                  <a:schemeClr val="tx1"/>
                </a:solidFill>
                <a:latin typeface="微軟正黑體" pitchFamily="34" charset="-120"/>
                <a:ea typeface="微軟正黑體" pitchFamily="34" charset="-120"/>
              </a:rPr>
              <a:t>，並將所學實際運用於學習扶助教學</a:t>
            </a:r>
          </a:p>
        </p:txBody>
      </p:sp>
      <p:sp>
        <p:nvSpPr>
          <p:cNvPr id="11" name="圓角矩形 9">
            <a:extLst>
              <a:ext uri="{FF2B5EF4-FFF2-40B4-BE49-F238E27FC236}">
                <a16:creationId xmlns:a16="http://schemas.microsoft.com/office/drawing/2014/main" id="{B3922848-A88A-4924-A42F-5705D662826C}"/>
              </a:ext>
            </a:extLst>
          </p:cNvPr>
          <p:cNvSpPr/>
          <p:nvPr/>
        </p:nvSpPr>
        <p:spPr>
          <a:xfrm>
            <a:off x="3702998" y="4737028"/>
            <a:ext cx="6624000" cy="1285946"/>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2600"/>
              </a:lnSpc>
            </a:pPr>
            <a:r>
              <a:rPr lang="zh-TW" altLang="en-US" sz="2200" b="1" dirty="0">
                <a:solidFill>
                  <a:schemeClr val="tx1"/>
                </a:solidFill>
                <a:latin typeface="微軟正黑體" pitchFamily="34" charset="-120"/>
                <a:ea typeface="微軟正黑體" pitchFamily="34" charset="-120"/>
              </a:rPr>
              <a:t>鼓勵學校師生</a:t>
            </a:r>
            <a:r>
              <a:rPr lang="zh-TW" altLang="en-US" sz="2200" b="1" dirty="0">
                <a:solidFill>
                  <a:srgbClr val="C00000"/>
                </a:solidFill>
                <a:latin typeface="微軟正黑體" pitchFamily="34" charset="-120"/>
                <a:ea typeface="微軟正黑體" pitchFamily="34" charset="-120"/>
              </a:rPr>
              <a:t>搭配使用行動載具進行學習扶助</a:t>
            </a:r>
            <a:r>
              <a:rPr lang="zh-TW" altLang="en-US" sz="2200" b="1" dirty="0">
                <a:solidFill>
                  <a:schemeClr val="tx1"/>
                </a:solidFill>
                <a:latin typeface="微軟正黑體" pitchFamily="34" charset="-120"/>
                <a:ea typeface="微軟正黑體" pitchFamily="34" charset="-120"/>
              </a:rPr>
              <a:t>，並將使用成效良好之班級或學校納入</a:t>
            </a:r>
            <a:r>
              <a:rPr lang="zh-TW" altLang="en-US" sz="2200" b="1" dirty="0">
                <a:solidFill>
                  <a:srgbClr val="C00000"/>
                </a:solidFill>
                <a:latin typeface="微軟正黑體" pitchFamily="34" charset="-120"/>
                <a:ea typeface="微軟正黑體" pitchFamily="34" charset="-120"/>
              </a:rPr>
              <a:t>分享案例</a:t>
            </a:r>
            <a:r>
              <a:rPr lang="zh-TW" altLang="en-US" sz="2200" b="1" dirty="0">
                <a:solidFill>
                  <a:schemeClr val="tx1"/>
                </a:solidFill>
                <a:latin typeface="微軟正黑體" pitchFamily="34" charset="-120"/>
                <a:ea typeface="微軟正黑體" pitchFamily="34" charset="-120"/>
              </a:rPr>
              <a:t>，以達推廣效果</a:t>
            </a:r>
          </a:p>
        </p:txBody>
      </p:sp>
      <p:sp>
        <p:nvSpPr>
          <p:cNvPr id="12" name="圓角矩形 6">
            <a:extLst>
              <a:ext uri="{FF2B5EF4-FFF2-40B4-BE49-F238E27FC236}">
                <a16:creationId xmlns:a16="http://schemas.microsoft.com/office/drawing/2014/main" id="{A593C834-5E26-4F96-86B0-BFF9603D7EB2}"/>
              </a:ext>
            </a:extLst>
          </p:cNvPr>
          <p:cNvSpPr/>
          <p:nvPr/>
        </p:nvSpPr>
        <p:spPr>
          <a:xfrm>
            <a:off x="2128056" y="3677148"/>
            <a:ext cx="1574942" cy="987066"/>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b="1" dirty="0">
                <a:solidFill>
                  <a:schemeClr val="tx1"/>
                </a:solidFill>
                <a:latin typeface="微軟正黑體" pitchFamily="34" charset="-120"/>
                <a:ea typeface="微軟正黑體" pitchFamily="34" charset="-120"/>
              </a:rPr>
              <a:t>參與</a:t>
            </a:r>
            <a:endParaRPr lang="en-US" altLang="zh-TW" sz="2200" b="1" dirty="0">
              <a:solidFill>
                <a:schemeClr val="tx1"/>
              </a:solidFill>
              <a:latin typeface="微軟正黑體" pitchFamily="34" charset="-120"/>
              <a:ea typeface="微軟正黑體" pitchFamily="34" charset="-120"/>
            </a:endParaRPr>
          </a:p>
          <a:p>
            <a:pPr algn="ctr"/>
            <a:r>
              <a:rPr lang="zh-TW" altLang="en-US" sz="2200" b="1" dirty="0">
                <a:solidFill>
                  <a:schemeClr val="tx1"/>
                </a:solidFill>
                <a:latin typeface="微軟正黑體" pitchFamily="34" charset="-120"/>
                <a:ea typeface="微軟正黑體" pitchFamily="34" charset="-120"/>
              </a:rPr>
              <a:t>載具研習</a:t>
            </a:r>
          </a:p>
        </p:txBody>
      </p:sp>
      <p:sp>
        <p:nvSpPr>
          <p:cNvPr id="13" name="圓角矩形 6">
            <a:extLst>
              <a:ext uri="{FF2B5EF4-FFF2-40B4-BE49-F238E27FC236}">
                <a16:creationId xmlns:a16="http://schemas.microsoft.com/office/drawing/2014/main" id="{83C8B573-471D-4948-830D-B53E429CB006}"/>
              </a:ext>
            </a:extLst>
          </p:cNvPr>
          <p:cNvSpPr/>
          <p:nvPr/>
        </p:nvSpPr>
        <p:spPr>
          <a:xfrm>
            <a:off x="2128056" y="4735088"/>
            <a:ext cx="1574942" cy="1285945"/>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b="1" dirty="0">
                <a:solidFill>
                  <a:schemeClr val="tx1"/>
                </a:solidFill>
                <a:latin typeface="微軟正黑體" pitchFamily="34" charset="-120"/>
                <a:ea typeface="微軟正黑體" pitchFamily="34" charset="-120"/>
              </a:rPr>
              <a:t>分享推廣</a:t>
            </a:r>
          </a:p>
        </p:txBody>
      </p:sp>
    </p:spTree>
    <p:extLst>
      <p:ext uri="{BB962C8B-B14F-4D97-AF65-F5344CB8AC3E}">
        <p14:creationId xmlns:p14="http://schemas.microsoft.com/office/powerpoint/2010/main" val="34087510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2221666" y="534785"/>
            <a:ext cx="8198941" cy="68751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四、宣導事項</a:t>
            </a:r>
            <a:r>
              <a:rPr lang="en-US" altLang="zh-TW" b="1" dirty="0" smtClean="0">
                <a:solidFill>
                  <a:srgbClr val="0000D0"/>
                </a:solidFill>
                <a:latin typeface="微軟正黑體" pitchFamily="34" charset="-120"/>
                <a:ea typeface="微軟正黑體" pitchFamily="34" charset="-120"/>
              </a:rPr>
              <a:t>(8/10)</a:t>
            </a:r>
            <a:endParaRPr lang="zh-TW" altLang="en-US" dirty="0">
              <a:solidFill>
                <a:srgbClr val="0000D0"/>
              </a:solidFill>
            </a:endParaRPr>
          </a:p>
        </p:txBody>
      </p:sp>
      <p:sp>
        <p:nvSpPr>
          <p:cNvPr id="7" name="圓角矩形 6"/>
          <p:cNvSpPr/>
          <p:nvPr/>
        </p:nvSpPr>
        <p:spPr>
          <a:xfrm>
            <a:off x="2320637" y="1374700"/>
            <a:ext cx="8198941" cy="504056"/>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800" b="1" dirty="0">
                <a:solidFill>
                  <a:schemeClr val="tx1"/>
                </a:solidFill>
                <a:latin typeface="微軟正黑體" pitchFamily="34" charset="-120"/>
                <a:ea typeface="微軟正黑體" pitchFamily="34" charset="-120"/>
              </a:rPr>
              <a:t>行動載具教學增能課程</a:t>
            </a:r>
          </a:p>
        </p:txBody>
      </p:sp>
      <p:sp>
        <p:nvSpPr>
          <p:cNvPr id="8" name="圓角矩形 7"/>
          <p:cNvSpPr/>
          <p:nvPr/>
        </p:nvSpPr>
        <p:spPr>
          <a:xfrm>
            <a:off x="2320637" y="1977340"/>
            <a:ext cx="1574942" cy="1333294"/>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本署研發增能課程</a:t>
            </a:r>
          </a:p>
        </p:txBody>
      </p:sp>
      <p:sp>
        <p:nvSpPr>
          <p:cNvPr id="9" name="圓角矩形 8"/>
          <p:cNvSpPr/>
          <p:nvPr/>
        </p:nvSpPr>
        <p:spPr>
          <a:xfrm>
            <a:off x="3895578" y="1977340"/>
            <a:ext cx="6624000" cy="1333294"/>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b="1" dirty="0">
                <a:solidFill>
                  <a:srgbClr val="C00000"/>
                </a:solidFill>
                <a:latin typeface="微軟正黑體" pitchFamily="34" charset="-120"/>
                <a:ea typeface="微軟正黑體" pitchFamily="34" charset="-120"/>
              </a:rPr>
              <a:t>「運用行動載具進行學習扶助教學」</a:t>
            </a:r>
            <a:r>
              <a:rPr lang="zh-TW" altLang="en-US" sz="2400" b="1" dirty="0">
                <a:solidFill>
                  <a:schemeClr val="tx1"/>
                </a:solidFill>
                <a:latin typeface="微軟正黑體" pitchFamily="34" charset="-120"/>
                <a:ea typeface="微軟正黑體" pitchFamily="34" charset="-120"/>
              </a:rPr>
              <a:t>線上課程</a:t>
            </a:r>
            <a:endParaRPr lang="en-US" altLang="zh-TW" sz="2400" b="1" dirty="0">
              <a:solidFill>
                <a:schemeClr val="tx1"/>
              </a:solidFill>
              <a:latin typeface="微軟正黑體" pitchFamily="34" charset="-120"/>
              <a:ea typeface="微軟正黑體" pitchFamily="34" charset="-120"/>
            </a:endParaRPr>
          </a:p>
          <a:p>
            <a:pPr marL="234000" indent="-234000" algn="just">
              <a:buFont typeface="Wingdings" panose="05000000000000000000" pitchFamily="2" charset="2"/>
              <a:buChar char="l"/>
            </a:pPr>
            <a:r>
              <a:rPr lang="zh-TW" altLang="en-US" sz="2400" b="1" dirty="0">
                <a:solidFill>
                  <a:srgbClr val="C00000"/>
                </a:solidFill>
                <a:latin typeface="微軟正黑體" pitchFamily="34" charset="-120"/>
                <a:ea typeface="微軟正黑體" pitchFamily="34" charset="-120"/>
              </a:rPr>
              <a:t>基礎必修課程</a:t>
            </a:r>
            <a:r>
              <a:rPr lang="zh-TW" altLang="en-US" sz="2400" b="1" dirty="0">
                <a:solidFill>
                  <a:schemeClr val="tx1"/>
                </a:solidFill>
                <a:latin typeface="微軟正黑體" pitchFamily="34" charset="-120"/>
                <a:ea typeface="微軟正黑體" pitchFamily="34" charset="-120"/>
              </a:rPr>
              <a:t>：行動載具教學概論</a:t>
            </a:r>
            <a:endParaRPr lang="en-US" altLang="zh-TW" sz="2400" b="1" dirty="0">
              <a:solidFill>
                <a:schemeClr val="tx1"/>
              </a:solidFill>
              <a:latin typeface="微軟正黑體" pitchFamily="34" charset="-120"/>
              <a:ea typeface="微軟正黑體" pitchFamily="34" charset="-120"/>
            </a:endParaRPr>
          </a:p>
          <a:p>
            <a:pPr marL="234000" indent="-234000" algn="just">
              <a:buFont typeface="Wingdings" panose="05000000000000000000" pitchFamily="2" charset="2"/>
              <a:buChar char="l"/>
            </a:pPr>
            <a:r>
              <a:rPr lang="zh-TW" altLang="en-US" sz="2400" b="1" dirty="0">
                <a:solidFill>
                  <a:srgbClr val="C00000"/>
                </a:solidFill>
                <a:latin typeface="微軟正黑體" pitchFamily="34" charset="-120"/>
                <a:ea typeface="微軟正黑體" pitchFamily="34" charset="-120"/>
              </a:rPr>
              <a:t>選修課程</a:t>
            </a:r>
            <a:r>
              <a:rPr lang="zh-TW" altLang="en-US" sz="2400" b="1" dirty="0">
                <a:solidFill>
                  <a:schemeClr val="tx1"/>
                </a:solidFill>
                <a:latin typeface="微軟正黑體" pitchFamily="34" charset="-120"/>
                <a:ea typeface="微軟正黑體" pitchFamily="34" charset="-120"/>
              </a:rPr>
              <a:t>：國英數</a:t>
            </a:r>
            <a:r>
              <a:rPr lang="en-US" altLang="zh-TW" sz="2400" b="1" dirty="0">
                <a:solidFill>
                  <a:schemeClr val="tx1"/>
                </a:solidFill>
                <a:latin typeface="微軟正黑體" pitchFamily="34" charset="-120"/>
                <a:ea typeface="微軟正黑體" pitchFamily="34" charset="-120"/>
              </a:rPr>
              <a:t>3</a:t>
            </a:r>
            <a:r>
              <a:rPr lang="zh-TW" altLang="en-US" sz="2400" b="1" dirty="0">
                <a:solidFill>
                  <a:schemeClr val="tx1"/>
                </a:solidFill>
                <a:latin typeface="微軟正黑體" pitchFamily="34" charset="-120"/>
                <a:ea typeface="微軟正黑體" pitchFamily="34" charset="-120"/>
              </a:rPr>
              <a:t>科</a:t>
            </a:r>
            <a:r>
              <a:rPr lang="zh-TW" altLang="en-US" sz="2400" b="1" dirty="0">
                <a:solidFill>
                  <a:srgbClr val="C00000"/>
                </a:solidFill>
                <a:latin typeface="微軟正黑體" pitchFamily="34" charset="-120"/>
                <a:ea typeface="微軟正黑體" pitchFamily="34" charset="-120"/>
              </a:rPr>
              <a:t>必選</a:t>
            </a:r>
            <a:r>
              <a:rPr lang="en-US" altLang="zh-TW" sz="2400" b="1" dirty="0">
                <a:solidFill>
                  <a:srgbClr val="C00000"/>
                </a:solidFill>
                <a:latin typeface="微軟正黑體" pitchFamily="34" charset="-120"/>
                <a:ea typeface="微軟正黑體" pitchFamily="34" charset="-120"/>
              </a:rPr>
              <a:t>1</a:t>
            </a:r>
            <a:r>
              <a:rPr lang="zh-TW" altLang="en-US" sz="2400" b="1" dirty="0">
                <a:solidFill>
                  <a:srgbClr val="C00000"/>
                </a:solidFill>
                <a:latin typeface="微軟正黑體" pitchFamily="34" charset="-120"/>
                <a:ea typeface="微軟正黑體" pitchFamily="34" charset="-120"/>
              </a:rPr>
              <a:t>科</a:t>
            </a:r>
          </a:p>
        </p:txBody>
      </p:sp>
      <p:sp>
        <p:nvSpPr>
          <p:cNvPr id="10" name="圓角矩形 9">
            <a:extLst>
              <a:ext uri="{FF2B5EF4-FFF2-40B4-BE49-F238E27FC236}">
                <a16:creationId xmlns:a16="http://schemas.microsoft.com/office/drawing/2014/main" id="{85F2685F-8CBA-4966-B27C-7F09B4DB2846}"/>
              </a:ext>
            </a:extLst>
          </p:cNvPr>
          <p:cNvSpPr/>
          <p:nvPr/>
        </p:nvSpPr>
        <p:spPr>
          <a:xfrm>
            <a:off x="2320637" y="4429219"/>
            <a:ext cx="1574942" cy="1945651"/>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完成期限</a:t>
            </a:r>
          </a:p>
        </p:txBody>
      </p:sp>
      <p:sp>
        <p:nvSpPr>
          <p:cNvPr id="11" name="圓角矩形 9">
            <a:extLst>
              <a:ext uri="{FF2B5EF4-FFF2-40B4-BE49-F238E27FC236}">
                <a16:creationId xmlns:a16="http://schemas.microsoft.com/office/drawing/2014/main" id="{3C413CBB-C756-40AB-A55E-C0A7B597FED5}"/>
              </a:ext>
            </a:extLst>
          </p:cNvPr>
          <p:cNvSpPr/>
          <p:nvPr/>
        </p:nvSpPr>
        <p:spPr>
          <a:xfrm>
            <a:off x="3895578" y="4429219"/>
            <a:ext cx="6624000" cy="1945651"/>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4000" indent="-234000" algn="just">
              <a:buFont typeface="Wingdings" panose="05000000000000000000" pitchFamily="2" charset="2"/>
              <a:buChar char="l"/>
            </a:pPr>
            <a:r>
              <a:rPr lang="zh-TW" altLang="en-US" sz="2400" b="1" dirty="0">
                <a:solidFill>
                  <a:schemeClr val="tx1"/>
                </a:solidFill>
                <a:latin typeface="微軟正黑體" pitchFamily="34" charset="-120"/>
                <a:ea typeface="微軟正黑體" pitchFamily="34" charset="-120"/>
              </a:rPr>
              <a:t>學習扶助到校諮詢人員、入班輔導人員</a:t>
            </a:r>
            <a:r>
              <a:rPr lang="zh-TW" altLang="en-US" sz="2400" b="1" dirty="0" smtClean="0">
                <a:solidFill>
                  <a:schemeClr val="tx1"/>
                </a:solidFill>
                <a:latin typeface="微軟正黑體" pitchFamily="34" charset="-120"/>
                <a:ea typeface="微軟正黑體" pitchFamily="34" charset="-120"/>
              </a:rPr>
              <a:t>：</a:t>
            </a:r>
            <a:endParaRPr lang="en-US" altLang="zh-TW" sz="2400" b="1" dirty="0">
              <a:solidFill>
                <a:srgbClr val="C00000"/>
              </a:solidFill>
              <a:latin typeface="微軟正黑體" pitchFamily="34" charset="-120"/>
              <a:ea typeface="微軟正黑體" pitchFamily="34" charset="-120"/>
            </a:endParaRPr>
          </a:p>
          <a:p>
            <a:pPr algn="just"/>
            <a:r>
              <a:rPr lang="zh-TW" altLang="en-US" sz="2400" b="1" dirty="0" smtClean="0">
                <a:solidFill>
                  <a:srgbClr val="C00000"/>
                </a:solidFill>
                <a:latin typeface="微軟正黑體" pitchFamily="34" charset="-120"/>
                <a:ea typeface="微軟正黑體" pitchFamily="34" charset="-120"/>
              </a:rPr>
              <a:t>  </a:t>
            </a:r>
            <a:r>
              <a:rPr lang="zh-TW" altLang="en-US" sz="2400" b="1" dirty="0" smtClean="0">
                <a:solidFill>
                  <a:schemeClr val="tx1"/>
                </a:solidFill>
                <a:latin typeface="微軟正黑體" pitchFamily="34" charset="-120"/>
                <a:ea typeface="微軟正黑體" pitchFamily="34" charset="-120"/>
              </a:rPr>
              <a:t>完成</a:t>
            </a:r>
            <a:r>
              <a:rPr lang="en-US" altLang="zh-TW" sz="2400" b="1" dirty="0">
                <a:solidFill>
                  <a:srgbClr val="C00000"/>
                </a:solidFill>
                <a:latin typeface="微軟正黑體" pitchFamily="34" charset="-120"/>
                <a:ea typeface="微軟正黑體" pitchFamily="34" charset="-120"/>
              </a:rPr>
              <a:t>(</a:t>
            </a:r>
            <a:r>
              <a:rPr lang="zh-TW" altLang="en-US" sz="2400" b="1" dirty="0">
                <a:solidFill>
                  <a:srgbClr val="C00000"/>
                </a:solidFill>
                <a:latin typeface="微軟正黑體" pitchFamily="34" charset="-120"/>
                <a:ea typeface="微軟正黑體" pitchFamily="34" charset="-120"/>
              </a:rPr>
              <a:t>到校諮詢人員得免參與選修課程</a:t>
            </a:r>
            <a:r>
              <a:rPr lang="en-US" altLang="zh-TW" sz="2400" b="1" dirty="0">
                <a:solidFill>
                  <a:srgbClr val="C00000"/>
                </a:solidFill>
                <a:latin typeface="微軟正黑體" pitchFamily="34" charset="-120"/>
                <a:ea typeface="微軟正黑體" pitchFamily="34" charset="-120"/>
              </a:rPr>
              <a:t>)</a:t>
            </a:r>
            <a:endParaRPr lang="en-US" altLang="zh-TW" sz="2400" b="1" dirty="0">
              <a:solidFill>
                <a:schemeClr val="tx1"/>
              </a:solidFill>
              <a:latin typeface="微軟正黑體" pitchFamily="34" charset="-120"/>
              <a:ea typeface="微軟正黑體" pitchFamily="34" charset="-120"/>
            </a:endParaRPr>
          </a:p>
          <a:p>
            <a:pPr marL="234000" indent="-234000" algn="just">
              <a:buFont typeface="Wingdings" panose="05000000000000000000" pitchFamily="2" charset="2"/>
              <a:buChar char="l"/>
            </a:pPr>
            <a:r>
              <a:rPr lang="zh-TW" altLang="en-US" sz="2400" b="1" dirty="0">
                <a:solidFill>
                  <a:schemeClr val="tx1"/>
                </a:solidFill>
                <a:latin typeface="微軟正黑體" pitchFamily="34" charset="-120"/>
                <a:ea typeface="微軟正黑體" pitchFamily="34" charset="-120"/>
              </a:rPr>
              <a:t>學習扶助教學人員：自</a:t>
            </a:r>
            <a:r>
              <a:rPr lang="en-US" altLang="zh-TW" sz="2400" b="1" dirty="0" smtClean="0">
                <a:solidFill>
                  <a:srgbClr val="C00000"/>
                </a:solidFill>
                <a:latin typeface="微軟正黑體" pitchFamily="34" charset="-120"/>
                <a:ea typeface="微軟正黑體" pitchFamily="34" charset="-120"/>
              </a:rPr>
              <a:t>112</a:t>
            </a:r>
            <a:r>
              <a:rPr lang="zh-TW" altLang="en-US" sz="2400" b="1" dirty="0" smtClean="0">
                <a:solidFill>
                  <a:srgbClr val="C00000"/>
                </a:solidFill>
                <a:latin typeface="微軟正黑體" pitchFamily="34" charset="-120"/>
                <a:ea typeface="微軟正黑體" pitchFamily="34" charset="-120"/>
              </a:rPr>
              <a:t>學年</a:t>
            </a:r>
            <a:r>
              <a:rPr lang="zh-TW" altLang="en-US" sz="2400" b="1" dirty="0">
                <a:solidFill>
                  <a:srgbClr val="C00000"/>
                </a:solidFill>
                <a:latin typeface="微軟正黑體" pitchFamily="34" charset="-120"/>
                <a:ea typeface="微軟正黑體" pitchFamily="34" charset="-120"/>
              </a:rPr>
              <a:t>度</a:t>
            </a:r>
            <a:r>
              <a:rPr lang="zh-TW" altLang="en-US" sz="2400" b="1" dirty="0">
                <a:solidFill>
                  <a:schemeClr val="tx1"/>
                </a:solidFill>
                <a:latin typeface="微軟正黑體" pitchFamily="34" charset="-120"/>
                <a:ea typeface="微軟正黑體" pitchFamily="34" charset="-120"/>
              </a:rPr>
              <a:t>起，應於</a:t>
            </a:r>
            <a:r>
              <a:rPr lang="zh-TW" altLang="en-US" sz="2400" b="1" dirty="0">
                <a:solidFill>
                  <a:srgbClr val="C00000"/>
                </a:solidFill>
                <a:latin typeface="微軟正黑體" pitchFamily="34" charset="-120"/>
                <a:ea typeface="微軟正黑體" pitchFamily="34" charset="-120"/>
              </a:rPr>
              <a:t>當學年度授課期別內</a:t>
            </a:r>
            <a:r>
              <a:rPr lang="zh-TW" altLang="en-US" sz="2400" b="1" dirty="0">
                <a:solidFill>
                  <a:schemeClr val="tx1"/>
                </a:solidFill>
                <a:latin typeface="微軟正黑體" pitchFamily="34" charset="-120"/>
                <a:ea typeface="微軟正黑體" pitchFamily="34" charset="-120"/>
              </a:rPr>
              <a:t>完成</a:t>
            </a:r>
          </a:p>
        </p:txBody>
      </p:sp>
      <p:sp>
        <p:nvSpPr>
          <p:cNvPr id="12" name="圓角矩形 6">
            <a:extLst>
              <a:ext uri="{FF2B5EF4-FFF2-40B4-BE49-F238E27FC236}">
                <a16:creationId xmlns:a16="http://schemas.microsoft.com/office/drawing/2014/main" id="{7A3A8E65-3744-4BDF-ADD4-3E817C1E9C13}"/>
              </a:ext>
            </a:extLst>
          </p:cNvPr>
          <p:cNvSpPr/>
          <p:nvPr/>
        </p:nvSpPr>
        <p:spPr>
          <a:xfrm>
            <a:off x="2320637" y="3408288"/>
            <a:ext cx="1574942" cy="923277"/>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放置網站</a:t>
            </a:r>
          </a:p>
        </p:txBody>
      </p:sp>
      <p:sp>
        <p:nvSpPr>
          <p:cNvPr id="13" name="圓角矩形 12">
            <a:extLst>
              <a:ext uri="{FF2B5EF4-FFF2-40B4-BE49-F238E27FC236}">
                <a16:creationId xmlns:a16="http://schemas.microsoft.com/office/drawing/2014/main" id="{87233E4A-A639-4B69-8C8F-9F7555854D5B}"/>
              </a:ext>
            </a:extLst>
          </p:cNvPr>
          <p:cNvSpPr/>
          <p:nvPr/>
        </p:nvSpPr>
        <p:spPr>
          <a:xfrm>
            <a:off x="3895578" y="3408288"/>
            <a:ext cx="6624000" cy="923277"/>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b="1" dirty="0">
                <a:solidFill>
                  <a:schemeClr val="tx1"/>
                </a:solidFill>
                <a:latin typeface="微軟正黑體" pitchFamily="34" charset="-120"/>
                <a:ea typeface="微軟正黑體" pitchFamily="34" charset="-120"/>
              </a:rPr>
              <a:t>課程放置於</a:t>
            </a:r>
            <a:r>
              <a:rPr lang="zh-TW" altLang="en-US" sz="2400" b="1" dirty="0">
                <a:solidFill>
                  <a:srgbClr val="C00000"/>
                </a:solidFill>
                <a:latin typeface="微軟正黑體" pitchFamily="34" charset="-120"/>
                <a:ea typeface="微軟正黑體" pitchFamily="34" charset="-120"/>
              </a:rPr>
              <a:t>科技化評量系統及學習扶助資源平臺人才招募專區</a:t>
            </a:r>
          </a:p>
        </p:txBody>
      </p:sp>
    </p:spTree>
    <p:extLst>
      <p:ext uri="{BB962C8B-B14F-4D97-AF65-F5344CB8AC3E}">
        <p14:creationId xmlns:p14="http://schemas.microsoft.com/office/powerpoint/2010/main" val="341501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圖片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標題 1"/>
          <p:cNvSpPr txBox="1">
            <a:spLocks/>
          </p:cNvSpPr>
          <p:nvPr/>
        </p:nvSpPr>
        <p:spPr>
          <a:xfrm>
            <a:off x="2532610" y="644237"/>
            <a:ext cx="8198941" cy="68751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四、宣導事項</a:t>
            </a:r>
            <a:r>
              <a:rPr lang="en-US" altLang="zh-TW" b="1" dirty="0" smtClean="0">
                <a:solidFill>
                  <a:srgbClr val="0000D0"/>
                </a:solidFill>
                <a:latin typeface="微軟正黑體" pitchFamily="34" charset="-120"/>
                <a:ea typeface="微軟正黑體" pitchFamily="34" charset="-120"/>
              </a:rPr>
              <a:t>(9/10)</a:t>
            </a:r>
            <a:endParaRPr lang="zh-TW" altLang="en-US" dirty="0">
              <a:solidFill>
                <a:srgbClr val="0000D0"/>
              </a:solidFill>
            </a:endParaRPr>
          </a:p>
        </p:txBody>
      </p:sp>
      <p:sp>
        <p:nvSpPr>
          <p:cNvPr id="8" name="圓角矩形 7"/>
          <p:cNvSpPr/>
          <p:nvPr/>
        </p:nvSpPr>
        <p:spPr>
          <a:xfrm>
            <a:off x="2304010" y="1406237"/>
            <a:ext cx="8198941" cy="504056"/>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800" b="1" dirty="0">
                <a:solidFill>
                  <a:schemeClr val="tx1"/>
                </a:solidFill>
                <a:latin typeface="微軟正黑體" pitchFamily="34" charset="-120"/>
                <a:ea typeface="微軟正黑體" pitchFamily="34" charset="-120"/>
              </a:rPr>
              <a:t>掌握未受輔學生學習情形</a:t>
            </a:r>
          </a:p>
        </p:txBody>
      </p:sp>
      <p:sp>
        <p:nvSpPr>
          <p:cNvPr id="9" name="圓角矩形 8"/>
          <p:cNvSpPr/>
          <p:nvPr/>
        </p:nvSpPr>
        <p:spPr>
          <a:xfrm>
            <a:off x="2304010" y="2001620"/>
            <a:ext cx="1483933" cy="1619599"/>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b="1" dirty="0">
                <a:solidFill>
                  <a:schemeClr val="tx1"/>
                </a:solidFill>
                <a:latin typeface="微軟正黑體" pitchFamily="34" charset="-120"/>
                <a:ea typeface="微軟正黑體" pitchFamily="34" charset="-120"/>
              </a:rPr>
              <a:t>科技化</a:t>
            </a:r>
            <a:endParaRPr lang="en-US" altLang="zh-TW" sz="2200" b="1" dirty="0">
              <a:solidFill>
                <a:schemeClr val="tx1"/>
              </a:solidFill>
              <a:latin typeface="微軟正黑體" pitchFamily="34" charset="-120"/>
              <a:ea typeface="微軟正黑體" pitchFamily="34" charset="-120"/>
            </a:endParaRPr>
          </a:p>
          <a:p>
            <a:pPr algn="ctr"/>
            <a:r>
              <a:rPr lang="zh-TW" altLang="en-US" sz="2200" b="1" dirty="0">
                <a:solidFill>
                  <a:schemeClr val="tx1"/>
                </a:solidFill>
                <a:latin typeface="微軟正黑體" pitchFamily="34" charset="-120"/>
                <a:ea typeface="微軟正黑體" pitchFamily="34" charset="-120"/>
              </a:rPr>
              <a:t>評量系統</a:t>
            </a:r>
          </a:p>
        </p:txBody>
      </p:sp>
      <p:sp>
        <p:nvSpPr>
          <p:cNvPr id="10" name="圓角矩形 9"/>
          <p:cNvSpPr/>
          <p:nvPr/>
        </p:nvSpPr>
        <p:spPr>
          <a:xfrm>
            <a:off x="3787944" y="2001620"/>
            <a:ext cx="6715008" cy="1619599"/>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8000" indent="-288000" algn="just"/>
            <a:r>
              <a:rPr lang="zh-TW" altLang="en-US" sz="2200" b="1" dirty="0">
                <a:solidFill>
                  <a:schemeClr val="tx1"/>
                </a:solidFill>
                <a:latin typeface="微軟正黑體" pitchFamily="34" charset="-120"/>
                <a:ea typeface="微軟正黑體" pitchFamily="34" charset="-120"/>
              </a:rPr>
              <a:t>●</a:t>
            </a:r>
            <a:r>
              <a:rPr lang="zh-TW" altLang="en-US" sz="2200" b="1" dirty="0">
                <a:solidFill>
                  <a:srgbClr val="C00000"/>
                </a:solidFill>
                <a:latin typeface="微軟正黑體" pitchFamily="34" charset="-120"/>
                <a:ea typeface="微軟正黑體" pitchFamily="34" charset="-120"/>
              </a:rPr>
              <a:t>科技化評量系統</a:t>
            </a:r>
            <a:r>
              <a:rPr lang="zh-TW" altLang="en-US" sz="2200" b="1" dirty="0">
                <a:solidFill>
                  <a:schemeClr val="tx1"/>
                </a:solidFill>
                <a:latin typeface="微軟正黑體" pitchFamily="34" charset="-120"/>
                <a:ea typeface="微軟正黑體" pitchFamily="34" charset="-120"/>
              </a:rPr>
              <a:t>業建置</a:t>
            </a:r>
            <a:r>
              <a:rPr lang="zh-TW" altLang="en-US" sz="2200" b="1" dirty="0">
                <a:solidFill>
                  <a:srgbClr val="C00000"/>
                </a:solidFill>
                <a:latin typeface="微軟正黑體" pitchFamily="34" charset="-120"/>
                <a:ea typeface="微軟正黑體" pitchFamily="34" charset="-120"/>
              </a:rPr>
              <a:t>「其他學習扶助資源專區」</a:t>
            </a:r>
            <a:r>
              <a:rPr lang="zh-TW" altLang="en-US" sz="2200" b="1" dirty="0">
                <a:solidFill>
                  <a:schemeClr val="tx1"/>
                </a:solidFill>
                <a:latin typeface="微軟正黑體" pitchFamily="34" charset="-120"/>
                <a:ea typeface="微軟正黑體" pitchFamily="34" charset="-120"/>
              </a:rPr>
              <a:t>，供各校填列</a:t>
            </a:r>
            <a:r>
              <a:rPr lang="zh-TW" altLang="en-US" sz="2200" b="1" dirty="0">
                <a:solidFill>
                  <a:srgbClr val="C00000"/>
                </a:solidFill>
                <a:latin typeface="微軟正黑體" pitchFamily="34" charset="-120"/>
                <a:ea typeface="微軟正黑體" pitchFamily="34" charset="-120"/>
              </a:rPr>
              <a:t>未受輔學生接受之學習資源</a:t>
            </a:r>
            <a:endParaRPr lang="en-US" altLang="zh-TW" sz="2200" b="1" dirty="0">
              <a:solidFill>
                <a:srgbClr val="C00000"/>
              </a:solidFill>
              <a:latin typeface="微軟正黑體" pitchFamily="34" charset="-120"/>
              <a:ea typeface="微軟正黑體" pitchFamily="34" charset="-120"/>
            </a:endParaRPr>
          </a:p>
          <a:p>
            <a:pPr marL="288000" indent="-288000" algn="just"/>
            <a:r>
              <a:rPr lang="zh-TW" altLang="en-US" sz="2200" b="1" dirty="0">
                <a:solidFill>
                  <a:schemeClr val="tx1"/>
                </a:solidFill>
                <a:latin typeface="微軟正黑體" pitchFamily="34" charset="-120"/>
                <a:ea typeface="微軟正黑體" pitchFamily="34" charset="-120"/>
              </a:rPr>
              <a:t>●各地方政府得利用縣市統計功能，掌握各校填列情形</a:t>
            </a:r>
            <a:endParaRPr lang="en-US" altLang="zh-TW" sz="2200" b="1" dirty="0">
              <a:solidFill>
                <a:schemeClr val="tx1"/>
              </a:solidFill>
              <a:latin typeface="微軟正黑體" pitchFamily="34" charset="-120"/>
              <a:ea typeface="微軟正黑體" pitchFamily="34" charset="-120"/>
            </a:endParaRPr>
          </a:p>
        </p:txBody>
      </p:sp>
      <p:sp>
        <p:nvSpPr>
          <p:cNvPr id="11" name="圓角矩形 10">
            <a:extLst>
              <a:ext uri="{FF2B5EF4-FFF2-40B4-BE49-F238E27FC236}">
                <a16:creationId xmlns:a16="http://schemas.microsoft.com/office/drawing/2014/main" id="{72FD4DED-DBAA-41DD-A930-61BD9D5B3803}"/>
              </a:ext>
            </a:extLst>
          </p:cNvPr>
          <p:cNvSpPr/>
          <p:nvPr/>
        </p:nvSpPr>
        <p:spPr>
          <a:xfrm>
            <a:off x="2304011" y="3712547"/>
            <a:ext cx="1483932" cy="1296535"/>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b="1" dirty="0">
                <a:solidFill>
                  <a:schemeClr val="tx1"/>
                </a:solidFill>
                <a:latin typeface="微軟正黑體" pitchFamily="34" charset="-120"/>
                <a:ea typeface="微軟正黑體" pitchFamily="34" charset="-120"/>
              </a:rPr>
              <a:t>輔導追蹤紀錄表</a:t>
            </a:r>
          </a:p>
        </p:txBody>
      </p:sp>
      <p:sp>
        <p:nvSpPr>
          <p:cNvPr id="12" name="圓角矩形 9">
            <a:extLst>
              <a:ext uri="{FF2B5EF4-FFF2-40B4-BE49-F238E27FC236}">
                <a16:creationId xmlns:a16="http://schemas.microsoft.com/office/drawing/2014/main" id="{F2E3A4CE-C30C-4C67-B0E8-C1B6EBB1750E}"/>
              </a:ext>
            </a:extLst>
          </p:cNvPr>
          <p:cNvSpPr/>
          <p:nvPr/>
        </p:nvSpPr>
        <p:spPr>
          <a:xfrm>
            <a:off x="3787943" y="3712547"/>
            <a:ext cx="6715009" cy="1296535"/>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200" b="1" dirty="0">
                <a:solidFill>
                  <a:schemeClr val="tx1"/>
                </a:solidFill>
                <a:latin typeface="微軟正黑體" pitchFamily="34" charset="-120"/>
                <a:ea typeface="微軟正黑體" pitchFamily="34" charset="-120"/>
              </a:rPr>
              <a:t>本署製作</a:t>
            </a:r>
            <a:r>
              <a:rPr lang="zh-TW" altLang="en-US" sz="2200" b="1" dirty="0">
                <a:solidFill>
                  <a:srgbClr val="C00000"/>
                </a:solidFill>
                <a:latin typeface="微軟正黑體" pitchFamily="34" charset="-120"/>
                <a:ea typeface="微軟正黑體" pitchFamily="34" charset="-120"/>
              </a:rPr>
              <a:t>未受輔學生輔導追蹤紀錄表</a:t>
            </a:r>
            <a:r>
              <a:rPr lang="en-US" altLang="zh-TW" sz="2200" b="1" dirty="0">
                <a:solidFill>
                  <a:srgbClr val="C00000"/>
                </a:solidFill>
                <a:latin typeface="微軟正黑體" pitchFamily="34" charset="-120"/>
                <a:ea typeface="微軟正黑體" pitchFamily="34" charset="-120"/>
              </a:rPr>
              <a:t>(</a:t>
            </a:r>
            <a:r>
              <a:rPr lang="zh-TW" altLang="en-US" sz="2200" b="1" dirty="0">
                <a:solidFill>
                  <a:srgbClr val="C00000"/>
                </a:solidFill>
                <a:latin typeface="微軟正黑體" pitchFamily="34" charset="-120"/>
                <a:ea typeface="微軟正黑體" pitchFamily="34" charset="-120"/>
              </a:rPr>
              <a:t>公版</a:t>
            </a:r>
            <a:r>
              <a:rPr lang="en-US" altLang="zh-TW" sz="2200" b="1" dirty="0">
                <a:solidFill>
                  <a:srgbClr val="C00000"/>
                </a:solidFill>
                <a:latin typeface="微軟正黑體" pitchFamily="34" charset="-120"/>
                <a:ea typeface="微軟正黑體" pitchFamily="34" charset="-120"/>
              </a:rPr>
              <a:t>)</a:t>
            </a:r>
            <a:r>
              <a:rPr lang="zh-TW" altLang="en-US" sz="2200" b="1" dirty="0">
                <a:solidFill>
                  <a:schemeClr val="tx1"/>
                </a:solidFill>
                <a:latin typeface="微軟正黑體" pitchFamily="34" charset="-120"/>
                <a:ea typeface="微軟正黑體" pitchFamily="34" charset="-120"/>
              </a:rPr>
              <a:t>，各地方政府得參考該表或以其他適當方式，掌握未受輔學生接受之學習資源及學習情形</a:t>
            </a:r>
            <a:endParaRPr lang="en-US" altLang="zh-TW" sz="2200" b="1" dirty="0">
              <a:solidFill>
                <a:schemeClr val="tx1"/>
              </a:solidFill>
              <a:latin typeface="微軟正黑體" pitchFamily="34" charset="-120"/>
              <a:ea typeface="微軟正黑體" pitchFamily="34" charset="-120"/>
            </a:endParaRPr>
          </a:p>
        </p:txBody>
      </p:sp>
      <p:sp>
        <p:nvSpPr>
          <p:cNvPr id="13" name="圓角矩形 6">
            <a:extLst>
              <a:ext uri="{FF2B5EF4-FFF2-40B4-BE49-F238E27FC236}">
                <a16:creationId xmlns:a16="http://schemas.microsoft.com/office/drawing/2014/main" id="{6CDBCD38-54FE-428B-8845-6FC22E8F52BD}"/>
              </a:ext>
            </a:extLst>
          </p:cNvPr>
          <p:cNvSpPr/>
          <p:nvPr/>
        </p:nvSpPr>
        <p:spPr>
          <a:xfrm>
            <a:off x="2304010" y="5100410"/>
            <a:ext cx="1483932" cy="1296535"/>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b="1" dirty="0">
                <a:solidFill>
                  <a:schemeClr val="tx1"/>
                </a:solidFill>
                <a:latin typeface="微軟正黑體" pitchFamily="34" charset="-120"/>
                <a:ea typeface="微軟正黑體" pitchFamily="34" charset="-120"/>
              </a:rPr>
              <a:t>學習輔導小組</a:t>
            </a:r>
          </a:p>
        </p:txBody>
      </p:sp>
      <p:sp>
        <p:nvSpPr>
          <p:cNvPr id="14" name="圓角矩形 13">
            <a:extLst>
              <a:ext uri="{FF2B5EF4-FFF2-40B4-BE49-F238E27FC236}">
                <a16:creationId xmlns:a16="http://schemas.microsoft.com/office/drawing/2014/main" id="{8E957011-FC7E-40C7-B423-940A26FD9B03}"/>
              </a:ext>
            </a:extLst>
          </p:cNvPr>
          <p:cNvSpPr/>
          <p:nvPr/>
        </p:nvSpPr>
        <p:spPr>
          <a:xfrm>
            <a:off x="3787942" y="5100410"/>
            <a:ext cx="6715009" cy="1296535"/>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200" b="1" dirty="0">
                <a:solidFill>
                  <a:schemeClr val="tx1"/>
                </a:solidFill>
                <a:latin typeface="微軟正黑體" pitchFamily="34" charset="-120"/>
                <a:ea typeface="微軟正黑體" pitchFamily="34" charset="-120"/>
              </a:rPr>
              <a:t>各校</a:t>
            </a:r>
            <a:r>
              <a:rPr lang="zh-TW" altLang="en-US" sz="2200" b="1" dirty="0">
                <a:solidFill>
                  <a:srgbClr val="C00000"/>
                </a:solidFill>
                <a:latin typeface="微軟正黑體" pitchFamily="34" charset="-120"/>
                <a:ea typeface="微軟正黑體" pitchFamily="34" charset="-120"/>
              </a:rPr>
              <a:t>學習輔導小組</a:t>
            </a:r>
            <a:r>
              <a:rPr lang="zh-TW" altLang="en-US" sz="2200" b="1" dirty="0">
                <a:solidFill>
                  <a:schemeClr val="tx1"/>
                </a:solidFill>
                <a:latin typeface="微軟正黑體" pitchFamily="34" charset="-120"/>
                <a:ea typeface="微軟正黑體" pitchFamily="34" charset="-120"/>
              </a:rPr>
              <a:t>應定期將</a:t>
            </a:r>
            <a:r>
              <a:rPr lang="zh-TW" altLang="en-US" sz="2200" b="1" dirty="0">
                <a:solidFill>
                  <a:srgbClr val="C00000"/>
                </a:solidFill>
                <a:latin typeface="微軟正黑體" pitchFamily="34" charset="-120"/>
                <a:ea typeface="微軟正黑體" pitchFamily="34" charset="-120"/>
              </a:rPr>
              <a:t>未受輔學生學習情形及獲得之學習資源</a:t>
            </a:r>
            <a:r>
              <a:rPr lang="zh-TW" altLang="en-US" sz="2200" b="1" dirty="0">
                <a:solidFill>
                  <a:schemeClr val="tx1"/>
                </a:solidFill>
                <a:latin typeface="微軟正黑體" pitchFamily="34" charset="-120"/>
                <a:ea typeface="微軟正黑體" pitchFamily="34" charset="-120"/>
              </a:rPr>
              <a:t>列入</a:t>
            </a:r>
            <a:r>
              <a:rPr lang="zh-TW" altLang="en-US" sz="2200" b="1" dirty="0">
                <a:solidFill>
                  <a:srgbClr val="C00000"/>
                </a:solidFill>
                <a:latin typeface="微軟正黑體" pitchFamily="34" charset="-120"/>
                <a:ea typeface="微軟正黑體" pitchFamily="34" charset="-120"/>
              </a:rPr>
              <a:t>會議討論事項</a:t>
            </a:r>
            <a:r>
              <a:rPr lang="zh-TW" altLang="en-US" sz="2200" b="1" dirty="0">
                <a:solidFill>
                  <a:schemeClr val="tx1"/>
                </a:solidFill>
                <a:latin typeface="微軟正黑體" pitchFamily="34" charset="-120"/>
                <a:ea typeface="微軟正黑體" pitchFamily="34" charset="-120"/>
              </a:rPr>
              <a:t>，俾確保未受輔學生已獲得所需協助</a:t>
            </a:r>
            <a:endParaRPr lang="en-US" altLang="zh-TW" sz="2200" b="1" dirty="0">
              <a:solidFill>
                <a:schemeClr val="tx1"/>
              </a:solidFill>
              <a:latin typeface="微軟正黑體" pitchFamily="34" charset="-120"/>
              <a:ea typeface="微軟正黑體" pitchFamily="34" charset="-120"/>
            </a:endParaRPr>
          </a:p>
        </p:txBody>
      </p:sp>
    </p:spTree>
    <p:extLst>
      <p:ext uri="{BB962C8B-B14F-4D97-AF65-F5344CB8AC3E}">
        <p14:creationId xmlns:p14="http://schemas.microsoft.com/office/powerpoint/2010/main" val="29101465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2547680" y="434847"/>
            <a:ext cx="8753299" cy="68751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四、宣導事項</a:t>
            </a:r>
            <a:r>
              <a:rPr lang="en-US" altLang="zh-TW" b="1" dirty="0" smtClean="0">
                <a:solidFill>
                  <a:srgbClr val="0000D0"/>
                </a:solidFill>
                <a:latin typeface="微軟正黑體" pitchFamily="34" charset="-120"/>
                <a:ea typeface="微軟正黑體" pitchFamily="34" charset="-120"/>
              </a:rPr>
              <a:t>(10/10)</a:t>
            </a:r>
            <a:endParaRPr lang="zh-TW" altLang="en-US" dirty="0">
              <a:solidFill>
                <a:srgbClr val="0000D0"/>
              </a:solidFill>
            </a:endParaRPr>
          </a:p>
        </p:txBody>
      </p:sp>
      <p:pic>
        <p:nvPicPr>
          <p:cNvPr id="4" name="圖片 3"/>
          <p:cNvPicPr>
            <a:picLocks noChangeAspect="1"/>
          </p:cNvPicPr>
          <p:nvPr/>
        </p:nvPicPr>
        <p:blipFill>
          <a:blip r:embed="rId3"/>
          <a:stretch>
            <a:fillRect/>
          </a:stretch>
        </p:blipFill>
        <p:spPr>
          <a:xfrm>
            <a:off x="0" y="1122362"/>
            <a:ext cx="12192000" cy="5735637"/>
          </a:xfrm>
          <a:prstGeom prst="rect">
            <a:avLst/>
          </a:prstGeom>
        </p:spPr>
      </p:pic>
    </p:spTree>
    <p:extLst>
      <p:ext uri="{BB962C8B-B14F-4D97-AF65-F5344CB8AC3E}">
        <p14:creationId xmlns:p14="http://schemas.microsoft.com/office/powerpoint/2010/main" val="28946719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標題 4">
            <a:extLst>
              <a:ext uri="{FF2B5EF4-FFF2-40B4-BE49-F238E27FC236}">
                <a16:creationId xmlns:a16="http://schemas.microsoft.com/office/drawing/2014/main" id="{D923B709-B1E8-48FB-A91F-95FF9C3FF7D3}"/>
              </a:ext>
            </a:extLst>
          </p:cNvPr>
          <p:cNvSpPr txBox="1">
            <a:spLocks/>
          </p:cNvSpPr>
          <p:nvPr/>
        </p:nvSpPr>
        <p:spPr>
          <a:xfrm>
            <a:off x="838200" y="1737360"/>
            <a:ext cx="10515600" cy="3209381"/>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ts val="6000"/>
              </a:lnSpc>
            </a:pPr>
            <a:r>
              <a:rPr lang="zh-TW" altLang="en-US" sz="4800" b="1" dirty="0" smtClean="0">
                <a:solidFill>
                  <a:srgbClr val="C00000"/>
                </a:solidFill>
                <a:latin typeface="微軟正黑體" pitchFamily="34" charset="-120"/>
                <a:ea typeface="微軟正黑體" pitchFamily="34" charset="-120"/>
              </a:rPr>
              <a:t>貳、學習扶助</a:t>
            </a:r>
            <a:r>
              <a:rPr lang="en-US" altLang="zh-TW" sz="4800" b="1" dirty="0" smtClean="0">
                <a:solidFill>
                  <a:srgbClr val="C00000"/>
                </a:solidFill>
                <a:latin typeface="微軟正黑體" pitchFamily="34" charset="-120"/>
                <a:ea typeface="微軟正黑體" pitchFamily="34" charset="-120"/>
              </a:rPr>
              <a:t/>
            </a:r>
            <a:br>
              <a:rPr lang="en-US" altLang="zh-TW" sz="4800" b="1" dirty="0" smtClean="0">
                <a:solidFill>
                  <a:srgbClr val="C00000"/>
                </a:solidFill>
                <a:latin typeface="微軟正黑體" pitchFamily="34" charset="-120"/>
                <a:ea typeface="微軟正黑體" pitchFamily="34" charset="-120"/>
              </a:rPr>
            </a:br>
            <a:r>
              <a:rPr lang="zh-TW" altLang="en-US" sz="4800" b="1" dirty="0" smtClean="0">
                <a:solidFill>
                  <a:srgbClr val="C00000"/>
                </a:solidFill>
                <a:latin typeface="微軟正黑體" pitchFamily="34" charset="-120"/>
                <a:ea typeface="微軟正黑體" pitchFamily="34" charset="-120"/>
              </a:rPr>
              <a:t>作業要點與注意事項</a:t>
            </a:r>
            <a:endParaRPr lang="zh-TW" altLang="en-US" sz="4800" b="1" dirty="0">
              <a:solidFill>
                <a:srgbClr val="C00000"/>
              </a:solidFill>
              <a:latin typeface="微軟正黑體" pitchFamily="34" charset="-120"/>
              <a:ea typeface="微軟正黑體" pitchFamily="34" charset="-120"/>
            </a:endParaRPr>
          </a:p>
        </p:txBody>
      </p:sp>
    </p:spTree>
    <p:extLst>
      <p:ext uri="{BB962C8B-B14F-4D97-AF65-F5344CB8AC3E}">
        <p14:creationId xmlns:p14="http://schemas.microsoft.com/office/powerpoint/2010/main" val="7849894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4">
            <a:extLst>
              <a:ext uri="{FF2B5EF4-FFF2-40B4-BE49-F238E27FC236}">
                <a16:creationId xmlns:a16="http://schemas.microsoft.com/office/drawing/2014/main" id="{D923B709-B1E8-48FB-A91F-95FF9C3FF7D3}"/>
              </a:ext>
            </a:extLst>
          </p:cNvPr>
          <p:cNvSpPr txBox="1">
            <a:spLocks/>
          </p:cNvSpPr>
          <p:nvPr/>
        </p:nvSpPr>
        <p:spPr>
          <a:xfrm>
            <a:off x="867294" y="1054331"/>
            <a:ext cx="10648480" cy="784380"/>
          </a:xfrm>
          <a:prstGeom prst="rect">
            <a:avLst/>
          </a:prstGeom>
        </p:spPr>
        <p:txBody>
          <a:bodyPr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ts val="6000"/>
              </a:lnSpc>
            </a:pPr>
            <a:r>
              <a:rPr lang="zh-TW" altLang="en-US" sz="4600" b="1" dirty="0" smtClean="0">
                <a:solidFill>
                  <a:srgbClr val="C00000"/>
                </a:solidFill>
                <a:latin typeface="微軟正黑體" pitchFamily="34" charset="-120"/>
                <a:ea typeface="微軟正黑體" pitchFamily="34" charset="-120"/>
              </a:rPr>
              <a:t>貳、學習扶助作業要點與注意事項</a:t>
            </a:r>
            <a:r>
              <a:rPr lang="en-US" altLang="zh-TW" sz="4800" b="1" dirty="0" smtClean="0">
                <a:solidFill>
                  <a:srgbClr val="C00000"/>
                </a:solidFill>
                <a:latin typeface="微軟正黑體" pitchFamily="34" charset="-120"/>
                <a:ea typeface="微軟正黑體" pitchFamily="34" charset="-120"/>
              </a:rPr>
              <a:t/>
            </a:r>
            <a:br>
              <a:rPr lang="en-US" altLang="zh-TW" sz="4800" b="1" dirty="0" smtClean="0">
                <a:solidFill>
                  <a:srgbClr val="C00000"/>
                </a:solidFill>
                <a:latin typeface="微軟正黑體" pitchFamily="34" charset="-120"/>
                <a:ea typeface="微軟正黑體" pitchFamily="34" charset="-120"/>
              </a:rPr>
            </a:br>
            <a:r>
              <a:rPr lang="en-US" altLang="zh-TW" sz="4800" b="1" dirty="0" smtClean="0">
                <a:solidFill>
                  <a:srgbClr val="C00000"/>
                </a:solidFill>
                <a:latin typeface="微軟正黑體" pitchFamily="34" charset="-120"/>
                <a:ea typeface="微軟正黑體" pitchFamily="34" charset="-120"/>
              </a:rPr>
              <a:t/>
            </a:r>
            <a:br>
              <a:rPr lang="en-US" altLang="zh-TW" sz="4800" b="1" dirty="0" smtClean="0">
                <a:solidFill>
                  <a:srgbClr val="C00000"/>
                </a:solidFill>
                <a:latin typeface="微軟正黑體" pitchFamily="34" charset="-120"/>
                <a:ea typeface="微軟正黑體" pitchFamily="34" charset="-120"/>
              </a:rPr>
            </a:br>
            <a:r>
              <a:rPr lang="en-US" altLang="zh-TW" sz="4800" b="1" dirty="0" smtClean="0">
                <a:solidFill>
                  <a:srgbClr val="C00000"/>
                </a:solidFill>
                <a:latin typeface="微軟正黑體" pitchFamily="34" charset="-120"/>
                <a:ea typeface="微軟正黑體" pitchFamily="34" charset="-120"/>
              </a:rPr>
              <a:t/>
            </a:r>
            <a:br>
              <a:rPr lang="en-US" altLang="zh-TW" sz="4800" b="1" dirty="0" smtClean="0">
                <a:solidFill>
                  <a:srgbClr val="C00000"/>
                </a:solidFill>
                <a:latin typeface="微軟正黑體" pitchFamily="34" charset="-120"/>
                <a:ea typeface="微軟正黑體" pitchFamily="34" charset="-120"/>
              </a:rPr>
            </a:br>
            <a:endParaRPr lang="zh-TW" altLang="en-US" sz="4800" b="1" dirty="0">
              <a:solidFill>
                <a:srgbClr val="C00000"/>
              </a:solidFill>
              <a:latin typeface="微軟正黑體" pitchFamily="34" charset="-120"/>
              <a:ea typeface="微軟正黑體" pitchFamily="34" charset="-120"/>
            </a:endParaRPr>
          </a:p>
        </p:txBody>
      </p:sp>
      <p:sp>
        <p:nvSpPr>
          <p:cNvPr id="7" name="圓角矩形 6">
            <a:extLst>
              <a:ext uri="{FF2B5EF4-FFF2-40B4-BE49-F238E27FC236}">
                <a16:creationId xmlns:a16="http://schemas.microsoft.com/office/drawing/2014/main" id="{2B331C21-4FA8-4515-9C5E-B1E4024F8DCF}"/>
              </a:ext>
            </a:extLst>
          </p:cNvPr>
          <p:cNvSpPr/>
          <p:nvPr/>
        </p:nvSpPr>
        <p:spPr>
          <a:xfrm>
            <a:off x="2619860" y="2044931"/>
            <a:ext cx="1216800" cy="828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b="1" dirty="0">
                <a:solidFill>
                  <a:schemeClr val="tx1"/>
                </a:solidFill>
                <a:latin typeface="微軟正黑體" pitchFamily="34" charset="-120"/>
                <a:ea typeface="微軟正黑體" pitchFamily="34" charset="-120"/>
              </a:rPr>
              <a:t>一</a:t>
            </a:r>
          </a:p>
        </p:txBody>
      </p:sp>
      <p:sp>
        <p:nvSpPr>
          <p:cNvPr id="8" name="圓角矩形 9">
            <a:extLst>
              <a:ext uri="{FF2B5EF4-FFF2-40B4-BE49-F238E27FC236}">
                <a16:creationId xmlns:a16="http://schemas.microsoft.com/office/drawing/2014/main" id="{234CF1F5-15AF-4256-A616-80B088DDB227}"/>
              </a:ext>
            </a:extLst>
          </p:cNvPr>
          <p:cNvSpPr/>
          <p:nvPr/>
        </p:nvSpPr>
        <p:spPr>
          <a:xfrm>
            <a:off x="3836094" y="2044931"/>
            <a:ext cx="6480000" cy="82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3200" b="1" dirty="0">
                <a:solidFill>
                  <a:schemeClr val="tx1"/>
                </a:solidFill>
                <a:latin typeface="微軟正黑體" pitchFamily="34" charset="-120"/>
                <a:ea typeface="微軟正黑體" pitchFamily="34" charset="-120"/>
              </a:rPr>
              <a:t>要點與注意事項涵蓋內容</a:t>
            </a:r>
          </a:p>
        </p:txBody>
      </p:sp>
      <p:sp>
        <p:nvSpPr>
          <p:cNvPr id="9" name="圓角矩形 8">
            <a:extLst>
              <a:ext uri="{FF2B5EF4-FFF2-40B4-BE49-F238E27FC236}">
                <a16:creationId xmlns:a16="http://schemas.microsoft.com/office/drawing/2014/main" id="{15C14FDF-6E63-4067-B3AB-6FC554524DD5}"/>
              </a:ext>
            </a:extLst>
          </p:cNvPr>
          <p:cNvSpPr/>
          <p:nvPr/>
        </p:nvSpPr>
        <p:spPr>
          <a:xfrm>
            <a:off x="2619860" y="2912601"/>
            <a:ext cx="1216800" cy="828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b="1" dirty="0">
                <a:solidFill>
                  <a:schemeClr val="tx1"/>
                </a:solidFill>
                <a:latin typeface="微軟正黑體" pitchFamily="34" charset="-120"/>
                <a:ea typeface="微軟正黑體" pitchFamily="34" charset="-120"/>
              </a:rPr>
              <a:t>二</a:t>
            </a:r>
          </a:p>
        </p:txBody>
      </p:sp>
      <p:sp>
        <p:nvSpPr>
          <p:cNvPr id="10" name="圓角矩形 9">
            <a:extLst>
              <a:ext uri="{FF2B5EF4-FFF2-40B4-BE49-F238E27FC236}">
                <a16:creationId xmlns:a16="http://schemas.microsoft.com/office/drawing/2014/main" id="{9877EA40-A578-41CF-8C87-95DB9AB81C46}"/>
              </a:ext>
            </a:extLst>
          </p:cNvPr>
          <p:cNvSpPr/>
          <p:nvPr/>
        </p:nvSpPr>
        <p:spPr>
          <a:xfrm>
            <a:off x="3836094" y="2912601"/>
            <a:ext cx="6480000" cy="82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3200" b="1" dirty="0">
                <a:solidFill>
                  <a:schemeClr val="tx1"/>
                </a:solidFill>
                <a:latin typeface="微軟正黑體" pitchFamily="34" charset="-120"/>
                <a:ea typeface="微軟正黑體" pitchFamily="34" charset="-120"/>
              </a:rPr>
              <a:t>作業</a:t>
            </a:r>
            <a:r>
              <a:rPr lang="zh-TW" altLang="en-US" sz="3200" b="1" dirty="0" smtClean="0">
                <a:solidFill>
                  <a:schemeClr val="tx1"/>
                </a:solidFill>
                <a:latin typeface="微軟正黑體" pitchFamily="34" charset="-120"/>
                <a:ea typeface="微軟正黑體" pitchFamily="34" charset="-120"/>
              </a:rPr>
              <a:t>要點重點</a:t>
            </a:r>
            <a:endParaRPr lang="zh-TW" altLang="en-US" sz="3200" b="1" dirty="0">
              <a:solidFill>
                <a:schemeClr val="tx1"/>
              </a:solidFill>
              <a:latin typeface="微軟正黑體" pitchFamily="34" charset="-120"/>
              <a:ea typeface="微軟正黑體" pitchFamily="34" charset="-120"/>
            </a:endParaRPr>
          </a:p>
        </p:txBody>
      </p:sp>
      <p:sp>
        <p:nvSpPr>
          <p:cNvPr id="11" name="圓角矩形 6">
            <a:extLst>
              <a:ext uri="{FF2B5EF4-FFF2-40B4-BE49-F238E27FC236}">
                <a16:creationId xmlns:a16="http://schemas.microsoft.com/office/drawing/2014/main" id="{85D50A44-0C34-49E8-A79E-5DA0E5CEB40C}"/>
              </a:ext>
            </a:extLst>
          </p:cNvPr>
          <p:cNvSpPr/>
          <p:nvPr/>
        </p:nvSpPr>
        <p:spPr>
          <a:xfrm>
            <a:off x="2619860" y="3780271"/>
            <a:ext cx="1216800" cy="828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b="1" dirty="0">
                <a:solidFill>
                  <a:schemeClr val="tx1"/>
                </a:solidFill>
                <a:latin typeface="微軟正黑體" pitchFamily="34" charset="-120"/>
                <a:ea typeface="微軟正黑體" pitchFamily="34" charset="-120"/>
              </a:rPr>
              <a:t>三</a:t>
            </a:r>
          </a:p>
        </p:txBody>
      </p:sp>
      <p:sp>
        <p:nvSpPr>
          <p:cNvPr id="12" name="圓角矩形 11">
            <a:extLst>
              <a:ext uri="{FF2B5EF4-FFF2-40B4-BE49-F238E27FC236}">
                <a16:creationId xmlns:a16="http://schemas.microsoft.com/office/drawing/2014/main" id="{22184222-0882-4415-A306-ECCAFE2A91AC}"/>
              </a:ext>
            </a:extLst>
          </p:cNvPr>
          <p:cNvSpPr/>
          <p:nvPr/>
        </p:nvSpPr>
        <p:spPr>
          <a:xfrm>
            <a:off x="3836094" y="3796154"/>
            <a:ext cx="6480000" cy="82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3200" b="1" dirty="0" smtClean="0">
                <a:solidFill>
                  <a:schemeClr val="tx1"/>
                </a:solidFill>
                <a:latin typeface="微軟正黑體" pitchFamily="34" charset="-120"/>
                <a:ea typeface="微軟正黑體" pitchFamily="34" charset="-120"/>
              </a:rPr>
              <a:t>注意事項重點</a:t>
            </a:r>
            <a:endParaRPr lang="zh-TW" altLang="en-US" sz="3200" b="1" dirty="0">
              <a:solidFill>
                <a:schemeClr val="tx1"/>
              </a:solidFill>
              <a:latin typeface="微軟正黑體" pitchFamily="34" charset="-120"/>
              <a:ea typeface="微軟正黑體" pitchFamily="34" charset="-120"/>
            </a:endParaRPr>
          </a:p>
        </p:txBody>
      </p:sp>
      <p:sp>
        <p:nvSpPr>
          <p:cNvPr id="13" name="圓角矩形 6">
            <a:extLst>
              <a:ext uri="{FF2B5EF4-FFF2-40B4-BE49-F238E27FC236}">
                <a16:creationId xmlns:a16="http://schemas.microsoft.com/office/drawing/2014/main" id="{9752C318-C693-4940-B9F9-E4577FF3F3B2}"/>
              </a:ext>
            </a:extLst>
          </p:cNvPr>
          <p:cNvSpPr/>
          <p:nvPr/>
        </p:nvSpPr>
        <p:spPr>
          <a:xfrm>
            <a:off x="2619294" y="4674735"/>
            <a:ext cx="1216800" cy="828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b="1" dirty="0">
                <a:solidFill>
                  <a:schemeClr val="tx1"/>
                </a:solidFill>
                <a:latin typeface="微軟正黑體" pitchFamily="34" charset="-120"/>
                <a:ea typeface="微軟正黑體" pitchFamily="34" charset="-120"/>
              </a:rPr>
              <a:t>四</a:t>
            </a:r>
          </a:p>
        </p:txBody>
      </p:sp>
      <p:sp>
        <p:nvSpPr>
          <p:cNvPr id="14" name="圓角矩形 9">
            <a:extLst>
              <a:ext uri="{FF2B5EF4-FFF2-40B4-BE49-F238E27FC236}">
                <a16:creationId xmlns:a16="http://schemas.microsoft.com/office/drawing/2014/main" id="{AB0CAB5D-67CE-4BC3-B44D-195EE7EC0C1D}"/>
              </a:ext>
            </a:extLst>
          </p:cNvPr>
          <p:cNvSpPr/>
          <p:nvPr/>
        </p:nvSpPr>
        <p:spPr>
          <a:xfrm>
            <a:off x="3836094" y="4690618"/>
            <a:ext cx="6480000" cy="82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3200" b="1" dirty="0">
                <a:solidFill>
                  <a:schemeClr val="tx1"/>
                </a:solidFill>
                <a:latin typeface="微軟正黑體" pitchFamily="34" charset="-120"/>
                <a:ea typeface="微軟正黑體" pitchFamily="34" charset="-120"/>
              </a:rPr>
              <a:t>要點摘錄</a:t>
            </a:r>
          </a:p>
        </p:txBody>
      </p:sp>
      <p:sp>
        <p:nvSpPr>
          <p:cNvPr id="15" name="圓角矩形 6">
            <a:extLst>
              <a:ext uri="{FF2B5EF4-FFF2-40B4-BE49-F238E27FC236}">
                <a16:creationId xmlns:a16="http://schemas.microsoft.com/office/drawing/2014/main" id="{BD5B3EB8-75E2-4295-9B82-8D367F270334}"/>
              </a:ext>
            </a:extLst>
          </p:cNvPr>
          <p:cNvSpPr/>
          <p:nvPr/>
        </p:nvSpPr>
        <p:spPr>
          <a:xfrm>
            <a:off x="2619294" y="5553316"/>
            <a:ext cx="1216800" cy="828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b="1" dirty="0">
                <a:solidFill>
                  <a:schemeClr val="tx1"/>
                </a:solidFill>
                <a:latin typeface="微軟正黑體" pitchFamily="34" charset="-120"/>
                <a:ea typeface="微軟正黑體" pitchFamily="34" charset="-120"/>
              </a:rPr>
              <a:t>五</a:t>
            </a:r>
          </a:p>
        </p:txBody>
      </p:sp>
      <p:sp>
        <p:nvSpPr>
          <p:cNvPr id="16" name="圓角矩形 9">
            <a:extLst>
              <a:ext uri="{FF2B5EF4-FFF2-40B4-BE49-F238E27FC236}">
                <a16:creationId xmlns:a16="http://schemas.microsoft.com/office/drawing/2014/main" id="{35183513-1ACF-4E66-9C46-9FD592D2EC7F}"/>
              </a:ext>
            </a:extLst>
          </p:cNvPr>
          <p:cNvSpPr/>
          <p:nvPr/>
        </p:nvSpPr>
        <p:spPr>
          <a:xfrm>
            <a:off x="3836094" y="5569199"/>
            <a:ext cx="6480000" cy="82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3200" b="1" dirty="0">
                <a:solidFill>
                  <a:schemeClr val="tx1"/>
                </a:solidFill>
                <a:latin typeface="微軟正黑體" pitchFamily="34" charset="-120"/>
                <a:ea typeface="微軟正黑體" pitchFamily="34" charset="-120"/>
              </a:rPr>
              <a:t>注意事項摘錄</a:t>
            </a:r>
          </a:p>
        </p:txBody>
      </p:sp>
    </p:spTree>
    <p:extLst>
      <p:ext uri="{BB962C8B-B14F-4D97-AF65-F5344CB8AC3E}">
        <p14:creationId xmlns:p14="http://schemas.microsoft.com/office/powerpoint/2010/main" val="12182857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1893916" y="1129146"/>
            <a:ext cx="8813800" cy="71306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一、要點與注意事項涵蓋內容</a:t>
            </a:r>
            <a:endParaRPr lang="zh-TW" altLang="en-US" b="1" dirty="0">
              <a:solidFill>
                <a:srgbClr val="0000D0"/>
              </a:solidFill>
              <a:latin typeface="微軟正黑體" pitchFamily="34" charset="-120"/>
              <a:ea typeface="微軟正黑體" pitchFamily="34" charset="-120"/>
            </a:endParaRPr>
          </a:p>
        </p:txBody>
      </p:sp>
      <p:sp>
        <p:nvSpPr>
          <p:cNvPr id="7" name="圓角矩形 6"/>
          <p:cNvSpPr/>
          <p:nvPr/>
        </p:nvSpPr>
        <p:spPr>
          <a:xfrm>
            <a:off x="1817716" y="2348346"/>
            <a:ext cx="1465854" cy="1600614"/>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schemeClr val="tx1"/>
                </a:solidFill>
                <a:latin typeface="微軟正黑體" pitchFamily="34" charset="-120"/>
                <a:ea typeface="微軟正黑體" pitchFamily="34" charset="-120"/>
              </a:rPr>
              <a:t>要點</a:t>
            </a:r>
          </a:p>
        </p:txBody>
      </p:sp>
      <p:sp>
        <p:nvSpPr>
          <p:cNvPr id="8" name="圓角矩形 7"/>
          <p:cNvSpPr/>
          <p:nvPr/>
        </p:nvSpPr>
        <p:spPr>
          <a:xfrm>
            <a:off x="1817717" y="4025501"/>
            <a:ext cx="1465854" cy="1591815"/>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schemeClr val="tx1"/>
                </a:solidFill>
                <a:latin typeface="微軟正黑體" pitchFamily="34" charset="-120"/>
                <a:ea typeface="微軟正黑體" pitchFamily="34" charset="-120"/>
              </a:rPr>
              <a:t>注意</a:t>
            </a:r>
            <a:endParaRPr lang="en-US" altLang="zh-TW" sz="2800" b="1" dirty="0">
              <a:solidFill>
                <a:schemeClr val="tx1"/>
              </a:solidFill>
              <a:latin typeface="微軟正黑體" pitchFamily="34" charset="-120"/>
              <a:ea typeface="微軟正黑體" pitchFamily="34" charset="-120"/>
            </a:endParaRPr>
          </a:p>
          <a:p>
            <a:pPr algn="ctr"/>
            <a:r>
              <a:rPr lang="zh-TW" altLang="en-US" sz="2800" b="1" dirty="0">
                <a:solidFill>
                  <a:schemeClr val="tx1"/>
                </a:solidFill>
                <a:latin typeface="微軟正黑體" pitchFamily="34" charset="-120"/>
                <a:ea typeface="微軟正黑體" pitchFamily="34" charset="-120"/>
              </a:rPr>
              <a:t>事項</a:t>
            </a:r>
          </a:p>
        </p:txBody>
      </p:sp>
      <p:sp>
        <p:nvSpPr>
          <p:cNvPr id="9" name="圓角矩形 8"/>
          <p:cNvSpPr/>
          <p:nvPr/>
        </p:nvSpPr>
        <p:spPr>
          <a:xfrm>
            <a:off x="3283570" y="2356114"/>
            <a:ext cx="7065968" cy="1591816"/>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800" b="1" dirty="0">
                <a:solidFill>
                  <a:schemeClr val="tx1"/>
                </a:solidFill>
                <a:latin typeface="微軟正黑體" pitchFamily="34" charset="-120"/>
                <a:ea typeface="微軟正黑體" pitchFamily="34" charset="-120"/>
              </a:rPr>
              <a:t>補助計畫及經費撥付、支用、核結等</a:t>
            </a:r>
            <a:r>
              <a:rPr lang="zh-TW" altLang="en-US" sz="2800" b="1" dirty="0">
                <a:solidFill>
                  <a:srgbClr val="C00000"/>
                </a:solidFill>
                <a:latin typeface="微軟正黑體" pitchFamily="34" charset="-120"/>
                <a:ea typeface="微軟正黑體" pitchFamily="34" charset="-120"/>
              </a:rPr>
              <a:t>學習扶助補助經費</a:t>
            </a:r>
            <a:r>
              <a:rPr lang="zh-TW" altLang="en-US" sz="2800" b="1" dirty="0">
                <a:solidFill>
                  <a:schemeClr val="tx1"/>
                </a:solidFill>
                <a:latin typeface="微軟正黑體" pitchFamily="34" charset="-120"/>
                <a:ea typeface="微軟正黑體" pitchFamily="34" charset="-120"/>
              </a:rPr>
              <a:t>相關事宜</a:t>
            </a:r>
          </a:p>
        </p:txBody>
      </p:sp>
      <p:sp>
        <p:nvSpPr>
          <p:cNvPr id="10" name="圓角矩形 9"/>
          <p:cNvSpPr/>
          <p:nvPr/>
        </p:nvSpPr>
        <p:spPr>
          <a:xfrm>
            <a:off x="3283570" y="4025501"/>
            <a:ext cx="7067431" cy="1591816"/>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800" b="1" dirty="0">
                <a:solidFill>
                  <a:schemeClr val="tx1"/>
                </a:solidFill>
                <a:latin typeface="微軟正黑體" pitchFamily="34" charset="-120"/>
                <a:ea typeface="微軟正黑體" pitchFamily="34" charset="-120"/>
              </a:rPr>
              <a:t>篩選及成長測驗、開班、教學人員、個案管理等</a:t>
            </a:r>
            <a:r>
              <a:rPr lang="zh-TW" altLang="en-US" sz="2800" b="1" dirty="0">
                <a:solidFill>
                  <a:srgbClr val="C00000"/>
                </a:solidFill>
                <a:latin typeface="微軟正黑體" pitchFamily="34" charset="-120"/>
                <a:ea typeface="微軟正黑體" pitchFamily="34" charset="-120"/>
              </a:rPr>
              <a:t>學習扶助實施流程及原則</a:t>
            </a:r>
            <a:r>
              <a:rPr lang="zh-TW" altLang="en-US" sz="2800" b="1" dirty="0">
                <a:solidFill>
                  <a:schemeClr val="tx1"/>
                </a:solidFill>
                <a:latin typeface="微軟正黑體" pitchFamily="34" charset="-120"/>
                <a:ea typeface="微軟正黑體" pitchFamily="34" charset="-120"/>
              </a:rPr>
              <a:t>相關事宜</a:t>
            </a:r>
            <a:endParaRPr lang="en-US" altLang="zh-TW" sz="2800" b="1" dirty="0">
              <a:solidFill>
                <a:schemeClr val="tx1"/>
              </a:solidFill>
              <a:latin typeface="微軟正黑體" pitchFamily="34" charset="-120"/>
              <a:ea typeface="微軟正黑體" pitchFamily="34" charset="-120"/>
            </a:endParaRPr>
          </a:p>
        </p:txBody>
      </p:sp>
    </p:spTree>
    <p:extLst>
      <p:ext uri="{BB962C8B-B14F-4D97-AF65-F5344CB8AC3E}">
        <p14:creationId xmlns:p14="http://schemas.microsoft.com/office/powerpoint/2010/main" val="1141040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4">
            <a:extLst>
              <a:ext uri="{FF2B5EF4-FFF2-40B4-BE49-F238E27FC236}">
                <a16:creationId xmlns:a16="http://schemas.microsoft.com/office/drawing/2014/main" id="{D923B709-B1E8-48FB-A91F-95FF9C3FF7D3}"/>
              </a:ext>
            </a:extLst>
          </p:cNvPr>
          <p:cNvSpPr txBox="1">
            <a:spLocks/>
          </p:cNvSpPr>
          <p:nvPr/>
        </p:nvSpPr>
        <p:spPr>
          <a:xfrm>
            <a:off x="975359" y="2622665"/>
            <a:ext cx="10515600" cy="980554"/>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ts val="6000"/>
              </a:lnSpc>
            </a:pPr>
            <a:r>
              <a:rPr lang="zh-TW" altLang="en-US" sz="4800" b="1" dirty="0" smtClean="0">
                <a:solidFill>
                  <a:srgbClr val="C00000"/>
                </a:solidFill>
                <a:latin typeface="微軟正黑體" pitchFamily="34" charset="-120"/>
                <a:ea typeface="微軟正黑體" pitchFamily="34" charset="-120"/>
              </a:rPr>
              <a:t>壹、學習扶助推動策略</a:t>
            </a:r>
            <a:endParaRPr lang="zh-TW" altLang="en-US" sz="4800" b="1" dirty="0">
              <a:solidFill>
                <a:srgbClr val="C00000"/>
              </a:solidFill>
              <a:latin typeface="微軟正黑體" pitchFamily="34" charset="-120"/>
              <a:ea typeface="微軟正黑體" pitchFamily="34" charset="-120"/>
            </a:endParaRPr>
          </a:p>
        </p:txBody>
      </p:sp>
    </p:spTree>
    <p:extLst>
      <p:ext uri="{BB962C8B-B14F-4D97-AF65-F5344CB8AC3E}">
        <p14:creationId xmlns:p14="http://schemas.microsoft.com/office/powerpoint/2010/main" val="26920071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553643" y="902818"/>
            <a:ext cx="8813800" cy="71306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二</a:t>
            </a:r>
            <a:r>
              <a:rPr lang="zh-TW" altLang="en-US" b="1" dirty="0" smtClean="0">
                <a:solidFill>
                  <a:srgbClr val="0000D0"/>
                </a:solidFill>
                <a:latin typeface="微軟正黑體" pitchFamily="34" charset="-120"/>
                <a:ea typeface="微軟正黑體" pitchFamily="34" charset="-120"/>
              </a:rPr>
              <a:t>、作業要點重點</a:t>
            </a:r>
            <a:endParaRPr lang="zh-TW" altLang="en-US" b="1" dirty="0">
              <a:solidFill>
                <a:srgbClr val="0000D0"/>
              </a:solidFill>
              <a:latin typeface="微軟正黑體" pitchFamily="34" charset="-120"/>
              <a:ea typeface="微軟正黑體" pitchFamily="34" charset="-120"/>
            </a:endParaRPr>
          </a:p>
        </p:txBody>
      </p:sp>
      <p:sp>
        <p:nvSpPr>
          <p:cNvPr id="7" name="圓角矩形 6"/>
          <p:cNvSpPr/>
          <p:nvPr/>
        </p:nvSpPr>
        <p:spPr>
          <a:xfrm>
            <a:off x="1663931" y="2330334"/>
            <a:ext cx="1811803" cy="186617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schemeClr val="tx1"/>
                </a:solidFill>
                <a:latin typeface="微軟正黑體" pitchFamily="34" charset="-120"/>
                <a:ea typeface="微軟正黑體" pitchFamily="34" charset="-120"/>
              </a:rPr>
              <a:t>授課</a:t>
            </a:r>
            <a:endParaRPr lang="en-US" altLang="zh-TW" sz="2800" b="1" dirty="0">
              <a:solidFill>
                <a:schemeClr val="tx1"/>
              </a:solidFill>
              <a:latin typeface="微軟正黑體" pitchFamily="34" charset="-120"/>
              <a:ea typeface="微軟正黑體" pitchFamily="34" charset="-120"/>
            </a:endParaRPr>
          </a:p>
          <a:p>
            <a:pPr algn="ctr"/>
            <a:r>
              <a:rPr lang="zh-TW" altLang="en-US" sz="2800" b="1" dirty="0">
                <a:solidFill>
                  <a:schemeClr val="tx1"/>
                </a:solidFill>
                <a:latin typeface="微軟正黑體" pitchFamily="34" charset="-120"/>
                <a:ea typeface="微軟正黑體" pitchFamily="34" charset="-120"/>
              </a:rPr>
              <a:t>鐘點費</a:t>
            </a:r>
          </a:p>
        </p:txBody>
      </p:sp>
      <p:sp>
        <p:nvSpPr>
          <p:cNvPr id="8" name="圓角矩形 7"/>
          <p:cNvSpPr/>
          <p:nvPr/>
        </p:nvSpPr>
        <p:spPr>
          <a:xfrm>
            <a:off x="3475734" y="2330333"/>
            <a:ext cx="7067431" cy="1866178"/>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800" b="1" dirty="0">
                <a:solidFill>
                  <a:schemeClr val="tx1"/>
                </a:solidFill>
                <a:latin typeface="微軟正黑體" pitchFamily="34" charset="-120"/>
                <a:ea typeface="微軟正黑體" pitchFamily="34" charset="-120"/>
              </a:rPr>
              <a:t>學期中第</a:t>
            </a:r>
            <a:r>
              <a:rPr lang="en-US" altLang="zh-TW" sz="2800" b="1" dirty="0">
                <a:solidFill>
                  <a:schemeClr val="tx1"/>
                </a:solidFill>
                <a:latin typeface="微軟正黑體" pitchFamily="34" charset="-120"/>
                <a:ea typeface="微軟正黑體" pitchFamily="34" charset="-120"/>
              </a:rPr>
              <a:t>7</a:t>
            </a:r>
            <a:r>
              <a:rPr lang="zh-TW" altLang="en-US" sz="2800" b="1" dirty="0">
                <a:solidFill>
                  <a:schemeClr val="tx1"/>
                </a:solidFill>
                <a:latin typeface="微軟正黑體" pitchFamily="34" charset="-120"/>
                <a:ea typeface="微軟正黑體" pitchFamily="34" charset="-120"/>
              </a:rPr>
              <a:t>節以前授課鐘點費調整為依</a:t>
            </a:r>
            <a:r>
              <a:rPr lang="zh-TW" altLang="en-US" sz="2800" b="1" dirty="0">
                <a:solidFill>
                  <a:srgbClr val="C00000"/>
                </a:solidFill>
                <a:latin typeface="微軟正黑體" pitchFamily="34" charset="-120"/>
                <a:ea typeface="微軟正黑體" pitchFamily="34" charset="-120"/>
              </a:rPr>
              <a:t>「公立中小學兼任及代課教師鐘點費支給基準表」</a:t>
            </a:r>
            <a:r>
              <a:rPr lang="zh-TW" altLang="en-US" sz="2800" b="1" dirty="0">
                <a:solidFill>
                  <a:schemeClr val="tx1"/>
                </a:solidFill>
                <a:latin typeface="微軟正黑體" pitchFamily="34" charset="-120"/>
                <a:ea typeface="微軟正黑體" pitchFamily="34" charset="-120"/>
              </a:rPr>
              <a:t>支給數額辦理</a:t>
            </a:r>
            <a:endParaRPr lang="en-US" altLang="zh-TW" sz="2800" b="1" dirty="0">
              <a:solidFill>
                <a:schemeClr val="tx1"/>
              </a:solidFill>
              <a:latin typeface="微軟正黑體" pitchFamily="34" charset="-120"/>
              <a:ea typeface="微軟正黑體" pitchFamily="34" charset="-120"/>
            </a:endParaRPr>
          </a:p>
        </p:txBody>
      </p:sp>
      <p:sp>
        <p:nvSpPr>
          <p:cNvPr id="9" name="圓角矩形 11">
            <a:extLst>
              <a:ext uri="{FF2B5EF4-FFF2-40B4-BE49-F238E27FC236}">
                <a16:creationId xmlns:a16="http://schemas.microsoft.com/office/drawing/2014/main" id="{27131876-EDDE-4A70-95FD-80C1509AC9C7}"/>
              </a:ext>
            </a:extLst>
          </p:cNvPr>
          <p:cNvSpPr/>
          <p:nvPr/>
        </p:nvSpPr>
        <p:spPr>
          <a:xfrm>
            <a:off x="1663931" y="4367017"/>
            <a:ext cx="1811803" cy="111032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schemeClr val="tx1"/>
                </a:solidFill>
                <a:latin typeface="微軟正黑體" pitchFamily="34" charset="-120"/>
                <a:ea typeface="微軟正黑體" pitchFamily="34" charset="-120"/>
              </a:rPr>
              <a:t>冷氣電費</a:t>
            </a:r>
          </a:p>
        </p:txBody>
      </p:sp>
      <p:sp>
        <p:nvSpPr>
          <p:cNvPr id="10" name="圓角矩形 18">
            <a:extLst>
              <a:ext uri="{FF2B5EF4-FFF2-40B4-BE49-F238E27FC236}">
                <a16:creationId xmlns:a16="http://schemas.microsoft.com/office/drawing/2014/main" id="{8F83860F-2D2B-4E56-9877-32A551CF60CF}"/>
              </a:ext>
            </a:extLst>
          </p:cNvPr>
          <p:cNvSpPr/>
          <p:nvPr/>
        </p:nvSpPr>
        <p:spPr>
          <a:xfrm>
            <a:off x="3475734" y="4367016"/>
            <a:ext cx="7067431" cy="1110328"/>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800" b="1" dirty="0">
                <a:solidFill>
                  <a:schemeClr val="tx1"/>
                </a:solidFill>
                <a:latin typeface="微軟正黑體" pitchFamily="34" charset="-120"/>
                <a:ea typeface="微軟正黑體" pitchFamily="34" charset="-120"/>
              </a:rPr>
              <a:t>配合公立國中小全面裝設冷氣，於學校開班經費補助項目增加</a:t>
            </a:r>
            <a:r>
              <a:rPr lang="zh-TW" altLang="en-US" sz="2800" b="1" dirty="0">
                <a:solidFill>
                  <a:srgbClr val="C00000"/>
                </a:solidFill>
                <a:latin typeface="微軟正黑體" pitchFamily="34" charset="-120"/>
                <a:ea typeface="微軟正黑體" pitchFamily="34" charset="-120"/>
              </a:rPr>
              <a:t>冷氣電費</a:t>
            </a:r>
            <a:endParaRPr lang="en-US" altLang="zh-TW" sz="2800" b="1" dirty="0">
              <a:solidFill>
                <a:srgbClr val="C00000"/>
              </a:solidFill>
              <a:latin typeface="微軟正黑體" pitchFamily="34" charset="-120"/>
              <a:ea typeface="微軟正黑體" pitchFamily="34" charset="-120"/>
            </a:endParaRPr>
          </a:p>
        </p:txBody>
      </p:sp>
      <p:grpSp>
        <p:nvGrpSpPr>
          <p:cNvPr id="12" name="群組 11"/>
          <p:cNvGrpSpPr/>
          <p:nvPr/>
        </p:nvGrpSpPr>
        <p:grpSpPr>
          <a:xfrm>
            <a:off x="7826888" y="175429"/>
            <a:ext cx="4027479" cy="3380572"/>
            <a:chOff x="748628" y="456642"/>
            <a:chExt cx="3502478" cy="2735104"/>
          </a:xfrm>
        </p:grpSpPr>
        <p:sp>
          <p:nvSpPr>
            <p:cNvPr id="4" name="爆炸 1 3"/>
            <p:cNvSpPr/>
            <p:nvPr/>
          </p:nvSpPr>
          <p:spPr>
            <a:xfrm>
              <a:off x="748628" y="456642"/>
              <a:ext cx="3502478" cy="2735104"/>
            </a:xfrm>
            <a:prstGeom prst="irregularSeal1">
              <a:avLst/>
            </a:prstGeom>
            <a:solidFill>
              <a:schemeClr val="accent2">
                <a:lumMod val="60000"/>
                <a:lumOff val="4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文字方塊 10"/>
            <p:cNvSpPr txBox="1"/>
            <p:nvPr/>
          </p:nvSpPr>
          <p:spPr>
            <a:xfrm>
              <a:off x="1544618" y="1349058"/>
              <a:ext cx="2093969" cy="971145"/>
            </a:xfrm>
            <a:prstGeom prst="rect">
              <a:avLst/>
            </a:prstGeom>
            <a:noFill/>
          </p:spPr>
          <p:txBody>
            <a:bodyPr wrap="square" rtlCol="0">
              <a:spAutoFit/>
            </a:bodyPr>
            <a:lstStyle/>
            <a:p>
              <a:pPr algn="ctr"/>
              <a:r>
                <a:rPr lang="zh-TW" altLang="en-US" b="1" dirty="0">
                  <a:latin typeface="微軟正黑體" pitchFamily="34" charset="-120"/>
                  <a:ea typeface="微軟正黑體" pitchFamily="34" charset="-120"/>
                </a:rPr>
                <a:t>學期中第</a:t>
              </a:r>
              <a:r>
                <a:rPr lang="en-US" altLang="zh-TW" b="1" dirty="0">
                  <a:latin typeface="微軟正黑體" pitchFamily="34" charset="-120"/>
                  <a:ea typeface="微軟正黑體" pitchFamily="34" charset="-120"/>
                </a:rPr>
                <a:t>7</a:t>
              </a:r>
              <a:r>
                <a:rPr lang="zh-TW" altLang="en-US" b="1" dirty="0">
                  <a:latin typeface="微軟正黑體" pitchFamily="34" charset="-120"/>
                  <a:ea typeface="微軟正黑體" pitchFamily="34" charset="-120"/>
                </a:rPr>
                <a:t>節</a:t>
              </a:r>
              <a:r>
                <a:rPr lang="zh-TW" altLang="en-US" b="1" dirty="0" smtClean="0">
                  <a:latin typeface="微軟正黑體" pitchFamily="34" charset="-120"/>
                  <a:ea typeface="微軟正黑體" pitchFamily="34" charset="-120"/>
                </a:rPr>
                <a:t>以前</a:t>
              </a:r>
              <a:endParaRPr lang="en-US" altLang="zh-TW" b="1" dirty="0" smtClean="0">
                <a:latin typeface="微軟正黑體" pitchFamily="34" charset="-120"/>
                <a:ea typeface="微軟正黑體" pitchFamily="34" charset="-120"/>
              </a:endParaRPr>
            </a:p>
            <a:p>
              <a:pPr algn="ctr"/>
              <a:r>
                <a:rPr lang="zh-TW" altLang="en-US" b="1" dirty="0" smtClean="0">
                  <a:latin typeface="微軟正黑體" pitchFamily="34" charset="-120"/>
                  <a:ea typeface="微軟正黑體" pitchFamily="34" charset="-120"/>
                </a:rPr>
                <a:t>授課</a:t>
              </a:r>
              <a:r>
                <a:rPr lang="zh-TW" altLang="en-US" b="1" dirty="0">
                  <a:latin typeface="微軟正黑體" pitchFamily="34" charset="-120"/>
                  <a:ea typeface="微軟正黑體" pitchFamily="34" charset="-120"/>
                </a:rPr>
                <a:t>鐘點</a:t>
              </a:r>
              <a:r>
                <a:rPr lang="zh-TW" altLang="en-US" b="1" dirty="0" smtClean="0">
                  <a:latin typeface="微軟正黑體" pitchFamily="34" charset="-120"/>
                  <a:ea typeface="微軟正黑體" pitchFamily="34" charset="-120"/>
                </a:rPr>
                <a:t>費</a:t>
              </a:r>
              <a:endParaRPr lang="en-US" altLang="zh-TW" b="1" dirty="0" smtClean="0">
                <a:latin typeface="微軟正黑體" pitchFamily="34" charset="-120"/>
                <a:ea typeface="微軟正黑體" pitchFamily="34" charset="-120"/>
              </a:endParaRPr>
            </a:p>
            <a:p>
              <a:pPr algn="ctr"/>
              <a:r>
                <a:rPr lang="zh-TW" altLang="en-US" b="1" dirty="0" smtClean="0">
                  <a:solidFill>
                    <a:srgbClr val="FF0000"/>
                  </a:solidFill>
                  <a:latin typeface="標楷體" panose="03000509000000000000" pitchFamily="65" charset="-120"/>
                  <a:ea typeface="標楷體" panose="03000509000000000000" pitchFamily="65" charset="-120"/>
                </a:rPr>
                <a:t>國中每節</a:t>
              </a:r>
              <a:r>
                <a:rPr lang="en-US" altLang="zh-TW" b="1" dirty="0" smtClean="0">
                  <a:solidFill>
                    <a:srgbClr val="FF0000"/>
                  </a:solidFill>
                  <a:latin typeface="標楷體" panose="03000509000000000000" pitchFamily="65" charset="-120"/>
                  <a:ea typeface="標楷體" panose="03000509000000000000" pitchFamily="65" charset="-120"/>
                </a:rPr>
                <a:t>378</a:t>
              </a:r>
              <a:r>
                <a:rPr lang="zh-TW" altLang="en-US" b="1" dirty="0" smtClean="0">
                  <a:solidFill>
                    <a:srgbClr val="FF0000"/>
                  </a:solidFill>
                  <a:latin typeface="標楷體" panose="03000509000000000000" pitchFamily="65" charset="-120"/>
                  <a:ea typeface="標楷體" panose="03000509000000000000" pitchFamily="65" charset="-120"/>
                </a:rPr>
                <a:t>元</a:t>
              </a:r>
              <a:endParaRPr lang="en-US" altLang="zh-TW" b="1" dirty="0" smtClean="0">
                <a:solidFill>
                  <a:srgbClr val="FF0000"/>
                </a:solidFill>
                <a:latin typeface="標楷體" panose="03000509000000000000" pitchFamily="65" charset="-120"/>
                <a:ea typeface="標楷體" panose="03000509000000000000" pitchFamily="65" charset="-120"/>
              </a:endParaRPr>
            </a:p>
            <a:p>
              <a:pPr algn="ctr"/>
              <a:r>
                <a:rPr lang="zh-TW" altLang="en-US" b="1" dirty="0" smtClean="0">
                  <a:solidFill>
                    <a:srgbClr val="FF0000"/>
                  </a:solidFill>
                  <a:latin typeface="標楷體" panose="03000509000000000000" pitchFamily="65" charset="-120"/>
                  <a:ea typeface="標楷體" panose="03000509000000000000" pitchFamily="65" charset="-120"/>
                </a:rPr>
                <a:t>國小每節</a:t>
              </a:r>
              <a:r>
                <a:rPr lang="en-US" altLang="zh-TW" b="1" dirty="0" smtClean="0">
                  <a:solidFill>
                    <a:srgbClr val="FF0000"/>
                  </a:solidFill>
                  <a:latin typeface="標楷體" panose="03000509000000000000" pitchFamily="65" charset="-120"/>
                  <a:ea typeface="標楷體" panose="03000509000000000000" pitchFamily="65" charset="-120"/>
                </a:rPr>
                <a:t>336</a:t>
              </a:r>
              <a:r>
                <a:rPr lang="zh-TW" altLang="en-US" b="1" dirty="0" smtClean="0">
                  <a:solidFill>
                    <a:srgbClr val="FF0000"/>
                  </a:solidFill>
                  <a:latin typeface="標楷體" panose="03000509000000000000" pitchFamily="65" charset="-120"/>
                  <a:ea typeface="標楷體" panose="03000509000000000000" pitchFamily="65" charset="-120"/>
                </a:rPr>
                <a:t>元</a:t>
              </a:r>
              <a:endParaRPr lang="zh-TW" altLang="en-US" b="1" dirty="0">
                <a:solidFill>
                  <a:srgbClr val="FF0000"/>
                </a:solidFill>
                <a:latin typeface="標楷體" panose="03000509000000000000" pitchFamily="65" charset="-120"/>
                <a:ea typeface="標楷體" panose="03000509000000000000" pitchFamily="65" charset="-120"/>
              </a:endParaRPr>
            </a:p>
          </p:txBody>
        </p:sp>
      </p:grpSp>
    </p:spTree>
    <p:extLst>
      <p:ext uri="{BB962C8B-B14F-4D97-AF65-F5344CB8AC3E}">
        <p14:creationId xmlns:p14="http://schemas.microsoft.com/office/powerpoint/2010/main" val="449205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80">
                                          <p:stCondLst>
                                            <p:cond delay="0"/>
                                          </p:stCondLst>
                                        </p:cTn>
                                        <p:tgtEl>
                                          <p:spTgt spid="12"/>
                                        </p:tgtEl>
                                      </p:cBhvr>
                                    </p:animEffect>
                                    <p:anim calcmode="lin" valueType="num">
                                      <p:cBhvr>
                                        <p:cTn id="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
                                        </p:tgtEl>
                                      </p:cBhvr>
                                      <p:to x="100000" y="60000"/>
                                    </p:animScale>
                                    <p:animScale>
                                      <p:cBhvr>
                                        <p:cTn id="14" dur="166" decel="50000">
                                          <p:stCondLst>
                                            <p:cond delay="676"/>
                                          </p:stCondLst>
                                        </p:cTn>
                                        <p:tgtEl>
                                          <p:spTgt spid="12"/>
                                        </p:tgtEl>
                                      </p:cBhvr>
                                      <p:to x="100000" y="100000"/>
                                    </p:animScale>
                                    <p:animScale>
                                      <p:cBhvr>
                                        <p:cTn id="15" dur="26">
                                          <p:stCondLst>
                                            <p:cond delay="1312"/>
                                          </p:stCondLst>
                                        </p:cTn>
                                        <p:tgtEl>
                                          <p:spTgt spid="12"/>
                                        </p:tgtEl>
                                      </p:cBhvr>
                                      <p:to x="100000" y="80000"/>
                                    </p:animScale>
                                    <p:animScale>
                                      <p:cBhvr>
                                        <p:cTn id="16" dur="166" decel="50000">
                                          <p:stCondLst>
                                            <p:cond delay="1338"/>
                                          </p:stCondLst>
                                        </p:cTn>
                                        <p:tgtEl>
                                          <p:spTgt spid="12"/>
                                        </p:tgtEl>
                                      </p:cBhvr>
                                      <p:to x="100000" y="100000"/>
                                    </p:animScale>
                                    <p:animScale>
                                      <p:cBhvr>
                                        <p:cTn id="17" dur="26">
                                          <p:stCondLst>
                                            <p:cond delay="1642"/>
                                          </p:stCondLst>
                                        </p:cTn>
                                        <p:tgtEl>
                                          <p:spTgt spid="12"/>
                                        </p:tgtEl>
                                      </p:cBhvr>
                                      <p:to x="100000" y="90000"/>
                                    </p:animScale>
                                    <p:animScale>
                                      <p:cBhvr>
                                        <p:cTn id="18" dur="166" decel="50000">
                                          <p:stCondLst>
                                            <p:cond delay="1668"/>
                                          </p:stCondLst>
                                        </p:cTn>
                                        <p:tgtEl>
                                          <p:spTgt spid="12"/>
                                        </p:tgtEl>
                                      </p:cBhvr>
                                      <p:to x="100000" y="100000"/>
                                    </p:animScale>
                                    <p:animScale>
                                      <p:cBhvr>
                                        <p:cTn id="19" dur="26">
                                          <p:stCondLst>
                                            <p:cond delay="1808"/>
                                          </p:stCondLst>
                                        </p:cTn>
                                        <p:tgtEl>
                                          <p:spTgt spid="12"/>
                                        </p:tgtEl>
                                      </p:cBhvr>
                                      <p:to x="100000" y="95000"/>
                                    </p:animScale>
                                    <p:animScale>
                                      <p:cBhvr>
                                        <p:cTn id="20" dur="166" decel="50000">
                                          <p:stCondLst>
                                            <p:cond delay="1834"/>
                                          </p:stCondLst>
                                        </p:cTn>
                                        <p:tgtEl>
                                          <p:spTgt spid="1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1914698" y="793866"/>
            <a:ext cx="8797053" cy="71306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三</a:t>
            </a:r>
            <a:r>
              <a:rPr lang="zh-TW" altLang="en-US" b="1" dirty="0" smtClean="0">
                <a:solidFill>
                  <a:srgbClr val="0000D0"/>
                </a:solidFill>
                <a:latin typeface="微軟正黑體" pitchFamily="34" charset="-120"/>
                <a:ea typeface="微軟正黑體" pitchFamily="34" charset="-120"/>
              </a:rPr>
              <a:t>、注意事項重點</a:t>
            </a:r>
            <a:endParaRPr lang="zh-TW" altLang="en-US" b="1" dirty="0">
              <a:solidFill>
                <a:srgbClr val="0000D0"/>
              </a:solidFill>
              <a:latin typeface="微軟正黑體" pitchFamily="34" charset="-120"/>
              <a:ea typeface="微軟正黑體" pitchFamily="34" charset="-120"/>
            </a:endParaRPr>
          </a:p>
        </p:txBody>
      </p:sp>
      <p:sp>
        <p:nvSpPr>
          <p:cNvPr id="7" name="圓角矩形 6"/>
          <p:cNvSpPr/>
          <p:nvPr/>
        </p:nvSpPr>
        <p:spPr>
          <a:xfrm>
            <a:off x="1533698" y="1860666"/>
            <a:ext cx="2174773" cy="96589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上課總節數</a:t>
            </a:r>
          </a:p>
        </p:txBody>
      </p:sp>
      <p:sp>
        <p:nvSpPr>
          <p:cNvPr id="8" name="圓角矩形 7"/>
          <p:cNvSpPr/>
          <p:nvPr/>
        </p:nvSpPr>
        <p:spPr>
          <a:xfrm>
            <a:off x="3708471" y="1860132"/>
            <a:ext cx="6622280" cy="966445"/>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b="1" dirty="0">
                <a:solidFill>
                  <a:schemeClr val="tx1"/>
                </a:solidFill>
                <a:latin typeface="微軟正黑體" pitchFamily="34" charset="-120"/>
                <a:ea typeface="微軟正黑體" pitchFamily="34" charset="-120"/>
              </a:rPr>
              <a:t>學期中課餘學習扶助</a:t>
            </a:r>
            <a:r>
              <a:rPr lang="zh-TW" altLang="en-US" sz="2400" b="1" dirty="0">
                <a:solidFill>
                  <a:srgbClr val="C00000"/>
                </a:solidFill>
                <a:latin typeface="微軟正黑體" pitchFamily="34" charset="-120"/>
                <a:ea typeface="微軟正黑體" pitchFamily="34" charset="-120"/>
              </a:rPr>
              <a:t>每班無論開設幾種科目</a:t>
            </a:r>
            <a:r>
              <a:rPr lang="zh-TW" altLang="en-US" sz="2400" b="1" dirty="0">
                <a:solidFill>
                  <a:schemeClr val="tx1"/>
                </a:solidFill>
                <a:latin typeface="微軟正黑體" pitchFamily="34" charset="-120"/>
                <a:ea typeface="微軟正黑體" pitchFamily="34" charset="-120"/>
              </a:rPr>
              <a:t>，均以每期上課總節數</a:t>
            </a:r>
            <a:r>
              <a:rPr lang="en-US" altLang="zh-TW" sz="2400" b="1" dirty="0">
                <a:solidFill>
                  <a:schemeClr val="tx1"/>
                </a:solidFill>
                <a:latin typeface="微軟正黑體" pitchFamily="34" charset="-120"/>
                <a:ea typeface="微軟正黑體" pitchFamily="34" charset="-120"/>
              </a:rPr>
              <a:t>72</a:t>
            </a:r>
            <a:r>
              <a:rPr lang="zh-TW" altLang="en-US" sz="2400" b="1" dirty="0">
                <a:solidFill>
                  <a:schemeClr val="tx1"/>
                </a:solidFill>
                <a:latin typeface="微軟正黑體" pitchFamily="34" charset="-120"/>
                <a:ea typeface="微軟正黑體" pitchFamily="34" charset="-120"/>
              </a:rPr>
              <a:t>節為原則</a:t>
            </a:r>
            <a:endParaRPr lang="en-US" altLang="zh-TW" sz="2400" b="1" dirty="0">
              <a:solidFill>
                <a:schemeClr val="tx1"/>
              </a:solidFill>
              <a:latin typeface="微軟正黑體" pitchFamily="34" charset="-120"/>
              <a:ea typeface="微軟正黑體" pitchFamily="34" charset="-120"/>
            </a:endParaRPr>
          </a:p>
        </p:txBody>
      </p:sp>
      <p:sp>
        <p:nvSpPr>
          <p:cNvPr id="9" name="圓角矩形 11">
            <a:extLst>
              <a:ext uri="{FF2B5EF4-FFF2-40B4-BE49-F238E27FC236}">
                <a16:creationId xmlns:a16="http://schemas.microsoft.com/office/drawing/2014/main" id="{2796DB6B-2D6E-400D-A6A8-12B395C89BA3}"/>
              </a:ext>
            </a:extLst>
          </p:cNvPr>
          <p:cNvSpPr/>
          <p:nvPr/>
        </p:nvSpPr>
        <p:spPr>
          <a:xfrm>
            <a:off x="1533698" y="2913669"/>
            <a:ext cx="2174774" cy="1662533"/>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課中學習扶助增置代理教師計畫</a:t>
            </a:r>
          </a:p>
        </p:txBody>
      </p:sp>
      <p:sp>
        <p:nvSpPr>
          <p:cNvPr id="10" name="圓角矩形 13">
            <a:extLst>
              <a:ext uri="{FF2B5EF4-FFF2-40B4-BE49-F238E27FC236}">
                <a16:creationId xmlns:a16="http://schemas.microsoft.com/office/drawing/2014/main" id="{7ED9CF81-8A66-4193-8D69-C9C7EEB24F2B}"/>
              </a:ext>
            </a:extLst>
          </p:cNvPr>
          <p:cNvSpPr/>
          <p:nvPr/>
        </p:nvSpPr>
        <p:spPr>
          <a:xfrm>
            <a:off x="3708471" y="2913134"/>
            <a:ext cx="6622279" cy="166253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400" b="1" dirty="0">
                <a:solidFill>
                  <a:schemeClr val="tx1"/>
                </a:solidFill>
                <a:latin typeface="微軟正黑體" pitchFamily="34" charset="-120"/>
                <a:ea typeface="微軟正黑體" pitchFamily="34" charset="-120"/>
              </a:rPr>
              <a:t>1.</a:t>
            </a:r>
            <a:r>
              <a:rPr lang="zh-TW" altLang="en-US" sz="2400" b="1" dirty="0">
                <a:solidFill>
                  <a:schemeClr val="tx1"/>
                </a:solidFill>
                <a:latin typeface="微軟正黑體" pitchFamily="34" charset="-120"/>
                <a:ea typeface="微軟正黑體" pitchFamily="34" charset="-120"/>
              </a:rPr>
              <a:t>增置代理教師</a:t>
            </a:r>
            <a:r>
              <a:rPr lang="zh-TW" altLang="en-US" sz="2400" b="1" dirty="0">
                <a:solidFill>
                  <a:srgbClr val="C00000"/>
                </a:solidFill>
                <a:latin typeface="微軟正黑體" pitchFamily="34" charset="-120"/>
                <a:ea typeface="微軟正黑體" pitchFamily="34" charset="-120"/>
              </a:rPr>
              <a:t>每週授課節數</a:t>
            </a:r>
            <a:endParaRPr lang="en-US" altLang="zh-TW" sz="2400" b="1" dirty="0">
              <a:solidFill>
                <a:schemeClr val="tx1"/>
              </a:solidFill>
              <a:latin typeface="微軟正黑體" pitchFamily="34" charset="-120"/>
              <a:ea typeface="微軟正黑體" pitchFamily="34" charset="-120"/>
            </a:endParaRPr>
          </a:p>
          <a:p>
            <a:pPr algn="just"/>
            <a:r>
              <a:rPr lang="en-US" altLang="zh-TW" sz="2400" b="1" dirty="0">
                <a:solidFill>
                  <a:schemeClr val="tx1"/>
                </a:solidFill>
                <a:latin typeface="微軟正黑體" pitchFamily="34" charset="-120"/>
                <a:ea typeface="微軟正黑體" pitchFamily="34" charset="-120"/>
              </a:rPr>
              <a:t>2.</a:t>
            </a:r>
            <a:r>
              <a:rPr lang="zh-TW" altLang="en-US" sz="2400" b="1" dirty="0">
                <a:solidFill>
                  <a:schemeClr val="tx1"/>
                </a:solidFill>
                <a:latin typeface="微軟正黑體" pitchFamily="34" charset="-120"/>
                <a:ea typeface="微軟正黑體" pitchFamily="34" charset="-120"/>
              </a:rPr>
              <a:t>計畫開設之課中學習扶助班</a:t>
            </a:r>
            <a:r>
              <a:rPr lang="zh-TW" altLang="en-US" sz="2400" b="1" dirty="0">
                <a:solidFill>
                  <a:srgbClr val="C00000"/>
                </a:solidFill>
                <a:latin typeface="微軟正黑體" pitchFamily="34" charset="-120"/>
                <a:ea typeface="微軟正黑體" pitchFamily="34" charset="-120"/>
              </a:rPr>
              <a:t>每週開班總節數</a:t>
            </a:r>
            <a:endParaRPr lang="en-US" altLang="zh-TW" sz="2400" b="1" dirty="0">
              <a:solidFill>
                <a:srgbClr val="C00000"/>
              </a:solidFill>
              <a:latin typeface="微軟正黑體" pitchFamily="34" charset="-120"/>
              <a:ea typeface="微軟正黑體" pitchFamily="34" charset="-120"/>
            </a:endParaRPr>
          </a:p>
          <a:p>
            <a:pPr algn="just"/>
            <a:r>
              <a:rPr lang="zh-TW" altLang="en-US" sz="2400" b="1" dirty="0">
                <a:solidFill>
                  <a:schemeClr val="tx1"/>
                </a:solidFill>
                <a:latin typeface="微軟正黑體" pitchFamily="34" charset="-120"/>
                <a:ea typeface="微軟正黑體" pitchFamily="34" charset="-120"/>
              </a:rPr>
              <a:t>上述</a:t>
            </a:r>
            <a:r>
              <a:rPr lang="en-US" altLang="zh-TW" sz="2400" b="1" dirty="0">
                <a:solidFill>
                  <a:schemeClr val="tx1"/>
                </a:solidFill>
                <a:latin typeface="微軟正黑體" pitchFamily="34" charset="-120"/>
                <a:ea typeface="微軟正黑體" pitchFamily="34" charset="-120"/>
              </a:rPr>
              <a:t>1.</a:t>
            </a:r>
            <a:r>
              <a:rPr lang="zh-TW" altLang="en-US" sz="2400" b="1" dirty="0">
                <a:solidFill>
                  <a:schemeClr val="tx1"/>
                </a:solidFill>
                <a:latin typeface="微軟正黑體" pitchFamily="34" charset="-120"/>
                <a:ea typeface="微軟正黑體" pitchFamily="34" charset="-120"/>
              </a:rPr>
              <a:t>、</a:t>
            </a:r>
            <a:r>
              <a:rPr lang="en-US" altLang="zh-TW" sz="2400" b="1" dirty="0">
                <a:solidFill>
                  <a:schemeClr val="tx1"/>
                </a:solidFill>
                <a:latin typeface="微軟正黑體" pitchFamily="34" charset="-120"/>
                <a:ea typeface="微軟正黑體" pitchFamily="34" charset="-120"/>
              </a:rPr>
              <a:t>2.</a:t>
            </a:r>
            <a:r>
              <a:rPr lang="zh-TW" altLang="en-US" sz="2400" b="1" dirty="0">
                <a:solidFill>
                  <a:schemeClr val="tx1"/>
                </a:solidFill>
                <a:latin typeface="微軟正黑體" pitchFamily="34" charset="-120"/>
                <a:ea typeface="微軟正黑體" pitchFamily="34" charset="-120"/>
              </a:rPr>
              <a:t>均至少須達</a:t>
            </a:r>
            <a:r>
              <a:rPr lang="zh-TW" altLang="en-US" sz="2400" b="1" dirty="0">
                <a:solidFill>
                  <a:srgbClr val="C00000"/>
                </a:solidFill>
                <a:latin typeface="微軟正黑體" pitchFamily="34" charset="-120"/>
                <a:ea typeface="微軟正黑體" pitchFamily="34" charset="-120"/>
              </a:rPr>
              <a:t>各地方政府之各科目教師每週基本授課節數</a:t>
            </a:r>
          </a:p>
        </p:txBody>
      </p:sp>
      <p:sp>
        <p:nvSpPr>
          <p:cNvPr id="11" name="圓角矩形 11">
            <a:extLst>
              <a:ext uri="{FF2B5EF4-FFF2-40B4-BE49-F238E27FC236}">
                <a16:creationId xmlns:a16="http://schemas.microsoft.com/office/drawing/2014/main" id="{051364A6-4476-4DDE-BE76-70872C9E2344}"/>
              </a:ext>
            </a:extLst>
          </p:cNvPr>
          <p:cNvSpPr/>
          <p:nvPr/>
        </p:nvSpPr>
        <p:spPr>
          <a:xfrm>
            <a:off x="1533697" y="4662759"/>
            <a:ext cx="2174773" cy="1280128"/>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不申請開班</a:t>
            </a:r>
          </a:p>
        </p:txBody>
      </p:sp>
      <p:sp>
        <p:nvSpPr>
          <p:cNvPr id="12" name="圓角矩形 11">
            <a:extLst>
              <a:ext uri="{FF2B5EF4-FFF2-40B4-BE49-F238E27FC236}">
                <a16:creationId xmlns:a16="http://schemas.microsoft.com/office/drawing/2014/main" id="{679B8732-97C0-46E1-A909-EEE85F01476E}"/>
              </a:ext>
            </a:extLst>
          </p:cNvPr>
          <p:cNvSpPr/>
          <p:nvPr/>
        </p:nvSpPr>
        <p:spPr>
          <a:xfrm>
            <a:off x="3708470" y="4662224"/>
            <a:ext cx="6622280" cy="1280128"/>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b="1" dirty="0">
                <a:solidFill>
                  <a:schemeClr val="tx1"/>
                </a:solidFill>
                <a:latin typeface="微軟正黑體" pitchFamily="34" charset="-120"/>
                <a:ea typeface="微軟正黑體" pitchFamily="34" charset="-120"/>
              </a:rPr>
              <a:t>不申請開班原因增列</a:t>
            </a:r>
            <a:r>
              <a:rPr lang="zh-TW" altLang="en-US" sz="2400" b="1" dirty="0">
                <a:solidFill>
                  <a:srgbClr val="C00000"/>
                </a:solidFill>
                <a:latin typeface="微軟正黑體" pitchFamily="34" charset="-120"/>
                <a:ea typeface="微軟正黑體" pitchFamily="34" charset="-120"/>
              </a:rPr>
              <a:t>「經評估後學校可提供個案學生其他學習資源」</a:t>
            </a:r>
            <a:r>
              <a:rPr lang="zh-TW" altLang="en-US" sz="2400" b="1" dirty="0">
                <a:solidFill>
                  <a:schemeClr val="tx1"/>
                </a:solidFill>
                <a:latin typeface="微軟正黑體" pitchFamily="34" charset="-120"/>
                <a:ea typeface="微軟正黑體" pitchFamily="34" charset="-120"/>
              </a:rPr>
              <a:t>，亦得報地方政府備查整學年不申請學習扶助補助經費辦理開班</a:t>
            </a:r>
          </a:p>
        </p:txBody>
      </p:sp>
    </p:spTree>
    <p:extLst>
      <p:ext uri="{BB962C8B-B14F-4D97-AF65-F5344CB8AC3E}">
        <p14:creationId xmlns:p14="http://schemas.microsoft.com/office/powerpoint/2010/main" val="36685653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圖片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圓角矩形 8">
            <a:extLst>
              <a:ext uri="{FF2B5EF4-FFF2-40B4-BE49-F238E27FC236}">
                <a16:creationId xmlns:a16="http://schemas.microsoft.com/office/drawing/2014/main" id="{22FC7119-5FA2-49C0-B02C-0B218E2497BE}"/>
              </a:ext>
            </a:extLst>
          </p:cNvPr>
          <p:cNvSpPr/>
          <p:nvPr/>
        </p:nvSpPr>
        <p:spPr>
          <a:xfrm>
            <a:off x="7602376" y="1439664"/>
            <a:ext cx="2438717" cy="12708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b="1" dirty="0">
                <a:solidFill>
                  <a:schemeClr val="tx1"/>
                </a:solidFill>
                <a:latin typeface="微軟正黑體" pitchFamily="34" charset="-120"/>
                <a:ea typeface="微軟正黑體" pitchFamily="34" charset="-120"/>
              </a:rPr>
              <a:t>學校開班</a:t>
            </a:r>
            <a:endParaRPr lang="en-US" altLang="zh-TW" sz="3200" b="1" dirty="0">
              <a:solidFill>
                <a:schemeClr val="tx1"/>
              </a:solidFill>
              <a:latin typeface="微軟正黑體" pitchFamily="34" charset="-120"/>
              <a:ea typeface="微軟正黑體" pitchFamily="34" charset="-120"/>
            </a:endParaRPr>
          </a:p>
          <a:p>
            <a:pPr algn="ctr"/>
            <a:r>
              <a:rPr lang="zh-TW" altLang="en-US" sz="3200" b="1" dirty="0">
                <a:solidFill>
                  <a:schemeClr val="tx1"/>
                </a:solidFill>
                <a:latin typeface="微軟正黑體" pitchFamily="34" charset="-120"/>
                <a:ea typeface="微軟正黑體" pitchFamily="34" charset="-120"/>
              </a:rPr>
              <a:t>計畫</a:t>
            </a:r>
            <a:endParaRPr lang="en-US" altLang="zh-TW" sz="3200" b="1" dirty="0">
              <a:solidFill>
                <a:schemeClr val="tx1"/>
              </a:solidFill>
              <a:latin typeface="微軟正黑體" pitchFamily="34" charset="-120"/>
              <a:ea typeface="微軟正黑體" pitchFamily="34" charset="-120"/>
            </a:endParaRPr>
          </a:p>
        </p:txBody>
      </p:sp>
      <p:sp>
        <p:nvSpPr>
          <p:cNvPr id="8" name="圓角矩形 9">
            <a:extLst>
              <a:ext uri="{FF2B5EF4-FFF2-40B4-BE49-F238E27FC236}">
                <a16:creationId xmlns:a16="http://schemas.microsoft.com/office/drawing/2014/main" id="{A43EB111-603B-4461-8009-4E8EFE6A90D6}"/>
              </a:ext>
            </a:extLst>
          </p:cNvPr>
          <p:cNvSpPr/>
          <p:nvPr/>
        </p:nvSpPr>
        <p:spPr>
          <a:xfrm>
            <a:off x="1786277" y="1431175"/>
            <a:ext cx="2437842" cy="12708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b="1" dirty="0">
                <a:solidFill>
                  <a:schemeClr val="tx1"/>
                </a:solidFill>
                <a:latin typeface="微軟正黑體" pitchFamily="34" charset="-120"/>
                <a:ea typeface="微軟正黑體" pitchFamily="34" charset="-120"/>
              </a:rPr>
              <a:t>整體行政</a:t>
            </a:r>
            <a:endParaRPr lang="en-US" altLang="zh-TW" sz="3200" b="1" dirty="0">
              <a:solidFill>
                <a:schemeClr val="tx1"/>
              </a:solidFill>
              <a:latin typeface="微軟正黑體" pitchFamily="34" charset="-120"/>
              <a:ea typeface="微軟正黑體" pitchFamily="34" charset="-120"/>
            </a:endParaRPr>
          </a:p>
          <a:p>
            <a:pPr algn="ctr"/>
            <a:r>
              <a:rPr lang="zh-TW" altLang="en-US" sz="3200" b="1" dirty="0">
                <a:solidFill>
                  <a:schemeClr val="tx1"/>
                </a:solidFill>
                <a:latin typeface="微軟正黑體" pitchFamily="34" charset="-120"/>
                <a:ea typeface="微軟正黑體" pitchFamily="34" charset="-120"/>
              </a:rPr>
              <a:t>推動計畫</a:t>
            </a:r>
          </a:p>
        </p:txBody>
      </p:sp>
      <p:sp>
        <p:nvSpPr>
          <p:cNvPr id="9" name="圓角矩形 11">
            <a:extLst>
              <a:ext uri="{FF2B5EF4-FFF2-40B4-BE49-F238E27FC236}">
                <a16:creationId xmlns:a16="http://schemas.microsoft.com/office/drawing/2014/main" id="{B941313F-C7C6-4F35-BC52-516F6576E0C0}"/>
              </a:ext>
            </a:extLst>
          </p:cNvPr>
          <p:cNvSpPr/>
          <p:nvPr/>
        </p:nvSpPr>
        <p:spPr>
          <a:xfrm>
            <a:off x="4068765" y="3537471"/>
            <a:ext cx="3664624" cy="127145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b="1" dirty="0">
                <a:solidFill>
                  <a:schemeClr val="tx1"/>
                </a:solidFill>
                <a:latin typeface="微軟正黑體" pitchFamily="34" charset="-120"/>
                <a:ea typeface="微軟正黑體" pitchFamily="34" charset="-120"/>
              </a:rPr>
              <a:t>課中學習扶助</a:t>
            </a:r>
            <a:endParaRPr lang="en-US" altLang="zh-TW" sz="3200" b="1" dirty="0">
              <a:solidFill>
                <a:schemeClr val="tx1"/>
              </a:solidFill>
              <a:latin typeface="微軟正黑體" pitchFamily="34" charset="-120"/>
              <a:ea typeface="微軟正黑體" pitchFamily="34" charset="-120"/>
            </a:endParaRPr>
          </a:p>
          <a:p>
            <a:pPr algn="ctr"/>
            <a:r>
              <a:rPr lang="zh-TW" altLang="en-US" sz="3200" b="1" dirty="0">
                <a:solidFill>
                  <a:schemeClr val="tx1"/>
                </a:solidFill>
                <a:latin typeface="微軟正黑體" pitchFamily="34" charset="-120"/>
                <a:ea typeface="微軟正黑體" pitchFamily="34" charset="-120"/>
              </a:rPr>
              <a:t>增置代理教師計畫</a:t>
            </a:r>
          </a:p>
        </p:txBody>
      </p:sp>
      <p:sp>
        <p:nvSpPr>
          <p:cNvPr id="10" name="圓角矩形 13">
            <a:extLst>
              <a:ext uri="{FF2B5EF4-FFF2-40B4-BE49-F238E27FC236}">
                <a16:creationId xmlns:a16="http://schemas.microsoft.com/office/drawing/2014/main" id="{37894D59-71F9-4832-906F-8B54F6DAEF26}"/>
              </a:ext>
            </a:extLst>
          </p:cNvPr>
          <p:cNvSpPr/>
          <p:nvPr/>
        </p:nvSpPr>
        <p:spPr>
          <a:xfrm>
            <a:off x="4891356" y="1431175"/>
            <a:ext cx="2044658" cy="142877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b="1" dirty="0">
                <a:solidFill>
                  <a:schemeClr val="tx1"/>
                </a:solidFill>
                <a:latin typeface="微軟正黑體" pitchFamily="34" charset="-120"/>
                <a:ea typeface="微軟正黑體" pitchFamily="34" charset="-120"/>
              </a:rPr>
              <a:t>學習扶助</a:t>
            </a:r>
            <a:endParaRPr lang="en-US" altLang="zh-TW" sz="3200" b="1" dirty="0">
              <a:solidFill>
                <a:schemeClr val="tx1"/>
              </a:solidFill>
              <a:latin typeface="微軟正黑體" pitchFamily="34" charset="-120"/>
              <a:ea typeface="微軟正黑體" pitchFamily="34" charset="-120"/>
            </a:endParaRPr>
          </a:p>
          <a:p>
            <a:pPr algn="ctr"/>
            <a:r>
              <a:rPr lang="zh-TW" altLang="en-US" sz="3200" b="1" dirty="0">
                <a:solidFill>
                  <a:schemeClr val="tx1"/>
                </a:solidFill>
                <a:latin typeface="微軟正黑體" pitchFamily="34" charset="-120"/>
                <a:ea typeface="微軟正黑體" pitchFamily="34" charset="-120"/>
              </a:rPr>
              <a:t>補助計畫</a:t>
            </a:r>
          </a:p>
        </p:txBody>
      </p:sp>
      <p:grpSp>
        <p:nvGrpSpPr>
          <p:cNvPr id="11" name="群組 10">
            <a:extLst>
              <a:ext uri="{FF2B5EF4-FFF2-40B4-BE49-F238E27FC236}">
                <a16:creationId xmlns:a16="http://schemas.microsoft.com/office/drawing/2014/main" id="{C3905B77-FF7B-49F1-BF0A-4F9D17E23F56}"/>
              </a:ext>
            </a:extLst>
          </p:cNvPr>
          <p:cNvGrpSpPr/>
          <p:nvPr/>
        </p:nvGrpSpPr>
        <p:grpSpPr>
          <a:xfrm>
            <a:off x="7028050" y="1836056"/>
            <a:ext cx="418365" cy="388866"/>
            <a:chOff x="3028274" y="1981235"/>
            <a:chExt cx="242537" cy="388866"/>
          </a:xfrm>
          <a:solidFill>
            <a:srgbClr val="7030A0"/>
          </a:solidFill>
        </p:grpSpPr>
        <p:sp>
          <p:nvSpPr>
            <p:cNvPr id="12" name="向右箭號 20">
              <a:extLst>
                <a:ext uri="{FF2B5EF4-FFF2-40B4-BE49-F238E27FC236}">
                  <a16:creationId xmlns:a16="http://schemas.microsoft.com/office/drawing/2014/main" id="{14139015-E17E-48D7-8CB5-3FB80F64CCA8}"/>
                </a:ext>
              </a:extLst>
            </p:cNvPr>
            <p:cNvSpPr/>
            <p:nvPr/>
          </p:nvSpPr>
          <p:spPr>
            <a:xfrm rot="10800000">
              <a:off x="3028274" y="1981235"/>
              <a:ext cx="242537" cy="388866"/>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3" name="向右箭號 4">
              <a:extLst>
                <a:ext uri="{FF2B5EF4-FFF2-40B4-BE49-F238E27FC236}">
                  <a16:creationId xmlns:a16="http://schemas.microsoft.com/office/drawing/2014/main" id="{9BE2D926-3F10-4675-B980-DEEA2DBC4024}"/>
                </a:ext>
              </a:extLst>
            </p:cNvPr>
            <p:cNvSpPr/>
            <p:nvPr/>
          </p:nvSpPr>
          <p:spPr>
            <a:xfrm rot="21600000">
              <a:off x="3101035" y="2059008"/>
              <a:ext cx="169776" cy="23332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711200">
                <a:lnSpc>
                  <a:spcPct val="90000"/>
                </a:lnSpc>
                <a:spcBef>
                  <a:spcPct val="0"/>
                </a:spcBef>
                <a:spcAft>
                  <a:spcPct val="35000"/>
                </a:spcAft>
              </a:pPr>
              <a:endParaRPr lang="zh-TW" altLang="en-US" sz="1600"/>
            </a:p>
          </p:txBody>
        </p:sp>
      </p:grpSp>
      <p:grpSp>
        <p:nvGrpSpPr>
          <p:cNvPr id="14" name="群組 13">
            <a:extLst>
              <a:ext uri="{FF2B5EF4-FFF2-40B4-BE49-F238E27FC236}">
                <a16:creationId xmlns:a16="http://schemas.microsoft.com/office/drawing/2014/main" id="{A029E9F4-22EF-49B6-A4BF-814C9DF35096}"/>
              </a:ext>
            </a:extLst>
          </p:cNvPr>
          <p:cNvGrpSpPr/>
          <p:nvPr/>
        </p:nvGrpSpPr>
        <p:grpSpPr>
          <a:xfrm rot="5400000">
            <a:off x="5688444" y="3004276"/>
            <a:ext cx="450483" cy="388866"/>
            <a:chOff x="3028274" y="1981235"/>
            <a:chExt cx="242537" cy="388866"/>
          </a:xfrm>
          <a:solidFill>
            <a:srgbClr val="7030A0"/>
          </a:solidFill>
        </p:grpSpPr>
        <p:sp>
          <p:nvSpPr>
            <p:cNvPr id="15" name="向右箭號 23">
              <a:extLst>
                <a:ext uri="{FF2B5EF4-FFF2-40B4-BE49-F238E27FC236}">
                  <a16:creationId xmlns:a16="http://schemas.microsoft.com/office/drawing/2014/main" id="{B51F9DB3-118C-4558-BC15-D91D2BE0949B}"/>
                </a:ext>
              </a:extLst>
            </p:cNvPr>
            <p:cNvSpPr/>
            <p:nvPr/>
          </p:nvSpPr>
          <p:spPr>
            <a:xfrm rot="10800000">
              <a:off x="3028274" y="1981235"/>
              <a:ext cx="242537" cy="388866"/>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6" name="向右箭號 4">
              <a:extLst>
                <a:ext uri="{FF2B5EF4-FFF2-40B4-BE49-F238E27FC236}">
                  <a16:creationId xmlns:a16="http://schemas.microsoft.com/office/drawing/2014/main" id="{7D91005E-7A7C-455B-9205-ECEA4F37D6CB}"/>
                </a:ext>
              </a:extLst>
            </p:cNvPr>
            <p:cNvSpPr/>
            <p:nvPr/>
          </p:nvSpPr>
          <p:spPr>
            <a:xfrm rot="21600000">
              <a:off x="3101035" y="2059008"/>
              <a:ext cx="169776" cy="23332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711200">
                <a:lnSpc>
                  <a:spcPct val="90000"/>
                </a:lnSpc>
                <a:spcBef>
                  <a:spcPct val="0"/>
                </a:spcBef>
                <a:spcAft>
                  <a:spcPct val="35000"/>
                </a:spcAft>
              </a:pPr>
              <a:endParaRPr lang="zh-TW" altLang="en-US" sz="1600"/>
            </a:p>
          </p:txBody>
        </p:sp>
      </p:grpSp>
      <p:grpSp>
        <p:nvGrpSpPr>
          <p:cNvPr id="17" name="群組 16">
            <a:extLst>
              <a:ext uri="{FF2B5EF4-FFF2-40B4-BE49-F238E27FC236}">
                <a16:creationId xmlns:a16="http://schemas.microsoft.com/office/drawing/2014/main" id="{A00AB69E-6371-4566-9658-CD2BB81B449D}"/>
              </a:ext>
            </a:extLst>
          </p:cNvPr>
          <p:cNvGrpSpPr/>
          <p:nvPr/>
        </p:nvGrpSpPr>
        <p:grpSpPr>
          <a:xfrm rot="10800000">
            <a:off x="4380954" y="1836056"/>
            <a:ext cx="418366" cy="388866"/>
            <a:chOff x="3028274" y="1981235"/>
            <a:chExt cx="242537" cy="388866"/>
          </a:xfrm>
          <a:solidFill>
            <a:srgbClr val="7030A0"/>
          </a:solidFill>
        </p:grpSpPr>
        <p:sp>
          <p:nvSpPr>
            <p:cNvPr id="18" name="向右箭號 26">
              <a:extLst>
                <a:ext uri="{FF2B5EF4-FFF2-40B4-BE49-F238E27FC236}">
                  <a16:creationId xmlns:a16="http://schemas.microsoft.com/office/drawing/2014/main" id="{C202FC55-E40D-437A-B725-6D8289322F1E}"/>
                </a:ext>
              </a:extLst>
            </p:cNvPr>
            <p:cNvSpPr/>
            <p:nvPr/>
          </p:nvSpPr>
          <p:spPr>
            <a:xfrm rot="10800000">
              <a:off x="3028274" y="1981235"/>
              <a:ext cx="242537" cy="388866"/>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9" name="向右箭號 4">
              <a:extLst>
                <a:ext uri="{FF2B5EF4-FFF2-40B4-BE49-F238E27FC236}">
                  <a16:creationId xmlns:a16="http://schemas.microsoft.com/office/drawing/2014/main" id="{ED47347F-F6E7-4119-8C4A-FD190D71778C}"/>
                </a:ext>
              </a:extLst>
            </p:cNvPr>
            <p:cNvSpPr/>
            <p:nvPr/>
          </p:nvSpPr>
          <p:spPr>
            <a:xfrm rot="21600000">
              <a:off x="3101035" y="2059008"/>
              <a:ext cx="169776" cy="23332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711200">
                <a:lnSpc>
                  <a:spcPct val="90000"/>
                </a:lnSpc>
                <a:spcBef>
                  <a:spcPct val="0"/>
                </a:spcBef>
                <a:spcAft>
                  <a:spcPct val="35000"/>
                </a:spcAft>
              </a:pPr>
              <a:endParaRPr lang="zh-TW" altLang="en-US" sz="1600"/>
            </a:p>
          </p:txBody>
        </p:sp>
      </p:grpSp>
      <p:sp>
        <p:nvSpPr>
          <p:cNvPr id="20" name="文字方塊 19">
            <a:extLst>
              <a:ext uri="{FF2B5EF4-FFF2-40B4-BE49-F238E27FC236}">
                <a16:creationId xmlns:a16="http://schemas.microsoft.com/office/drawing/2014/main" id="{5E2DC5B9-7626-40AD-AA86-C7D993FCD61C}"/>
              </a:ext>
            </a:extLst>
          </p:cNvPr>
          <p:cNvSpPr txBox="1"/>
          <p:nvPr/>
        </p:nvSpPr>
        <p:spPr>
          <a:xfrm>
            <a:off x="4702817" y="4856482"/>
            <a:ext cx="2396519" cy="461665"/>
          </a:xfrm>
          <a:prstGeom prst="rect">
            <a:avLst/>
          </a:prstGeom>
          <a:noFill/>
        </p:spPr>
        <p:txBody>
          <a:bodyPr wrap="square" rtlCol="0">
            <a:spAutoFit/>
          </a:bodyPr>
          <a:lstStyle/>
          <a:p>
            <a:pPr algn="ctr"/>
            <a:r>
              <a:rPr lang="en-US" altLang="zh-TW" sz="2400" b="1" dirty="0" smtClean="0">
                <a:solidFill>
                  <a:schemeClr val="accent5"/>
                </a:solidFill>
              </a:rPr>
              <a:t>113.8.1-114.7.31</a:t>
            </a:r>
            <a:endParaRPr lang="zh-TW" altLang="en-US" sz="2000" b="1" dirty="0">
              <a:solidFill>
                <a:schemeClr val="accent5"/>
              </a:solidFill>
            </a:endParaRPr>
          </a:p>
        </p:txBody>
      </p:sp>
      <p:sp>
        <p:nvSpPr>
          <p:cNvPr id="21" name="圓角矩形 12">
            <a:extLst>
              <a:ext uri="{FF2B5EF4-FFF2-40B4-BE49-F238E27FC236}">
                <a16:creationId xmlns:a16="http://schemas.microsoft.com/office/drawing/2014/main" id="{CC4AD1AD-DEE6-45DF-A584-26B8161E9F1C}"/>
              </a:ext>
            </a:extLst>
          </p:cNvPr>
          <p:cNvSpPr/>
          <p:nvPr/>
        </p:nvSpPr>
        <p:spPr>
          <a:xfrm>
            <a:off x="1786278" y="5404174"/>
            <a:ext cx="8254816" cy="972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500" b="1" dirty="0">
                <a:solidFill>
                  <a:schemeClr val="tx1"/>
                </a:solidFill>
                <a:latin typeface="微軟正黑體" pitchFamily="34" charset="-120"/>
                <a:ea typeface="微軟正黑體" pitchFamily="34" charset="-120"/>
              </a:rPr>
              <a:t>請依各期補助經費</a:t>
            </a:r>
            <a:endParaRPr lang="en-US" altLang="zh-TW" sz="2500" b="1" dirty="0">
              <a:solidFill>
                <a:schemeClr val="tx1"/>
              </a:solidFill>
              <a:latin typeface="微軟正黑體" pitchFamily="34" charset="-120"/>
              <a:ea typeface="微軟正黑體" pitchFamily="34" charset="-120"/>
            </a:endParaRPr>
          </a:p>
          <a:p>
            <a:pPr algn="ctr"/>
            <a:r>
              <a:rPr lang="zh-TW" altLang="en-US" sz="2500" b="1" dirty="0">
                <a:solidFill>
                  <a:schemeClr val="tx1"/>
                </a:solidFill>
                <a:latin typeface="微軟正黑體" pitchFamily="34" charset="-120"/>
                <a:ea typeface="微軟正黑體" pitchFamily="34" charset="-120"/>
              </a:rPr>
              <a:t>統一請撥上開</a:t>
            </a:r>
            <a:r>
              <a:rPr lang="en-US" altLang="zh-TW" sz="2500" b="1" dirty="0">
                <a:solidFill>
                  <a:schemeClr val="tx1"/>
                </a:solidFill>
                <a:latin typeface="微軟正黑體" pitchFamily="34" charset="-120"/>
                <a:ea typeface="微軟正黑體" pitchFamily="34" charset="-120"/>
              </a:rPr>
              <a:t>3</a:t>
            </a:r>
            <a:r>
              <a:rPr lang="zh-TW" altLang="en-US" sz="2500" b="1" dirty="0">
                <a:solidFill>
                  <a:schemeClr val="tx1"/>
                </a:solidFill>
                <a:latin typeface="微軟正黑體" pitchFamily="34" charset="-120"/>
                <a:ea typeface="微軟正黑體" pitchFamily="34" charset="-120"/>
              </a:rPr>
              <a:t>項計畫經費及統一辦理核結</a:t>
            </a:r>
          </a:p>
        </p:txBody>
      </p:sp>
      <p:sp>
        <p:nvSpPr>
          <p:cNvPr id="22" name="文字方塊 21">
            <a:extLst>
              <a:ext uri="{FF2B5EF4-FFF2-40B4-BE49-F238E27FC236}">
                <a16:creationId xmlns:a16="http://schemas.microsoft.com/office/drawing/2014/main" id="{AE22F7D2-E320-4246-8AC3-1395EC9AC6AB}"/>
              </a:ext>
            </a:extLst>
          </p:cNvPr>
          <p:cNvSpPr txBox="1"/>
          <p:nvPr/>
        </p:nvSpPr>
        <p:spPr>
          <a:xfrm>
            <a:off x="1830970" y="2742634"/>
            <a:ext cx="2348455" cy="461665"/>
          </a:xfrm>
          <a:prstGeom prst="rect">
            <a:avLst/>
          </a:prstGeom>
          <a:noFill/>
        </p:spPr>
        <p:txBody>
          <a:bodyPr wrap="square" rtlCol="0">
            <a:spAutoFit/>
          </a:bodyPr>
          <a:lstStyle/>
          <a:p>
            <a:pPr algn="ctr"/>
            <a:r>
              <a:rPr lang="en-US" altLang="zh-TW" sz="2400" b="1" dirty="0" smtClean="0">
                <a:solidFill>
                  <a:srgbClr val="FF0000"/>
                </a:solidFill>
              </a:rPr>
              <a:t>113.7.1-114.6.30</a:t>
            </a:r>
            <a:endParaRPr lang="zh-TW" altLang="en-US" sz="2000" b="1" dirty="0">
              <a:solidFill>
                <a:srgbClr val="FF0000"/>
              </a:solidFill>
            </a:endParaRPr>
          </a:p>
        </p:txBody>
      </p:sp>
      <p:sp>
        <p:nvSpPr>
          <p:cNvPr id="23" name="文字方塊 22">
            <a:extLst>
              <a:ext uri="{FF2B5EF4-FFF2-40B4-BE49-F238E27FC236}">
                <a16:creationId xmlns:a16="http://schemas.microsoft.com/office/drawing/2014/main" id="{AE22F7D2-E320-4246-8AC3-1395EC9AC6AB}"/>
              </a:ext>
            </a:extLst>
          </p:cNvPr>
          <p:cNvSpPr txBox="1"/>
          <p:nvPr/>
        </p:nvSpPr>
        <p:spPr>
          <a:xfrm>
            <a:off x="7835530" y="2720544"/>
            <a:ext cx="2348455" cy="461665"/>
          </a:xfrm>
          <a:prstGeom prst="rect">
            <a:avLst/>
          </a:prstGeom>
          <a:noFill/>
        </p:spPr>
        <p:txBody>
          <a:bodyPr wrap="square" rtlCol="0">
            <a:spAutoFit/>
          </a:bodyPr>
          <a:lstStyle/>
          <a:p>
            <a:pPr algn="ctr"/>
            <a:r>
              <a:rPr lang="en-US" altLang="zh-TW" sz="2400" b="1" dirty="0" smtClean="0">
                <a:solidFill>
                  <a:srgbClr val="FF0000"/>
                </a:solidFill>
              </a:rPr>
              <a:t>113.7.1-114.6.30</a:t>
            </a:r>
            <a:endParaRPr lang="zh-TW" altLang="en-US" sz="2000" b="1" dirty="0">
              <a:solidFill>
                <a:srgbClr val="FF0000"/>
              </a:solidFill>
            </a:endParaRPr>
          </a:p>
        </p:txBody>
      </p:sp>
      <p:sp>
        <p:nvSpPr>
          <p:cNvPr id="24" name="標題 1"/>
          <p:cNvSpPr txBox="1">
            <a:spLocks/>
          </p:cNvSpPr>
          <p:nvPr/>
        </p:nvSpPr>
        <p:spPr>
          <a:xfrm>
            <a:off x="1795801" y="568511"/>
            <a:ext cx="8229600" cy="864096"/>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四、要點摘錄</a:t>
            </a:r>
            <a:endParaRPr lang="zh-TW" altLang="en-US" b="1" dirty="0">
              <a:solidFill>
                <a:srgbClr val="0000D0"/>
              </a:solidFill>
              <a:latin typeface="微軟正黑體" pitchFamily="34" charset="-120"/>
              <a:ea typeface="微軟正黑體" pitchFamily="34" charset="-120"/>
            </a:endParaRPr>
          </a:p>
        </p:txBody>
      </p:sp>
    </p:spTree>
    <p:extLst>
      <p:ext uri="{BB962C8B-B14F-4D97-AF65-F5344CB8AC3E}">
        <p14:creationId xmlns:p14="http://schemas.microsoft.com/office/powerpoint/2010/main" val="33282963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bwMode="auto">
          <a:xfrm>
            <a:off x="2186816" y="778625"/>
            <a:ext cx="8665663"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fontAlgn="base">
              <a:lnSpc>
                <a:spcPct val="90000"/>
              </a:lnSpc>
              <a:spcBef>
                <a:spcPct val="0"/>
              </a:spcBef>
              <a:spcAft>
                <a:spcPct val="0"/>
              </a:spcAft>
              <a:defRPr/>
            </a:pPr>
            <a:r>
              <a:rPr lang="zh-TW" altLang="en-US" sz="4400" b="1" dirty="0">
                <a:solidFill>
                  <a:srgbClr val="0000D0"/>
                </a:solidFill>
                <a:latin typeface="微軟正黑體" pitchFamily="34" charset="-120"/>
                <a:ea typeface="微軟正黑體" pitchFamily="34" charset="-120"/>
                <a:cs typeface="+mj-cs"/>
              </a:rPr>
              <a:t>五、注意事項摘錄</a:t>
            </a:r>
            <a:r>
              <a:rPr lang="en-US" altLang="zh-TW" sz="4400" b="1" dirty="0">
                <a:solidFill>
                  <a:srgbClr val="0000D0"/>
                </a:solidFill>
                <a:latin typeface="微軟正黑體" pitchFamily="34" charset="-120"/>
                <a:ea typeface="微軟正黑體" pitchFamily="34" charset="-120"/>
                <a:cs typeface="+mj-cs"/>
              </a:rPr>
              <a:t>(1/7)</a:t>
            </a:r>
            <a:endParaRPr lang="zh-TW" altLang="en-US" sz="4400" b="1" dirty="0">
              <a:solidFill>
                <a:srgbClr val="0000D0"/>
              </a:solidFill>
              <a:latin typeface="微軟正黑體" pitchFamily="34" charset="-120"/>
              <a:ea typeface="微軟正黑體" pitchFamily="34" charset="-120"/>
              <a:cs typeface="+mj-cs"/>
            </a:endParaRPr>
          </a:p>
        </p:txBody>
      </p:sp>
      <p:sp>
        <p:nvSpPr>
          <p:cNvPr id="7" name="圓角矩形 6"/>
          <p:cNvSpPr/>
          <p:nvPr/>
        </p:nvSpPr>
        <p:spPr>
          <a:xfrm>
            <a:off x="1744085" y="2278205"/>
            <a:ext cx="1409047" cy="196315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篩選</a:t>
            </a:r>
            <a:endParaRPr lang="en-US" altLang="zh-TW" sz="2400" b="1" dirty="0">
              <a:solidFill>
                <a:schemeClr val="tx1"/>
              </a:solidFill>
              <a:latin typeface="微軟正黑體" pitchFamily="34" charset="-120"/>
              <a:ea typeface="微軟正黑體" pitchFamily="34" charset="-120"/>
            </a:endParaRPr>
          </a:p>
          <a:p>
            <a:pPr algn="ctr"/>
            <a:r>
              <a:rPr lang="zh-TW" altLang="en-US" sz="2400" b="1" dirty="0">
                <a:solidFill>
                  <a:schemeClr val="tx1"/>
                </a:solidFill>
                <a:latin typeface="微軟正黑體" pitchFamily="34" charset="-120"/>
                <a:ea typeface="微軟正黑體" pitchFamily="34" charset="-120"/>
              </a:rPr>
              <a:t>測驗</a:t>
            </a:r>
          </a:p>
        </p:txBody>
      </p:sp>
      <p:sp>
        <p:nvSpPr>
          <p:cNvPr id="8" name="圓角矩形 7"/>
          <p:cNvSpPr/>
          <p:nvPr/>
        </p:nvSpPr>
        <p:spPr>
          <a:xfrm>
            <a:off x="4738426" y="2343518"/>
            <a:ext cx="5730378" cy="1114288"/>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4000" indent="-234000" algn="just">
              <a:buFont typeface="Wingdings" panose="05000000000000000000" pitchFamily="2" charset="2"/>
              <a:buChar char="l"/>
            </a:pPr>
            <a:r>
              <a:rPr lang="zh-TW" altLang="en-US" sz="2200" b="1" dirty="0">
                <a:solidFill>
                  <a:schemeClr val="tx1"/>
                </a:solidFill>
                <a:latin typeface="微軟正黑體" pitchFamily="34" charset="-120"/>
                <a:ea typeface="微軟正黑體" pitchFamily="34" charset="-120"/>
              </a:rPr>
              <a:t>每學年</a:t>
            </a:r>
            <a:r>
              <a:rPr lang="zh-TW" altLang="en-US" sz="2200" b="1" dirty="0">
                <a:solidFill>
                  <a:srgbClr val="C00000"/>
                </a:solidFill>
                <a:latin typeface="微軟正黑體" pitchFamily="34" charset="-120"/>
                <a:ea typeface="微軟正黑體" pitchFamily="34" charset="-120"/>
              </a:rPr>
              <a:t>第</a:t>
            </a:r>
            <a:r>
              <a:rPr lang="en-US" altLang="zh-TW" sz="2200" b="1" dirty="0">
                <a:solidFill>
                  <a:srgbClr val="C00000"/>
                </a:solidFill>
                <a:latin typeface="微軟正黑體" pitchFamily="34" charset="-120"/>
                <a:ea typeface="微軟正黑體" pitchFamily="34" charset="-120"/>
              </a:rPr>
              <a:t>2</a:t>
            </a:r>
            <a:r>
              <a:rPr lang="zh-TW" altLang="en-US" sz="2200" b="1" dirty="0">
                <a:solidFill>
                  <a:srgbClr val="C00000"/>
                </a:solidFill>
                <a:latin typeface="微軟正黑體" pitchFamily="34" charset="-120"/>
                <a:ea typeface="微軟正黑體" pitchFamily="34" charset="-120"/>
              </a:rPr>
              <a:t>學期末</a:t>
            </a:r>
            <a:r>
              <a:rPr lang="en-US" altLang="zh-TW" sz="2200" b="1" dirty="0">
                <a:solidFill>
                  <a:schemeClr val="tx1"/>
                </a:solidFill>
                <a:latin typeface="微軟正黑體" pitchFamily="34" charset="-120"/>
                <a:ea typeface="微軟正黑體" pitchFamily="34" charset="-120"/>
              </a:rPr>
              <a:t>(</a:t>
            </a:r>
            <a:r>
              <a:rPr lang="zh-TW" altLang="en-US" sz="2200" b="1" dirty="0">
                <a:solidFill>
                  <a:schemeClr val="tx1"/>
                </a:solidFill>
                <a:latin typeface="微軟正黑體" pitchFamily="34" charset="-120"/>
                <a:ea typeface="微軟正黑體" pitchFamily="34" charset="-120"/>
              </a:rPr>
              <a:t>每年</a:t>
            </a:r>
            <a:r>
              <a:rPr lang="en-US" altLang="zh-TW" sz="2200" b="1" dirty="0">
                <a:solidFill>
                  <a:schemeClr val="tx1"/>
                </a:solidFill>
                <a:latin typeface="微軟正黑體" pitchFamily="34" charset="-120"/>
                <a:ea typeface="微軟正黑體" pitchFamily="34" charset="-120"/>
              </a:rPr>
              <a:t>5</a:t>
            </a:r>
            <a:r>
              <a:rPr lang="zh-TW" altLang="en-US" sz="2200" b="1" dirty="0">
                <a:solidFill>
                  <a:schemeClr val="tx1"/>
                </a:solidFill>
                <a:latin typeface="微軟正黑體" pitchFamily="34" charset="-120"/>
                <a:ea typeface="微軟正黑體" pitchFamily="34" charset="-120"/>
              </a:rPr>
              <a:t>至</a:t>
            </a:r>
            <a:r>
              <a:rPr lang="en-US" altLang="zh-TW" sz="2200" b="1" dirty="0">
                <a:solidFill>
                  <a:schemeClr val="tx1"/>
                </a:solidFill>
                <a:latin typeface="微軟正黑體" pitchFamily="34" charset="-120"/>
                <a:ea typeface="微軟正黑體" pitchFamily="34" charset="-120"/>
              </a:rPr>
              <a:t>6</a:t>
            </a:r>
            <a:r>
              <a:rPr lang="zh-TW" altLang="en-US" sz="2200" b="1" dirty="0">
                <a:solidFill>
                  <a:schemeClr val="tx1"/>
                </a:solidFill>
                <a:latin typeface="微軟正黑體" pitchFamily="34" charset="-120"/>
                <a:ea typeface="微軟正黑體" pitchFamily="34" charset="-120"/>
              </a:rPr>
              <a:t>月</a:t>
            </a:r>
            <a:r>
              <a:rPr lang="en-US" altLang="zh-TW" sz="2200" b="1" dirty="0" smtClean="0">
                <a:solidFill>
                  <a:schemeClr val="tx1"/>
                </a:solidFill>
                <a:latin typeface="微軟正黑體" pitchFamily="34" charset="-120"/>
                <a:ea typeface="微軟正黑體" pitchFamily="34" charset="-120"/>
              </a:rPr>
              <a:t>)</a:t>
            </a:r>
            <a:endParaRPr lang="en-US" altLang="zh-TW" sz="2200" b="1" dirty="0">
              <a:solidFill>
                <a:schemeClr val="tx1"/>
              </a:solidFill>
              <a:latin typeface="微軟正黑體" pitchFamily="34" charset="-120"/>
              <a:ea typeface="微軟正黑體" pitchFamily="34" charset="-120"/>
            </a:endParaRPr>
          </a:p>
        </p:txBody>
      </p:sp>
      <p:sp>
        <p:nvSpPr>
          <p:cNvPr id="9" name="圓角矩形 8"/>
          <p:cNvSpPr/>
          <p:nvPr/>
        </p:nvSpPr>
        <p:spPr>
          <a:xfrm>
            <a:off x="1831571" y="1656879"/>
            <a:ext cx="8665664" cy="546100"/>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600" b="1" dirty="0">
                <a:solidFill>
                  <a:schemeClr val="tx1"/>
                </a:solidFill>
                <a:latin typeface="微軟正黑體" pitchFamily="34" charset="-120"/>
                <a:ea typeface="微軟正黑體" pitchFamily="34" charset="-120"/>
              </a:rPr>
              <a:t>測驗機制</a:t>
            </a:r>
          </a:p>
        </p:txBody>
      </p:sp>
      <p:sp>
        <p:nvSpPr>
          <p:cNvPr id="10" name="圓角矩形 9"/>
          <p:cNvSpPr/>
          <p:nvPr/>
        </p:nvSpPr>
        <p:spPr>
          <a:xfrm>
            <a:off x="3169578" y="2271061"/>
            <a:ext cx="1568848" cy="1186745"/>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b="1" dirty="0">
                <a:solidFill>
                  <a:schemeClr val="tx1"/>
                </a:solidFill>
                <a:latin typeface="微軟正黑體" pitchFamily="34" charset="-120"/>
                <a:ea typeface="微軟正黑體" pitchFamily="34" charset="-120"/>
              </a:rPr>
              <a:t>測驗時間</a:t>
            </a:r>
          </a:p>
        </p:txBody>
      </p:sp>
      <p:sp>
        <p:nvSpPr>
          <p:cNvPr id="11" name="圓角矩形 10"/>
          <p:cNvSpPr/>
          <p:nvPr/>
        </p:nvSpPr>
        <p:spPr>
          <a:xfrm>
            <a:off x="3169578" y="3469225"/>
            <a:ext cx="1568848" cy="661074"/>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b="1" dirty="0">
                <a:solidFill>
                  <a:schemeClr val="tx1"/>
                </a:solidFill>
                <a:latin typeface="微軟正黑體" pitchFamily="34" charset="-120"/>
                <a:ea typeface="微軟正黑體" pitchFamily="34" charset="-120"/>
              </a:rPr>
              <a:t>測驗範圍</a:t>
            </a:r>
          </a:p>
        </p:txBody>
      </p:sp>
      <p:sp>
        <p:nvSpPr>
          <p:cNvPr id="12" name="圓角矩形 11"/>
          <p:cNvSpPr/>
          <p:nvPr/>
        </p:nvSpPr>
        <p:spPr>
          <a:xfrm>
            <a:off x="4754872" y="3520516"/>
            <a:ext cx="5723985" cy="580553"/>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200" b="1" dirty="0">
                <a:solidFill>
                  <a:srgbClr val="C00000"/>
                </a:solidFill>
                <a:latin typeface="微軟正黑體" pitchFamily="34" charset="-120"/>
                <a:ea typeface="微軟正黑體" pitchFamily="34" charset="-120"/>
              </a:rPr>
              <a:t>當學年度</a:t>
            </a:r>
            <a:r>
              <a:rPr lang="zh-TW" altLang="en-US" sz="2200" b="1" dirty="0">
                <a:solidFill>
                  <a:schemeClr val="tx1"/>
                </a:solidFill>
                <a:latin typeface="微軟正黑體" pitchFamily="34" charset="-120"/>
                <a:ea typeface="微軟正黑體" pitchFamily="34" charset="-120"/>
              </a:rPr>
              <a:t>學習扶助基本學習內容</a:t>
            </a:r>
          </a:p>
        </p:txBody>
      </p:sp>
      <p:sp>
        <p:nvSpPr>
          <p:cNvPr id="13" name="圓角矩形 12"/>
          <p:cNvSpPr/>
          <p:nvPr/>
        </p:nvSpPr>
        <p:spPr>
          <a:xfrm>
            <a:off x="1658796" y="4389548"/>
            <a:ext cx="1409047" cy="2214405"/>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成長</a:t>
            </a:r>
            <a:endParaRPr lang="en-US" altLang="zh-TW" sz="2400" b="1" dirty="0">
              <a:solidFill>
                <a:schemeClr val="tx1"/>
              </a:solidFill>
              <a:latin typeface="微軟正黑體" pitchFamily="34" charset="-120"/>
              <a:ea typeface="微軟正黑體" pitchFamily="34" charset="-120"/>
            </a:endParaRPr>
          </a:p>
          <a:p>
            <a:pPr algn="ctr"/>
            <a:r>
              <a:rPr lang="zh-TW" altLang="en-US" sz="2400" b="1" dirty="0">
                <a:solidFill>
                  <a:schemeClr val="tx1"/>
                </a:solidFill>
                <a:latin typeface="微軟正黑體" pitchFamily="34" charset="-120"/>
                <a:ea typeface="微軟正黑體" pitchFamily="34" charset="-120"/>
              </a:rPr>
              <a:t>測驗</a:t>
            </a:r>
          </a:p>
        </p:txBody>
      </p:sp>
      <p:sp>
        <p:nvSpPr>
          <p:cNvPr id="14" name="圓角矩形 13"/>
          <p:cNvSpPr/>
          <p:nvPr/>
        </p:nvSpPr>
        <p:spPr>
          <a:xfrm>
            <a:off x="4699608" y="5128935"/>
            <a:ext cx="5723985"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200" b="1" dirty="0" smtClean="0">
                <a:solidFill>
                  <a:schemeClr val="tx1"/>
                </a:solidFill>
                <a:latin typeface="微軟正黑體" pitchFamily="34" charset="-120"/>
                <a:ea typeface="微軟正黑體" pitchFamily="34" charset="-120"/>
              </a:rPr>
              <a:t>每</a:t>
            </a:r>
            <a:r>
              <a:rPr lang="zh-TW" altLang="en-US" sz="2200" b="1" dirty="0">
                <a:solidFill>
                  <a:schemeClr val="tx1"/>
                </a:solidFill>
                <a:latin typeface="微軟正黑體" pitchFamily="34" charset="-120"/>
                <a:ea typeface="微軟正黑體" pitchFamily="34" charset="-120"/>
              </a:rPr>
              <a:t>學年</a:t>
            </a:r>
            <a:r>
              <a:rPr lang="zh-TW" altLang="en-US" sz="2200" b="1" dirty="0">
                <a:solidFill>
                  <a:srgbClr val="C00000"/>
                </a:solidFill>
                <a:latin typeface="微軟正黑體" pitchFamily="34" charset="-120"/>
                <a:ea typeface="微軟正黑體" pitchFamily="34" charset="-120"/>
              </a:rPr>
              <a:t>第</a:t>
            </a:r>
            <a:r>
              <a:rPr lang="en-US" altLang="zh-TW" sz="2200" b="1" dirty="0">
                <a:solidFill>
                  <a:srgbClr val="C00000"/>
                </a:solidFill>
                <a:latin typeface="微軟正黑體" pitchFamily="34" charset="-120"/>
                <a:ea typeface="微軟正黑體" pitchFamily="34" charset="-120"/>
              </a:rPr>
              <a:t>1</a:t>
            </a:r>
            <a:r>
              <a:rPr lang="zh-TW" altLang="en-US" sz="2200" b="1" dirty="0">
                <a:solidFill>
                  <a:srgbClr val="C00000"/>
                </a:solidFill>
                <a:latin typeface="微軟正黑體" pitchFamily="34" charset="-120"/>
                <a:ea typeface="微軟正黑體" pitchFamily="34" charset="-120"/>
              </a:rPr>
              <a:t>學期末</a:t>
            </a:r>
            <a:r>
              <a:rPr lang="en-US" altLang="zh-TW" sz="2200" b="1" dirty="0">
                <a:solidFill>
                  <a:schemeClr val="tx1"/>
                </a:solidFill>
                <a:latin typeface="微軟正黑體" pitchFamily="34" charset="-120"/>
                <a:ea typeface="微軟正黑體" pitchFamily="34" charset="-120"/>
              </a:rPr>
              <a:t>(</a:t>
            </a:r>
            <a:r>
              <a:rPr lang="zh-TW" altLang="en-US" sz="2200" b="1" dirty="0">
                <a:solidFill>
                  <a:schemeClr val="tx1"/>
                </a:solidFill>
                <a:latin typeface="微軟正黑體" pitchFamily="34" charset="-120"/>
                <a:ea typeface="微軟正黑體" pitchFamily="34" charset="-120"/>
              </a:rPr>
              <a:t>每年</a:t>
            </a:r>
            <a:r>
              <a:rPr lang="en-US" altLang="zh-TW" sz="2200" b="1" dirty="0">
                <a:solidFill>
                  <a:schemeClr val="tx1"/>
                </a:solidFill>
                <a:latin typeface="微軟正黑體" pitchFamily="34" charset="-120"/>
                <a:ea typeface="微軟正黑體" pitchFamily="34" charset="-120"/>
              </a:rPr>
              <a:t>11</a:t>
            </a:r>
            <a:r>
              <a:rPr lang="zh-TW" altLang="en-US" sz="2200" b="1" dirty="0">
                <a:solidFill>
                  <a:schemeClr val="tx1"/>
                </a:solidFill>
                <a:latin typeface="微軟正黑體" pitchFamily="34" charset="-120"/>
                <a:ea typeface="微軟正黑體" pitchFamily="34" charset="-120"/>
              </a:rPr>
              <a:t>至</a:t>
            </a:r>
            <a:r>
              <a:rPr lang="en-US" altLang="zh-TW" sz="2200" b="1" dirty="0">
                <a:solidFill>
                  <a:schemeClr val="tx1"/>
                </a:solidFill>
                <a:latin typeface="微軟正黑體" pitchFamily="34" charset="-120"/>
                <a:ea typeface="微軟正黑體" pitchFamily="34" charset="-120"/>
              </a:rPr>
              <a:t>12</a:t>
            </a:r>
            <a:r>
              <a:rPr lang="zh-TW" altLang="en-US" sz="2200" b="1" dirty="0">
                <a:solidFill>
                  <a:schemeClr val="tx1"/>
                </a:solidFill>
                <a:latin typeface="微軟正黑體" pitchFamily="34" charset="-120"/>
                <a:ea typeface="微軟正黑體" pitchFamily="34" charset="-120"/>
              </a:rPr>
              <a:t>月</a:t>
            </a:r>
            <a:r>
              <a:rPr lang="en-US" altLang="zh-TW" sz="2200" b="1" dirty="0">
                <a:solidFill>
                  <a:schemeClr val="tx1"/>
                </a:solidFill>
                <a:latin typeface="微軟正黑體" pitchFamily="34" charset="-120"/>
                <a:ea typeface="微軟正黑體" pitchFamily="34" charset="-120"/>
              </a:rPr>
              <a:t>)</a:t>
            </a:r>
            <a:endParaRPr lang="zh-TW" altLang="en-US" sz="2200" b="1" dirty="0">
              <a:solidFill>
                <a:schemeClr val="tx1"/>
              </a:solidFill>
              <a:latin typeface="微軟正黑體" pitchFamily="34" charset="-120"/>
              <a:ea typeface="微軟正黑體" pitchFamily="34" charset="-120"/>
            </a:endParaRPr>
          </a:p>
        </p:txBody>
      </p:sp>
      <p:sp>
        <p:nvSpPr>
          <p:cNvPr id="15" name="圓角矩形 14"/>
          <p:cNvSpPr/>
          <p:nvPr/>
        </p:nvSpPr>
        <p:spPr>
          <a:xfrm>
            <a:off x="3091707" y="5141109"/>
            <a:ext cx="1584037" cy="720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b="1" dirty="0">
                <a:solidFill>
                  <a:schemeClr val="tx1"/>
                </a:solidFill>
                <a:latin typeface="微軟正黑體" pitchFamily="34" charset="-120"/>
                <a:ea typeface="微軟正黑體" pitchFamily="34" charset="-120"/>
              </a:rPr>
              <a:t>測驗時間</a:t>
            </a:r>
          </a:p>
        </p:txBody>
      </p:sp>
      <p:sp>
        <p:nvSpPr>
          <p:cNvPr id="16" name="圓角矩形 15"/>
          <p:cNvSpPr/>
          <p:nvPr/>
        </p:nvSpPr>
        <p:spPr>
          <a:xfrm>
            <a:off x="3067843" y="5872528"/>
            <a:ext cx="1568848" cy="720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b="1" dirty="0">
                <a:solidFill>
                  <a:schemeClr val="tx1"/>
                </a:solidFill>
                <a:latin typeface="微軟正黑體" pitchFamily="34" charset="-120"/>
                <a:ea typeface="微軟正黑體" pitchFamily="34" charset="-120"/>
              </a:rPr>
              <a:t>測驗範圍</a:t>
            </a:r>
          </a:p>
        </p:txBody>
      </p:sp>
      <p:sp>
        <p:nvSpPr>
          <p:cNvPr id="17" name="圓角矩形 16"/>
          <p:cNvSpPr/>
          <p:nvPr/>
        </p:nvSpPr>
        <p:spPr>
          <a:xfrm>
            <a:off x="4692369" y="5883954"/>
            <a:ext cx="5723985"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200" b="1" dirty="0">
                <a:solidFill>
                  <a:srgbClr val="C00000"/>
                </a:solidFill>
                <a:latin typeface="微軟正黑體" pitchFamily="34" charset="-120"/>
                <a:ea typeface="微軟正黑體" pitchFamily="34" charset="-120"/>
              </a:rPr>
              <a:t>上</a:t>
            </a:r>
            <a:r>
              <a:rPr lang="zh-TW" altLang="en-US" sz="2200" b="1" dirty="0" smtClean="0">
                <a:solidFill>
                  <a:srgbClr val="C00000"/>
                </a:solidFill>
                <a:latin typeface="微軟正黑體" pitchFamily="34" charset="-120"/>
                <a:ea typeface="微軟正黑體" pitchFamily="34" charset="-120"/>
              </a:rPr>
              <a:t>一</a:t>
            </a:r>
            <a:r>
              <a:rPr lang="zh-TW" altLang="en-US" sz="2200" b="1" dirty="0">
                <a:solidFill>
                  <a:srgbClr val="C00000"/>
                </a:solidFill>
                <a:latin typeface="微軟正黑體" pitchFamily="34" charset="-120"/>
                <a:ea typeface="微軟正黑體" pitchFamily="34" charset="-120"/>
              </a:rPr>
              <a:t>學年度</a:t>
            </a:r>
            <a:r>
              <a:rPr lang="zh-TW" altLang="en-US" sz="2200" b="1" dirty="0">
                <a:solidFill>
                  <a:schemeClr val="tx1"/>
                </a:solidFill>
                <a:latin typeface="微軟正黑體" pitchFamily="34" charset="-120"/>
                <a:ea typeface="微軟正黑體" pitchFamily="34" charset="-120"/>
              </a:rPr>
              <a:t>學習扶助基本學習內容</a:t>
            </a:r>
          </a:p>
        </p:txBody>
      </p:sp>
      <p:sp>
        <p:nvSpPr>
          <p:cNvPr id="18" name="圓角矩形 17"/>
          <p:cNvSpPr/>
          <p:nvPr/>
        </p:nvSpPr>
        <p:spPr>
          <a:xfrm>
            <a:off x="3091706" y="4388593"/>
            <a:ext cx="1584037" cy="720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b="1" dirty="0" smtClean="0">
                <a:solidFill>
                  <a:schemeClr val="tx1"/>
                </a:solidFill>
                <a:latin typeface="微軟正黑體" pitchFamily="34" charset="-120"/>
                <a:ea typeface="微軟正黑體" pitchFamily="34" charset="-120"/>
              </a:rPr>
              <a:t>參加對象</a:t>
            </a:r>
            <a:endParaRPr lang="zh-TW" altLang="en-US" sz="2200" b="1" dirty="0">
              <a:solidFill>
                <a:schemeClr val="tx1"/>
              </a:solidFill>
              <a:latin typeface="微軟正黑體" pitchFamily="34" charset="-120"/>
              <a:ea typeface="微軟正黑體" pitchFamily="34" charset="-120"/>
            </a:endParaRPr>
          </a:p>
        </p:txBody>
      </p:sp>
      <p:sp>
        <p:nvSpPr>
          <p:cNvPr id="19" name="圓角矩形 18"/>
          <p:cNvSpPr/>
          <p:nvPr/>
        </p:nvSpPr>
        <p:spPr>
          <a:xfrm>
            <a:off x="4726639" y="4384345"/>
            <a:ext cx="5723985"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200" b="1" dirty="0" smtClean="0">
                <a:solidFill>
                  <a:srgbClr val="FF0000"/>
                </a:solidFill>
                <a:latin typeface="微軟正黑體" pitchFamily="34" charset="-120"/>
                <a:ea typeface="微軟正黑體" pitchFamily="34" charset="-120"/>
              </a:rPr>
              <a:t>未結案之個案學生，</a:t>
            </a:r>
            <a:r>
              <a:rPr lang="zh-TW" altLang="en-US" sz="2200" b="1" dirty="0" smtClean="0">
                <a:solidFill>
                  <a:schemeClr val="tx1"/>
                </a:solidFill>
                <a:latin typeface="微軟正黑體" pitchFamily="34" charset="-120"/>
                <a:ea typeface="微軟正黑體" pitchFamily="34" charset="-120"/>
              </a:rPr>
              <a:t>均應參加成長測驗</a:t>
            </a:r>
            <a:endParaRPr lang="zh-TW" altLang="en-US" sz="2200" b="1" dirty="0">
              <a:solidFill>
                <a:schemeClr val="tx1"/>
              </a:solidFill>
              <a:latin typeface="微軟正黑體" pitchFamily="34" charset="-120"/>
              <a:ea typeface="微軟正黑體" pitchFamily="34" charset="-120"/>
            </a:endParaRPr>
          </a:p>
        </p:txBody>
      </p:sp>
    </p:spTree>
    <p:extLst>
      <p:ext uri="{BB962C8B-B14F-4D97-AF65-F5344CB8AC3E}">
        <p14:creationId xmlns:p14="http://schemas.microsoft.com/office/powerpoint/2010/main" val="25206029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標題 1"/>
          <p:cNvSpPr txBox="1">
            <a:spLocks/>
          </p:cNvSpPr>
          <p:nvPr/>
        </p:nvSpPr>
        <p:spPr>
          <a:xfrm>
            <a:off x="2414847" y="1093124"/>
            <a:ext cx="8608728" cy="8636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五、注意事項摘錄</a:t>
            </a:r>
            <a:r>
              <a:rPr lang="en-US" altLang="zh-TW" b="1" dirty="0" smtClean="0">
                <a:solidFill>
                  <a:srgbClr val="0000D0"/>
                </a:solidFill>
                <a:latin typeface="微軟正黑體" pitchFamily="34" charset="-120"/>
                <a:ea typeface="微軟正黑體" pitchFamily="34" charset="-120"/>
              </a:rPr>
              <a:t>(2/7)</a:t>
            </a:r>
            <a:endParaRPr lang="zh-TW" altLang="en-US" b="1" dirty="0">
              <a:solidFill>
                <a:srgbClr val="0000D0"/>
              </a:solidFill>
              <a:latin typeface="微軟正黑體" pitchFamily="34" charset="-120"/>
              <a:ea typeface="微軟正黑體" pitchFamily="34" charset="-120"/>
            </a:endParaRPr>
          </a:p>
        </p:txBody>
      </p:sp>
      <p:sp>
        <p:nvSpPr>
          <p:cNvPr id="8" name="圓角矩形 7"/>
          <p:cNvSpPr/>
          <p:nvPr/>
        </p:nvSpPr>
        <p:spPr>
          <a:xfrm>
            <a:off x="1957647" y="2369474"/>
            <a:ext cx="8620404" cy="546100"/>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600" b="1" dirty="0">
                <a:solidFill>
                  <a:schemeClr val="tx1"/>
                </a:solidFill>
                <a:latin typeface="微軟正黑體" pitchFamily="34" charset="-120"/>
                <a:ea typeface="微軟正黑體" pitchFamily="34" charset="-120"/>
              </a:rPr>
              <a:t>篩選測驗應提報比率</a:t>
            </a:r>
          </a:p>
        </p:txBody>
      </p:sp>
      <p:sp>
        <p:nvSpPr>
          <p:cNvPr id="9" name="圓角矩形 8"/>
          <p:cNvSpPr/>
          <p:nvPr/>
        </p:nvSpPr>
        <p:spPr>
          <a:xfrm>
            <a:off x="5110748" y="3132306"/>
            <a:ext cx="5455627" cy="1131683"/>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000" b="1" dirty="0" smtClean="0">
                <a:solidFill>
                  <a:schemeClr val="tx1"/>
                </a:solidFill>
                <a:latin typeface="微軟正黑體" pitchFamily="34" charset="-120"/>
                <a:ea typeface="微軟正黑體" pitchFamily="34" charset="-120"/>
              </a:rPr>
              <a:t>一年級國語文與數學及三年級英語文：</a:t>
            </a:r>
            <a:r>
              <a:rPr lang="zh-TW" altLang="en-US" sz="2000" b="1" dirty="0" smtClean="0">
                <a:solidFill>
                  <a:srgbClr val="FF0000"/>
                </a:solidFill>
                <a:latin typeface="微軟正黑體" pitchFamily="34" charset="-120"/>
                <a:ea typeface="微軟正黑體" pitchFamily="34" charset="-120"/>
              </a:rPr>
              <a:t>依學校前一年度</a:t>
            </a:r>
            <a:r>
              <a:rPr lang="zh-TW" altLang="en-US" sz="2000" b="1" dirty="0" smtClean="0">
                <a:solidFill>
                  <a:schemeClr val="tx1"/>
                </a:solidFill>
                <a:latin typeface="微軟正黑體" pitchFamily="34" charset="-120"/>
                <a:ea typeface="微軟正黑體" pitchFamily="34" charset="-120"/>
              </a:rPr>
              <a:t>，該年級各該科目（領域）之</a:t>
            </a:r>
            <a:r>
              <a:rPr lang="zh-TW" altLang="en-US" sz="2000" b="1" dirty="0" smtClean="0">
                <a:solidFill>
                  <a:srgbClr val="FF0000"/>
                </a:solidFill>
                <a:latin typeface="微軟正黑體" pitchFamily="34" charset="-120"/>
                <a:ea typeface="微軟正黑體" pitchFamily="34" charset="-120"/>
              </a:rPr>
              <a:t>「年級未通過率」加百分之五計算應提報比率</a:t>
            </a:r>
            <a:r>
              <a:rPr lang="zh-TW" altLang="en-US" sz="2000" b="1" dirty="0" smtClean="0">
                <a:solidFill>
                  <a:schemeClr val="tx1"/>
                </a:solidFill>
                <a:latin typeface="微軟正黑體" pitchFamily="34" charset="-120"/>
                <a:ea typeface="微軟正黑體" pitchFamily="34" charset="-120"/>
              </a:rPr>
              <a:t>。</a:t>
            </a:r>
            <a:endParaRPr lang="zh-TW" altLang="en-US" sz="2000" b="1" dirty="0">
              <a:solidFill>
                <a:schemeClr val="tx1"/>
              </a:solidFill>
              <a:latin typeface="微軟正黑體" pitchFamily="34" charset="-120"/>
              <a:ea typeface="微軟正黑體" pitchFamily="34" charset="-120"/>
            </a:endParaRPr>
          </a:p>
        </p:txBody>
      </p:sp>
      <p:sp>
        <p:nvSpPr>
          <p:cNvPr id="10" name="圓角矩形 9"/>
          <p:cNvSpPr/>
          <p:nvPr/>
        </p:nvSpPr>
        <p:spPr>
          <a:xfrm>
            <a:off x="1957647" y="3132306"/>
            <a:ext cx="3153600" cy="1131683"/>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200" b="1" dirty="0">
                <a:solidFill>
                  <a:schemeClr val="tx1"/>
                </a:solidFill>
                <a:latin typeface="微軟正黑體" pitchFamily="34" charset="-120"/>
                <a:ea typeface="微軟正黑體" pitchFamily="34" charset="-120"/>
              </a:rPr>
              <a:t>1</a:t>
            </a:r>
            <a:r>
              <a:rPr lang="zh-TW" altLang="en-US" sz="2200" b="1" dirty="0">
                <a:solidFill>
                  <a:schemeClr val="tx1"/>
                </a:solidFill>
                <a:latin typeface="微軟正黑體" pitchFamily="34" charset="-120"/>
                <a:ea typeface="微軟正黑體" pitchFamily="34" charset="-120"/>
              </a:rPr>
              <a:t>年級國語文與數學</a:t>
            </a:r>
            <a:endParaRPr lang="en-US" altLang="zh-TW" sz="2200" b="1" dirty="0">
              <a:solidFill>
                <a:schemeClr val="tx1"/>
              </a:solidFill>
              <a:latin typeface="微軟正黑體" pitchFamily="34" charset="-120"/>
              <a:ea typeface="微軟正黑體" pitchFamily="34" charset="-120"/>
            </a:endParaRPr>
          </a:p>
          <a:p>
            <a:pPr algn="ctr"/>
            <a:r>
              <a:rPr lang="en-US" altLang="zh-TW" sz="2200" b="1" dirty="0">
                <a:solidFill>
                  <a:schemeClr val="tx1"/>
                </a:solidFill>
                <a:latin typeface="微軟正黑體" pitchFamily="34" charset="-120"/>
                <a:ea typeface="微軟正黑體" pitchFamily="34" charset="-120"/>
              </a:rPr>
              <a:t>3</a:t>
            </a:r>
            <a:r>
              <a:rPr lang="zh-TW" altLang="en-US" sz="2200" b="1" dirty="0">
                <a:solidFill>
                  <a:schemeClr val="tx1"/>
                </a:solidFill>
                <a:latin typeface="微軟正黑體" pitchFamily="34" charset="-120"/>
                <a:ea typeface="微軟正黑體" pitchFamily="34" charset="-120"/>
              </a:rPr>
              <a:t>年級英語文</a:t>
            </a:r>
          </a:p>
        </p:txBody>
      </p:sp>
      <p:sp>
        <p:nvSpPr>
          <p:cNvPr id="11" name="圓角矩形 10"/>
          <p:cNvSpPr/>
          <p:nvPr/>
        </p:nvSpPr>
        <p:spPr>
          <a:xfrm>
            <a:off x="1957647" y="4414246"/>
            <a:ext cx="3153101" cy="177042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200" b="1" dirty="0">
                <a:solidFill>
                  <a:schemeClr val="tx1"/>
                </a:solidFill>
                <a:latin typeface="微軟正黑體" pitchFamily="34" charset="-120"/>
                <a:ea typeface="微軟正黑體" pitchFamily="34" charset="-120"/>
              </a:rPr>
              <a:t>2</a:t>
            </a:r>
            <a:r>
              <a:rPr lang="zh-TW" altLang="en-US" sz="2200" b="1" dirty="0">
                <a:solidFill>
                  <a:schemeClr val="tx1"/>
                </a:solidFill>
                <a:latin typeface="微軟正黑體" pitchFamily="34" charset="-120"/>
                <a:ea typeface="微軟正黑體" pitchFamily="34" charset="-120"/>
              </a:rPr>
              <a:t>至</a:t>
            </a:r>
            <a:r>
              <a:rPr lang="en-US" altLang="zh-TW" sz="2200" b="1" dirty="0">
                <a:solidFill>
                  <a:schemeClr val="tx1"/>
                </a:solidFill>
                <a:latin typeface="微軟正黑體" pitchFamily="34" charset="-120"/>
                <a:ea typeface="微軟正黑體" pitchFamily="34" charset="-120"/>
              </a:rPr>
              <a:t>8</a:t>
            </a:r>
            <a:r>
              <a:rPr lang="zh-TW" altLang="en-US" sz="2200" b="1" dirty="0">
                <a:solidFill>
                  <a:schemeClr val="tx1"/>
                </a:solidFill>
                <a:latin typeface="微軟正黑體" pitchFamily="34" charset="-120"/>
                <a:ea typeface="微軟正黑體" pitchFamily="34" charset="-120"/>
              </a:rPr>
              <a:t>年級國語文與數學</a:t>
            </a:r>
            <a:endParaRPr lang="en-US" altLang="zh-TW" sz="2200" b="1" dirty="0">
              <a:solidFill>
                <a:schemeClr val="tx1"/>
              </a:solidFill>
              <a:latin typeface="微軟正黑體" pitchFamily="34" charset="-120"/>
              <a:ea typeface="微軟正黑體" pitchFamily="34" charset="-120"/>
            </a:endParaRPr>
          </a:p>
          <a:p>
            <a:pPr algn="ctr"/>
            <a:r>
              <a:rPr lang="en-US" altLang="zh-TW" sz="2200" b="1" dirty="0">
                <a:solidFill>
                  <a:schemeClr val="tx1"/>
                </a:solidFill>
                <a:latin typeface="微軟正黑體" pitchFamily="34" charset="-120"/>
                <a:ea typeface="微軟正黑體" pitchFamily="34" charset="-120"/>
              </a:rPr>
              <a:t>4</a:t>
            </a:r>
            <a:r>
              <a:rPr lang="zh-TW" altLang="en-US" sz="2200" b="1" dirty="0">
                <a:solidFill>
                  <a:schemeClr val="tx1"/>
                </a:solidFill>
                <a:latin typeface="微軟正黑體" pitchFamily="34" charset="-120"/>
                <a:ea typeface="微軟正黑體" pitchFamily="34" charset="-120"/>
              </a:rPr>
              <a:t>至</a:t>
            </a:r>
            <a:r>
              <a:rPr lang="en-US" altLang="zh-TW" sz="2200" b="1" dirty="0">
                <a:solidFill>
                  <a:schemeClr val="tx1"/>
                </a:solidFill>
                <a:latin typeface="微軟正黑體" pitchFamily="34" charset="-120"/>
                <a:ea typeface="微軟正黑體" pitchFamily="34" charset="-120"/>
              </a:rPr>
              <a:t>8</a:t>
            </a:r>
            <a:r>
              <a:rPr lang="zh-TW" altLang="en-US" sz="2200" b="1" dirty="0">
                <a:solidFill>
                  <a:schemeClr val="tx1"/>
                </a:solidFill>
                <a:latin typeface="微軟正黑體" pitchFamily="34" charset="-120"/>
                <a:ea typeface="微軟正黑體" pitchFamily="34" charset="-120"/>
              </a:rPr>
              <a:t>年級英語文</a:t>
            </a:r>
          </a:p>
        </p:txBody>
      </p:sp>
      <p:sp>
        <p:nvSpPr>
          <p:cNvPr id="12" name="圓角矩形 11"/>
          <p:cNvSpPr/>
          <p:nvPr/>
        </p:nvSpPr>
        <p:spPr>
          <a:xfrm>
            <a:off x="5110748" y="4414245"/>
            <a:ext cx="5467303" cy="1770423"/>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000" b="1" dirty="0" smtClean="0">
                <a:solidFill>
                  <a:srgbClr val="FF0000"/>
                </a:solidFill>
                <a:latin typeface="微軟正黑體" pitchFamily="34" charset="-120"/>
                <a:ea typeface="微軟正黑體" pitchFamily="34" charset="-120"/>
              </a:rPr>
              <a:t>依學校當年度</a:t>
            </a:r>
            <a:r>
              <a:rPr lang="zh-TW" altLang="en-US" sz="2000" b="1" dirty="0" smtClean="0">
                <a:solidFill>
                  <a:schemeClr val="tx1"/>
                </a:solidFill>
                <a:latin typeface="微軟正黑體" pitchFamily="34" charset="-120"/>
                <a:ea typeface="微軟正黑體" pitchFamily="34" charset="-120"/>
              </a:rPr>
              <a:t>、各年級、各該科目（領域）</a:t>
            </a:r>
            <a:r>
              <a:rPr lang="zh-TW" altLang="en-US" sz="2000" b="1" dirty="0" smtClean="0">
                <a:solidFill>
                  <a:srgbClr val="FF0000"/>
                </a:solidFill>
                <a:latin typeface="微軟正黑體" pitchFamily="34" charset="-120"/>
                <a:ea typeface="微軟正黑體" pitchFamily="34" charset="-120"/>
              </a:rPr>
              <a:t>個案學生數</a:t>
            </a:r>
            <a:r>
              <a:rPr lang="zh-TW" altLang="en-US" sz="2000" b="1" dirty="0" smtClean="0">
                <a:solidFill>
                  <a:schemeClr val="tx1"/>
                </a:solidFill>
                <a:latin typeface="微軟正黑體" pitchFamily="34" charset="-120"/>
                <a:ea typeface="微軟正黑體" pitchFamily="34" charset="-120"/>
              </a:rPr>
              <a:t>（包括篩選測驗未通過學生及其他經學校學習輔導小組評估認定參加學習扶助之學生，以每年三月三十一日之數據為計算基準）</a:t>
            </a:r>
            <a:r>
              <a:rPr lang="zh-TW" altLang="en-US" sz="2000" b="1" dirty="0" smtClean="0">
                <a:solidFill>
                  <a:srgbClr val="FF0000"/>
                </a:solidFill>
                <a:latin typeface="微軟正黑體" pitchFamily="34" charset="-120"/>
                <a:ea typeface="微軟正黑體" pitchFamily="34" charset="-120"/>
              </a:rPr>
              <a:t>加年級學生數之百分之五計算應提報比率</a:t>
            </a:r>
            <a:r>
              <a:rPr lang="zh-TW" altLang="en-US" sz="2000" b="1" dirty="0" smtClean="0">
                <a:solidFill>
                  <a:schemeClr val="tx1"/>
                </a:solidFill>
                <a:latin typeface="微軟正黑體" pitchFamily="34" charset="-120"/>
                <a:ea typeface="微軟正黑體" pitchFamily="34" charset="-120"/>
              </a:rPr>
              <a:t>。</a:t>
            </a:r>
            <a:endParaRPr lang="zh-TW" altLang="en-US" sz="2000" b="1" dirty="0">
              <a:solidFill>
                <a:schemeClr val="tx1"/>
              </a:solidFill>
              <a:latin typeface="微軟正黑體" pitchFamily="34" charset="-120"/>
              <a:ea typeface="微軟正黑體" pitchFamily="34" charset="-120"/>
            </a:endParaRPr>
          </a:p>
        </p:txBody>
      </p:sp>
    </p:spTree>
    <p:extLst>
      <p:ext uri="{BB962C8B-B14F-4D97-AF65-F5344CB8AC3E}">
        <p14:creationId xmlns:p14="http://schemas.microsoft.com/office/powerpoint/2010/main" val="32341438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1837112" y="803564"/>
            <a:ext cx="8426314" cy="8636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五、注意事項摘錄</a:t>
            </a:r>
            <a:r>
              <a:rPr lang="en-US" altLang="zh-TW" b="1" dirty="0" smtClean="0">
                <a:solidFill>
                  <a:srgbClr val="0000D0"/>
                </a:solidFill>
                <a:latin typeface="微軟正黑體" pitchFamily="34" charset="-120"/>
                <a:ea typeface="微軟正黑體" pitchFamily="34" charset="-120"/>
              </a:rPr>
              <a:t>(3/7)</a:t>
            </a:r>
            <a:endParaRPr lang="zh-TW" altLang="en-US" b="1" dirty="0">
              <a:solidFill>
                <a:srgbClr val="0000D0"/>
              </a:solidFill>
              <a:latin typeface="微軟正黑體" pitchFamily="34" charset="-120"/>
              <a:ea typeface="微軟正黑體" pitchFamily="34" charset="-120"/>
            </a:endParaRPr>
          </a:p>
        </p:txBody>
      </p:sp>
      <p:sp>
        <p:nvSpPr>
          <p:cNvPr id="7" name="圓角矩形 6"/>
          <p:cNvSpPr/>
          <p:nvPr/>
        </p:nvSpPr>
        <p:spPr>
          <a:xfrm>
            <a:off x="1760912" y="1883064"/>
            <a:ext cx="8443267" cy="546100"/>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600" b="1" dirty="0">
                <a:solidFill>
                  <a:schemeClr val="tx1"/>
                </a:solidFill>
                <a:latin typeface="微軟正黑體" pitchFamily="34" charset="-120"/>
                <a:ea typeface="微軟正黑體" pitchFamily="34" charset="-120"/>
              </a:rPr>
              <a:t>篩選測驗應提報比率</a:t>
            </a:r>
          </a:p>
        </p:txBody>
      </p:sp>
      <p:sp>
        <p:nvSpPr>
          <p:cNvPr id="8" name="圓角矩形 7"/>
          <p:cNvSpPr/>
          <p:nvPr/>
        </p:nvSpPr>
        <p:spPr>
          <a:xfrm>
            <a:off x="1686098" y="2617970"/>
            <a:ext cx="1476720" cy="236121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b="1" dirty="0">
                <a:solidFill>
                  <a:schemeClr val="tx1"/>
                </a:solidFill>
                <a:latin typeface="微軟正黑體" pitchFamily="34" charset="-120"/>
                <a:ea typeface="微軟正黑體" pitchFamily="34" charset="-120"/>
              </a:rPr>
              <a:t>所有學生均須參加篩選測驗之學校</a:t>
            </a:r>
          </a:p>
        </p:txBody>
      </p:sp>
      <p:sp>
        <p:nvSpPr>
          <p:cNvPr id="9" name="圓角矩形 8"/>
          <p:cNvSpPr/>
          <p:nvPr/>
        </p:nvSpPr>
        <p:spPr>
          <a:xfrm>
            <a:off x="1769388" y="5167993"/>
            <a:ext cx="8426314" cy="1266058"/>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zh-TW" sz="2200" b="1" dirty="0">
                <a:solidFill>
                  <a:schemeClr val="tx1"/>
                </a:solidFill>
                <a:latin typeface="微軟正黑體" pitchFamily="34" charset="-120"/>
                <a:ea typeface="微軟正黑體" pitchFamily="34" charset="-120"/>
              </a:rPr>
              <a:t>偏遠地區、具特殊原因或符合</a:t>
            </a:r>
            <a:r>
              <a:rPr lang="zh-TW" altLang="en-US" sz="2200" b="1" dirty="0">
                <a:solidFill>
                  <a:schemeClr val="tx1"/>
                </a:solidFill>
                <a:latin typeface="微軟正黑體" pitchFamily="34" charset="-120"/>
                <a:ea typeface="微軟正黑體" pitchFamily="34" charset="-120"/>
              </a:rPr>
              <a:t>上述</a:t>
            </a:r>
            <a:r>
              <a:rPr lang="en-US" altLang="zh-TW" sz="2200" b="1" dirty="0">
                <a:solidFill>
                  <a:schemeClr val="tx1"/>
                </a:solidFill>
                <a:latin typeface="微軟正黑體" pitchFamily="34" charset="-120"/>
                <a:ea typeface="微軟正黑體" pitchFamily="34" charset="-120"/>
              </a:rPr>
              <a:t>1.</a:t>
            </a:r>
            <a:r>
              <a:rPr lang="zh-TW" altLang="en-US" sz="2200" b="1" dirty="0">
                <a:solidFill>
                  <a:schemeClr val="tx1"/>
                </a:solidFill>
                <a:latin typeface="微軟正黑體" pitchFamily="34" charset="-120"/>
                <a:ea typeface="微軟正黑體" pitchFamily="34" charset="-120"/>
              </a:rPr>
              <a:t>、</a:t>
            </a:r>
            <a:r>
              <a:rPr lang="en-US" altLang="zh-TW" sz="2200" b="1" dirty="0">
                <a:solidFill>
                  <a:schemeClr val="tx1"/>
                </a:solidFill>
                <a:latin typeface="微軟正黑體" pitchFamily="34" charset="-120"/>
                <a:ea typeface="微軟正黑體" pitchFamily="34" charset="-120"/>
              </a:rPr>
              <a:t>2.</a:t>
            </a:r>
            <a:r>
              <a:rPr lang="zh-TW" altLang="en-US" sz="2200" b="1" dirty="0">
                <a:solidFill>
                  <a:schemeClr val="tx1"/>
                </a:solidFill>
                <a:latin typeface="微軟正黑體" pitchFamily="34" charset="-120"/>
                <a:ea typeface="微軟正黑體" pitchFamily="34" charset="-120"/>
              </a:rPr>
              <a:t>、</a:t>
            </a:r>
            <a:r>
              <a:rPr lang="en-US" altLang="zh-TW" sz="2200" b="1" dirty="0">
                <a:solidFill>
                  <a:schemeClr val="tx1"/>
                </a:solidFill>
                <a:latin typeface="微軟正黑體" pitchFamily="34" charset="-120"/>
                <a:ea typeface="微軟正黑體" pitchFamily="34" charset="-120"/>
              </a:rPr>
              <a:t>3.</a:t>
            </a:r>
            <a:r>
              <a:rPr lang="zh-TW" altLang="zh-TW" sz="2200" b="1" dirty="0">
                <a:solidFill>
                  <a:schemeClr val="tx1"/>
                </a:solidFill>
                <a:latin typeface="微軟正黑體" pitchFamily="34" charset="-120"/>
                <a:ea typeface="微軟正黑體" pitchFamily="34" charset="-120"/>
              </a:rPr>
              <a:t>之學校，</a:t>
            </a:r>
            <a:r>
              <a:rPr lang="zh-TW" altLang="zh-TW" sz="2200" b="1" dirty="0">
                <a:solidFill>
                  <a:srgbClr val="C00000"/>
                </a:solidFill>
                <a:latin typeface="微軟正黑體" pitchFamily="34" charset="-120"/>
                <a:ea typeface="微軟正黑體" pitchFamily="34" charset="-120"/>
              </a:rPr>
              <a:t>得經地方政府同意</a:t>
            </a:r>
            <a:r>
              <a:rPr lang="zh-TW" altLang="zh-TW" sz="2200" b="1" dirty="0">
                <a:solidFill>
                  <a:schemeClr val="tx1"/>
                </a:solidFill>
                <a:latin typeface="微軟正黑體" pitchFamily="34" charset="-120"/>
                <a:ea typeface="微軟正黑體" pitchFamily="34" charset="-120"/>
              </a:rPr>
              <a:t>調整提報比率</a:t>
            </a:r>
            <a:endParaRPr lang="zh-TW" altLang="en-US" sz="2200" b="1" dirty="0">
              <a:solidFill>
                <a:schemeClr val="tx1"/>
              </a:solidFill>
              <a:latin typeface="微軟正黑體" pitchFamily="34" charset="-120"/>
              <a:ea typeface="微軟正黑體" pitchFamily="34" charset="-120"/>
            </a:endParaRPr>
          </a:p>
        </p:txBody>
      </p:sp>
      <p:sp>
        <p:nvSpPr>
          <p:cNvPr id="10" name="圓角矩形 9"/>
          <p:cNvSpPr/>
          <p:nvPr/>
        </p:nvSpPr>
        <p:spPr>
          <a:xfrm>
            <a:off x="3237632" y="2564074"/>
            <a:ext cx="6949594" cy="2623068"/>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b="1" dirty="0" smtClean="0">
                <a:solidFill>
                  <a:schemeClr val="tx1"/>
                </a:solidFill>
                <a:latin typeface="微軟正黑體" pitchFamily="34" charset="-120"/>
                <a:ea typeface="微軟正黑體" pitchFamily="34" charset="-120"/>
              </a:rPr>
              <a:t>1.</a:t>
            </a:r>
            <a:r>
              <a:rPr lang="zh-TW" altLang="en-US" b="1" dirty="0" smtClean="0">
                <a:solidFill>
                  <a:srgbClr val="FF0000"/>
                </a:solidFill>
                <a:latin typeface="微軟正黑體" pitchFamily="34" charset="-120"/>
                <a:ea typeface="微軟正黑體" pitchFamily="34" charset="-120"/>
              </a:rPr>
              <a:t>原住民學生</a:t>
            </a:r>
            <a:r>
              <a:rPr lang="zh-TW" altLang="en-US" b="1" dirty="0" smtClean="0">
                <a:solidFill>
                  <a:schemeClr val="tx1"/>
                </a:solidFill>
                <a:latin typeface="微軟正黑體" pitchFamily="34" charset="-120"/>
                <a:ea typeface="微軟正黑體" pitchFamily="34" charset="-120"/>
              </a:rPr>
              <a:t>合計</a:t>
            </a:r>
            <a:r>
              <a:rPr lang="zh-TW" altLang="en-US" b="1" dirty="0" smtClean="0">
                <a:solidFill>
                  <a:srgbClr val="FF0000"/>
                </a:solidFill>
                <a:latin typeface="微軟正黑體" pitchFamily="34" charset="-120"/>
                <a:ea typeface="微軟正黑體" pitchFamily="34" charset="-120"/>
              </a:rPr>
              <a:t>占全校學生總人數之百分之四十以上者</a:t>
            </a:r>
            <a:r>
              <a:rPr lang="zh-TW" altLang="en-US" b="1" dirty="0" smtClean="0">
                <a:solidFill>
                  <a:schemeClr val="tx1"/>
                </a:solidFill>
                <a:latin typeface="微軟正黑體" pitchFamily="34" charset="-120"/>
                <a:ea typeface="微軟正黑體" pitchFamily="34" charset="-120"/>
              </a:rPr>
              <a:t>。</a:t>
            </a:r>
            <a:endParaRPr lang="en-US" altLang="zh-TW" b="1" dirty="0">
              <a:solidFill>
                <a:schemeClr val="tx1"/>
              </a:solidFill>
              <a:latin typeface="微軟正黑體" pitchFamily="34" charset="-120"/>
              <a:ea typeface="微軟正黑體" pitchFamily="34" charset="-120"/>
            </a:endParaRPr>
          </a:p>
          <a:p>
            <a:pPr algn="just"/>
            <a:r>
              <a:rPr lang="en-US" altLang="zh-TW" b="1" dirty="0" smtClean="0">
                <a:solidFill>
                  <a:schemeClr val="tx1"/>
                </a:solidFill>
                <a:latin typeface="微軟正黑體" pitchFamily="34" charset="-120"/>
                <a:ea typeface="微軟正黑體" pitchFamily="34" charset="-120"/>
              </a:rPr>
              <a:t>2.</a:t>
            </a:r>
            <a:r>
              <a:rPr lang="zh-TW" altLang="en-US" b="1" dirty="0" smtClean="0">
                <a:solidFill>
                  <a:schemeClr val="tx1"/>
                </a:solidFill>
                <a:latin typeface="微軟正黑體" pitchFamily="34" charset="-120"/>
                <a:ea typeface="微軟正黑體" pitchFamily="34" charset="-120"/>
              </a:rPr>
              <a:t>澎湖縣、金門縣、連江縣、屏東縣琉球鄉、臺東縣蘭嶼鄉及綠島鄉等</a:t>
            </a:r>
            <a:r>
              <a:rPr lang="zh-TW" altLang="en-US" b="1" dirty="0" smtClean="0">
                <a:solidFill>
                  <a:srgbClr val="FF0000"/>
                </a:solidFill>
                <a:latin typeface="微軟正黑體" pitchFamily="34" charset="-120"/>
                <a:ea typeface="微軟正黑體" pitchFamily="34" charset="-120"/>
              </a:rPr>
              <a:t>離島地區學校</a:t>
            </a:r>
            <a:r>
              <a:rPr lang="zh-TW" altLang="en-US" b="1" dirty="0" smtClean="0">
                <a:solidFill>
                  <a:schemeClr val="tx1"/>
                </a:solidFill>
                <a:latin typeface="微軟正黑體" pitchFamily="34" charset="-120"/>
                <a:ea typeface="微軟正黑體" pitchFamily="34" charset="-120"/>
              </a:rPr>
              <a:t>。 </a:t>
            </a:r>
            <a:endParaRPr lang="en-US" altLang="zh-TW" b="1" dirty="0" smtClean="0">
              <a:solidFill>
                <a:schemeClr val="tx1"/>
              </a:solidFill>
              <a:latin typeface="微軟正黑體" pitchFamily="34" charset="-120"/>
              <a:ea typeface="微軟正黑體" pitchFamily="34" charset="-120"/>
            </a:endParaRPr>
          </a:p>
          <a:p>
            <a:pPr algn="just"/>
            <a:r>
              <a:rPr lang="en-US" altLang="zh-TW" b="1" dirty="0" smtClean="0">
                <a:solidFill>
                  <a:schemeClr val="tx1"/>
                </a:solidFill>
                <a:latin typeface="微軟正黑體" pitchFamily="34" charset="-120"/>
                <a:ea typeface="微軟正黑體" pitchFamily="34" charset="-120"/>
              </a:rPr>
              <a:t>3.</a:t>
            </a:r>
            <a:r>
              <a:rPr lang="zh-TW" altLang="en-US" b="1" dirty="0" smtClean="0">
                <a:solidFill>
                  <a:srgbClr val="FF0000"/>
                </a:solidFill>
                <a:latin typeface="微軟正黑體" pitchFamily="34" charset="-120"/>
                <a:ea typeface="微軟正黑體" pitchFamily="34" charset="-120"/>
              </a:rPr>
              <a:t>偏遠地區學校，其住宿學生總人數占全校學生總人數之百分之</a:t>
            </a:r>
          </a:p>
          <a:p>
            <a:pPr algn="just"/>
            <a:r>
              <a:rPr lang="zh-TW" altLang="en-US" b="1" dirty="0" smtClean="0">
                <a:solidFill>
                  <a:srgbClr val="FF0000"/>
                </a:solidFill>
                <a:latin typeface="微軟正黑體" pitchFamily="34" charset="-120"/>
                <a:ea typeface="微軟正黑體" pitchFamily="34" charset="-120"/>
              </a:rPr>
              <a:t>三十以上者</a:t>
            </a:r>
            <a:r>
              <a:rPr lang="zh-TW" altLang="en-US" b="1" dirty="0" smtClean="0">
                <a:solidFill>
                  <a:schemeClr val="tx1"/>
                </a:solidFill>
                <a:latin typeface="微軟正黑體" pitchFamily="34" charset="-120"/>
                <a:ea typeface="微軟正黑體" pitchFamily="34" charset="-120"/>
              </a:rPr>
              <a:t>。 </a:t>
            </a:r>
            <a:endParaRPr lang="en-US" altLang="zh-TW" b="1" dirty="0" smtClean="0">
              <a:solidFill>
                <a:schemeClr val="tx1"/>
              </a:solidFill>
              <a:latin typeface="微軟正黑體" pitchFamily="34" charset="-120"/>
              <a:ea typeface="微軟正黑體" pitchFamily="34" charset="-120"/>
            </a:endParaRPr>
          </a:p>
          <a:p>
            <a:pPr algn="just"/>
            <a:r>
              <a:rPr lang="en-US" altLang="zh-TW" b="1" dirty="0" smtClean="0">
                <a:solidFill>
                  <a:schemeClr val="tx1"/>
                </a:solidFill>
                <a:latin typeface="微軟正黑體" pitchFamily="34" charset="-120"/>
                <a:ea typeface="微軟正黑體" pitchFamily="34" charset="-120"/>
              </a:rPr>
              <a:t>4</a:t>
            </a:r>
            <a:r>
              <a:rPr lang="en-US" altLang="zh-TW" b="1" dirty="0">
                <a:solidFill>
                  <a:schemeClr val="tx1"/>
                </a:solidFill>
                <a:latin typeface="微軟正黑體" pitchFamily="34" charset="-120"/>
                <a:ea typeface="微軟正黑體" pitchFamily="34" charset="-120"/>
              </a:rPr>
              <a:t>.</a:t>
            </a:r>
            <a:r>
              <a:rPr lang="zh-TW" altLang="en-US" b="1" dirty="0" smtClean="0">
                <a:solidFill>
                  <a:srgbClr val="FF0000"/>
                </a:solidFill>
                <a:latin typeface="微軟正黑體" pitchFamily="34" charset="-120"/>
                <a:ea typeface="微軟正黑體" pitchFamily="34" charset="-120"/>
              </a:rPr>
              <a:t>國中教育會考成績待提升之學校</a:t>
            </a:r>
            <a:r>
              <a:rPr lang="zh-TW" altLang="en-US" b="1" dirty="0" smtClean="0">
                <a:solidFill>
                  <a:schemeClr val="tx1"/>
                </a:solidFill>
                <a:latin typeface="微軟正黑體" pitchFamily="34" charset="-120"/>
                <a:ea typeface="微軟正黑體" pitchFamily="34" charset="-120"/>
              </a:rPr>
              <a:t>：國中教育會考國文、英語、數學三考科任兩科成績「待加強」等級人數（包括缺考）超過該校「應考」人數百分之五十之學校。 </a:t>
            </a:r>
            <a:endParaRPr lang="en-US" altLang="zh-TW" b="1" dirty="0" smtClean="0">
              <a:solidFill>
                <a:schemeClr val="tx1"/>
              </a:solidFill>
              <a:latin typeface="微軟正黑體" pitchFamily="34" charset="-120"/>
              <a:ea typeface="微軟正黑體" pitchFamily="34" charset="-120"/>
            </a:endParaRPr>
          </a:p>
          <a:p>
            <a:pPr algn="just"/>
            <a:r>
              <a:rPr lang="en-US" altLang="zh-TW" b="1" dirty="0" smtClean="0">
                <a:solidFill>
                  <a:schemeClr val="tx1"/>
                </a:solidFill>
                <a:latin typeface="微軟正黑體" pitchFamily="34" charset="-120"/>
                <a:ea typeface="微軟正黑體" pitchFamily="34" charset="-120"/>
              </a:rPr>
              <a:t>5</a:t>
            </a:r>
            <a:r>
              <a:rPr lang="en-US" altLang="zh-TW" b="1" dirty="0">
                <a:solidFill>
                  <a:schemeClr val="tx1"/>
                </a:solidFill>
                <a:latin typeface="微軟正黑體" pitchFamily="34" charset="-120"/>
                <a:ea typeface="微軟正黑體" pitchFamily="34" charset="-120"/>
              </a:rPr>
              <a:t>.</a:t>
            </a:r>
            <a:r>
              <a:rPr lang="zh-TW" altLang="en-US" b="1" dirty="0" smtClean="0">
                <a:solidFill>
                  <a:schemeClr val="tx1"/>
                </a:solidFill>
                <a:latin typeface="微軟正黑體" pitchFamily="34" charset="-120"/>
                <a:ea typeface="微軟正黑體" pitchFamily="34" charset="-120"/>
              </a:rPr>
              <a:t>法務部矯正署所屬少年矯正學校及少年輔育院。</a:t>
            </a:r>
            <a:endParaRPr lang="zh-TW" altLang="en-US" b="1" dirty="0">
              <a:solidFill>
                <a:schemeClr val="tx1"/>
              </a:solidFill>
              <a:latin typeface="微軟正黑體" pitchFamily="34" charset="-120"/>
              <a:ea typeface="微軟正黑體" pitchFamily="34" charset="-120"/>
            </a:endParaRPr>
          </a:p>
        </p:txBody>
      </p:sp>
      <p:sp>
        <p:nvSpPr>
          <p:cNvPr id="11" name="爆炸 1 10"/>
          <p:cNvSpPr/>
          <p:nvPr/>
        </p:nvSpPr>
        <p:spPr>
          <a:xfrm>
            <a:off x="9160625" y="432263"/>
            <a:ext cx="2676699" cy="258525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b="1" dirty="0" smtClean="0">
                <a:solidFill>
                  <a:srgbClr val="FF0000"/>
                </a:solidFill>
                <a:latin typeface="標楷體" panose="03000509000000000000" pitchFamily="65" charset="-120"/>
                <a:ea typeface="標楷體" panose="03000509000000000000" pitchFamily="65" charset="-120"/>
              </a:rPr>
              <a:t>以校為單位</a:t>
            </a:r>
            <a:r>
              <a:rPr lang="en-US" altLang="zh-TW" sz="1600" b="1" dirty="0" smtClean="0">
                <a:solidFill>
                  <a:srgbClr val="FF0000"/>
                </a:solidFill>
                <a:latin typeface="標楷體" panose="03000509000000000000" pitchFamily="65" charset="-120"/>
                <a:ea typeface="標楷體" panose="03000509000000000000" pitchFamily="65" charset="-120"/>
              </a:rPr>
              <a:t>100</a:t>
            </a:r>
            <a:r>
              <a:rPr lang="zh-TW" altLang="en-US" sz="1600" b="1" dirty="0" smtClean="0">
                <a:solidFill>
                  <a:srgbClr val="FF0000"/>
                </a:solidFill>
                <a:latin typeface="標楷體" panose="03000509000000000000" pitchFamily="65" charset="-120"/>
                <a:ea typeface="標楷體" panose="03000509000000000000" pitchFamily="65" charset="-120"/>
              </a:rPr>
              <a:t>人以下  提報比率為</a:t>
            </a:r>
            <a:r>
              <a:rPr lang="en-US" altLang="zh-TW" sz="1600" b="1" dirty="0" smtClean="0">
                <a:solidFill>
                  <a:srgbClr val="FF0000"/>
                </a:solidFill>
                <a:latin typeface="標楷體" panose="03000509000000000000" pitchFamily="65" charset="-120"/>
                <a:ea typeface="標楷體" panose="03000509000000000000" pitchFamily="65" charset="-120"/>
              </a:rPr>
              <a:t>100%</a:t>
            </a:r>
            <a:endParaRPr lang="zh-TW" altLang="en-US" sz="1600" b="1" dirty="0">
              <a:solidFill>
                <a:srgbClr val="FF00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522729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80">
                                          <p:stCondLst>
                                            <p:cond delay="0"/>
                                          </p:stCondLst>
                                        </p:cTn>
                                        <p:tgtEl>
                                          <p:spTgt spid="11"/>
                                        </p:tgtEl>
                                      </p:cBhvr>
                                    </p:animEffect>
                                    <p:anim calcmode="lin" valueType="num">
                                      <p:cBhvr>
                                        <p:cTn id="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3" dur="26">
                                          <p:stCondLst>
                                            <p:cond delay="650"/>
                                          </p:stCondLst>
                                        </p:cTn>
                                        <p:tgtEl>
                                          <p:spTgt spid="11"/>
                                        </p:tgtEl>
                                      </p:cBhvr>
                                      <p:to x="100000" y="60000"/>
                                    </p:animScale>
                                    <p:animScale>
                                      <p:cBhvr>
                                        <p:cTn id="14" dur="166" decel="50000">
                                          <p:stCondLst>
                                            <p:cond delay="676"/>
                                          </p:stCondLst>
                                        </p:cTn>
                                        <p:tgtEl>
                                          <p:spTgt spid="11"/>
                                        </p:tgtEl>
                                      </p:cBhvr>
                                      <p:to x="100000" y="100000"/>
                                    </p:animScale>
                                    <p:animScale>
                                      <p:cBhvr>
                                        <p:cTn id="15" dur="26">
                                          <p:stCondLst>
                                            <p:cond delay="1312"/>
                                          </p:stCondLst>
                                        </p:cTn>
                                        <p:tgtEl>
                                          <p:spTgt spid="11"/>
                                        </p:tgtEl>
                                      </p:cBhvr>
                                      <p:to x="100000" y="80000"/>
                                    </p:animScale>
                                    <p:animScale>
                                      <p:cBhvr>
                                        <p:cTn id="16" dur="166" decel="50000">
                                          <p:stCondLst>
                                            <p:cond delay="1338"/>
                                          </p:stCondLst>
                                        </p:cTn>
                                        <p:tgtEl>
                                          <p:spTgt spid="11"/>
                                        </p:tgtEl>
                                      </p:cBhvr>
                                      <p:to x="100000" y="100000"/>
                                    </p:animScale>
                                    <p:animScale>
                                      <p:cBhvr>
                                        <p:cTn id="17" dur="26">
                                          <p:stCondLst>
                                            <p:cond delay="1642"/>
                                          </p:stCondLst>
                                        </p:cTn>
                                        <p:tgtEl>
                                          <p:spTgt spid="11"/>
                                        </p:tgtEl>
                                      </p:cBhvr>
                                      <p:to x="100000" y="90000"/>
                                    </p:animScale>
                                    <p:animScale>
                                      <p:cBhvr>
                                        <p:cTn id="18" dur="166" decel="50000">
                                          <p:stCondLst>
                                            <p:cond delay="1668"/>
                                          </p:stCondLst>
                                        </p:cTn>
                                        <p:tgtEl>
                                          <p:spTgt spid="11"/>
                                        </p:tgtEl>
                                      </p:cBhvr>
                                      <p:to x="100000" y="100000"/>
                                    </p:animScale>
                                    <p:animScale>
                                      <p:cBhvr>
                                        <p:cTn id="19" dur="26">
                                          <p:stCondLst>
                                            <p:cond delay="1808"/>
                                          </p:stCondLst>
                                        </p:cTn>
                                        <p:tgtEl>
                                          <p:spTgt spid="11"/>
                                        </p:tgtEl>
                                      </p:cBhvr>
                                      <p:to x="100000" y="95000"/>
                                    </p:animScale>
                                    <p:animScale>
                                      <p:cBhvr>
                                        <p:cTn id="20"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2032461" y="609600"/>
            <a:ext cx="8586344" cy="84256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五、注意事項摘錄</a:t>
            </a:r>
            <a:r>
              <a:rPr lang="en-US" altLang="zh-TW" b="1" dirty="0" smtClean="0">
                <a:solidFill>
                  <a:srgbClr val="0000D0"/>
                </a:solidFill>
                <a:latin typeface="微軟正黑體" pitchFamily="34" charset="-120"/>
                <a:ea typeface="微軟正黑體" pitchFamily="34" charset="-120"/>
              </a:rPr>
              <a:t>(4/7)</a:t>
            </a:r>
            <a:endParaRPr lang="zh-TW" altLang="en-US" b="1" dirty="0">
              <a:solidFill>
                <a:srgbClr val="0000D0"/>
              </a:solidFill>
              <a:latin typeface="微軟正黑體" pitchFamily="34" charset="-120"/>
              <a:ea typeface="微軟正黑體" pitchFamily="34" charset="-120"/>
            </a:endParaRPr>
          </a:p>
        </p:txBody>
      </p:sp>
      <p:sp>
        <p:nvSpPr>
          <p:cNvPr id="7" name="圓角矩形 6"/>
          <p:cNvSpPr/>
          <p:nvPr/>
        </p:nvSpPr>
        <p:spPr>
          <a:xfrm>
            <a:off x="1575261" y="1427970"/>
            <a:ext cx="8591734" cy="546100"/>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600" b="1" dirty="0">
                <a:solidFill>
                  <a:schemeClr val="tx1"/>
                </a:solidFill>
                <a:latin typeface="微軟正黑體" pitchFamily="34" charset="-120"/>
                <a:ea typeface="微軟正黑體" pitchFamily="34" charset="-120"/>
              </a:rPr>
              <a:t>參加學習扶助對象</a:t>
            </a:r>
          </a:p>
        </p:txBody>
      </p:sp>
      <p:sp>
        <p:nvSpPr>
          <p:cNvPr id="8" name="圓角矩形 7"/>
          <p:cNvSpPr/>
          <p:nvPr/>
        </p:nvSpPr>
        <p:spPr>
          <a:xfrm>
            <a:off x="1575261" y="3310155"/>
            <a:ext cx="1602000" cy="1424301"/>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b="1" dirty="0">
                <a:solidFill>
                  <a:schemeClr val="tx1"/>
                </a:solidFill>
                <a:latin typeface="微軟正黑體" pitchFamily="34" charset="-120"/>
                <a:ea typeface="微軟正黑體" pitchFamily="34" charset="-120"/>
              </a:rPr>
              <a:t>其他學生</a:t>
            </a:r>
          </a:p>
        </p:txBody>
      </p:sp>
      <p:sp>
        <p:nvSpPr>
          <p:cNvPr id="9" name="圓角矩形 8"/>
          <p:cNvSpPr/>
          <p:nvPr/>
        </p:nvSpPr>
        <p:spPr>
          <a:xfrm>
            <a:off x="3171689" y="3310155"/>
            <a:ext cx="6989273" cy="1424303"/>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4000" indent="-234000" algn="just">
              <a:buFont typeface="Wingdings" panose="05000000000000000000" pitchFamily="2" charset="2"/>
              <a:buChar char="l"/>
            </a:pPr>
            <a:r>
              <a:rPr lang="zh-TW" altLang="en-US" sz="2100" b="1" dirty="0">
                <a:solidFill>
                  <a:schemeClr val="tx1"/>
                </a:solidFill>
                <a:latin typeface="微軟正黑體" pitchFamily="34" charset="-120"/>
                <a:ea typeface="微軟正黑體" pitchFamily="34" charset="-120"/>
              </a:rPr>
              <a:t>經</a:t>
            </a:r>
            <a:r>
              <a:rPr lang="zh-TW" altLang="zh-TW" sz="2100" b="1" dirty="0">
                <a:solidFill>
                  <a:srgbClr val="C00000"/>
                </a:solidFill>
                <a:latin typeface="微軟正黑體" pitchFamily="34" charset="-120"/>
                <a:ea typeface="微軟正黑體" pitchFamily="34" charset="-120"/>
              </a:rPr>
              <a:t>學習輔導小組評估認定</a:t>
            </a:r>
            <a:r>
              <a:rPr lang="zh-TW" altLang="zh-TW" sz="2100" b="1" dirty="0">
                <a:solidFill>
                  <a:schemeClr val="tx1"/>
                </a:solidFill>
                <a:latin typeface="微軟正黑體" pitchFamily="34" charset="-120"/>
                <a:ea typeface="微軟正黑體" pitchFamily="34" charset="-120"/>
              </a:rPr>
              <a:t>有學習需求之學生</a:t>
            </a:r>
            <a:endParaRPr lang="en-US" altLang="zh-TW" sz="2100" b="1" dirty="0">
              <a:solidFill>
                <a:schemeClr val="tx1"/>
              </a:solidFill>
              <a:latin typeface="微軟正黑體" pitchFamily="34" charset="-120"/>
              <a:ea typeface="微軟正黑體" pitchFamily="34" charset="-120"/>
            </a:endParaRPr>
          </a:p>
          <a:p>
            <a:pPr marL="234000" lvl="0" indent="-234000" algn="just">
              <a:buFont typeface="Wingdings" panose="05000000000000000000" pitchFamily="2" charset="2"/>
              <a:buChar char="l"/>
            </a:pPr>
            <a:r>
              <a:rPr lang="zh-TW" altLang="en-US" sz="2100" b="1" dirty="0">
                <a:solidFill>
                  <a:prstClr val="black"/>
                </a:solidFill>
                <a:latin typeface="微軟正黑體" pitchFamily="34" charset="-120"/>
                <a:ea typeface="微軟正黑體" pitchFamily="34" charset="-120"/>
              </a:rPr>
              <a:t>本</a:t>
            </a:r>
            <a:r>
              <a:rPr lang="zh-TW" altLang="zh-TW" sz="2100" b="1" dirty="0">
                <a:solidFill>
                  <a:prstClr val="black"/>
                </a:solidFill>
                <a:latin typeface="微軟正黑體" pitchFamily="34" charset="-120"/>
                <a:ea typeface="微軟正黑體" pitchFamily="34" charset="-120"/>
              </a:rPr>
              <a:t>類學生</a:t>
            </a:r>
            <a:r>
              <a:rPr lang="zh-TW" altLang="zh-TW" sz="2100" b="1" dirty="0">
                <a:solidFill>
                  <a:srgbClr val="C00000"/>
                </a:solidFill>
                <a:latin typeface="微軟正黑體" pitchFamily="34" charset="-120"/>
                <a:ea typeface="微軟正黑體" pitchFamily="34" charset="-120"/>
              </a:rPr>
              <a:t>不超過全校各科目總受輔人數之</a:t>
            </a:r>
            <a:r>
              <a:rPr lang="en-US" altLang="zh-TW" sz="2100" b="1" dirty="0">
                <a:solidFill>
                  <a:srgbClr val="C00000"/>
                </a:solidFill>
                <a:latin typeface="微軟正黑體" pitchFamily="34" charset="-120"/>
                <a:ea typeface="微軟正黑體" pitchFamily="34" charset="-120"/>
              </a:rPr>
              <a:t>35%</a:t>
            </a:r>
            <a:r>
              <a:rPr lang="zh-TW" altLang="zh-TW" sz="2100" b="1" dirty="0">
                <a:solidFill>
                  <a:prstClr val="black"/>
                </a:solidFill>
                <a:latin typeface="微軟正黑體" pitchFamily="34" charset="-120"/>
                <a:ea typeface="微軟正黑體" pitchFamily="34" charset="-120"/>
              </a:rPr>
              <a:t>，且</a:t>
            </a:r>
            <a:r>
              <a:rPr lang="zh-TW" altLang="zh-TW" sz="2100" b="1" dirty="0">
                <a:solidFill>
                  <a:srgbClr val="C00000"/>
                </a:solidFill>
                <a:latin typeface="微軟正黑體" pitchFamily="34" charset="-120"/>
                <a:ea typeface="微軟正黑體" pitchFamily="34" charset="-120"/>
              </a:rPr>
              <a:t>不得單獨成</a:t>
            </a:r>
            <a:r>
              <a:rPr lang="zh-TW" altLang="zh-TW" sz="2100" b="1" dirty="0" smtClean="0">
                <a:solidFill>
                  <a:srgbClr val="C00000"/>
                </a:solidFill>
                <a:latin typeface="微軟正黑體" pitchFamily="34" charset="-120"/>
                <a:ea typeface="微軟正黑體" pitchFamily="34" charset="-120"/>
              </a:rPr>
              <a:t>班</a:t>
            </a:r>
            <a:endParaRPr lang="zh-TW" altLang="en-US" sz="2100" b="1" dirty="0">
              <a:solidFill>
                <a:schemeClr val="tx1"/>
              </a:solidFill>
              <a:latin typeface="微軟正黑體" pitchFamily="34" charset="-120"/>
              <a:ea typeface="微軟正黑體" pitchFamily="34" charset="-120"/>
            </a:endParaRPr>
          </a:p>
        </p:txBody>
      </p:sp>
      <p:sp>
        <p:nvSpPr>
          <p:cNvPr id="10" name="圓角矩形 9"/>
          <p:cNvSpPr/>
          <p:nvPr/>
        </p:nvSpPr>
        <p:spPr>
          <a:xfrm>
            <a:off x="1575261" y="2087082"/>
            <a:ext cx="1602463" cy="11304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b="1" dirty="0">
                <a:solidFill>
                  <a:schemeClr val="tx1"/>
                </a:solidFill>
                <a:latin typeface="微軟正黑體" pitchFamily="34" charset="-120"/>
                <a:ea typeface="微軟正黑體" pitchFamily="34" charset="-120"/>
              </a:rPr>
              <a:t>未通過</a:t>
            </a:r>
            <a:endParaRPr lang="en-US" altLang="zh-TW" sz="2200" b="1" dirty="0">
              <a:solidFill>
                <a:schemeClr val="tx1"/>
              </a:solidFill>
              <a:latin typeface="微軟正黑體" pitchFamily="34" charset="-120"/>
              <a:ea typeface="微軟正黑體" pitchFamily="34" charset="-120"/>
            </a:endParaRPr>
          </a:p>
          <a:p>
            <a:pPr algn="ctr"/>
            <a:r>
              <a:rPr lang="zh-TW" altLang="en-US" sz="2200" b="1" dirty="0">
                <a:solidFill>
                  <a:schemeClr val="tx1"/>
                </a:solidFill>
                <a:latin typeface="微軟正黑體" pitchFamily="34" charset="-120"/>
                <a:ea typeface="微軟正黑體" pitchFamily="34" charset="-120"/>
              </a:rPr>
              <a:t>篩選測驗</a:t>
            </a:r>
            <a:endParaRPr lang="en-US" altLang="zh-TW" sz="2200" b="1" dirty="0">
              <a:solidFill>
                <a:schemeClr val="tx1"/>
              </a:solidFill>
              <a:latin typeface="微軟正黑體" pitchFamily="34" charset="-120"/>
              <a:ea typeface="微軟正黑體" pitchFamily="34" charset="-120"/>
            </a:endParaRPr>
          </a:p>
          <a:p>
            <a:pPr algn="ctr"/>
            <a:r>
              <a:rPr lang="zh-TW" altLang="en-US" sz="2200" b="1" dirty="0">
                <a:solidFill>
                  <a:schemeClr val="tx1"/>
                </a:solidFill>
                <a:latin typeface="微軟正黑體" pitchFamily="34" charset="-120"/>
                <a:ea typeface="微軟正黑體" pitchFamily="34" charset="-120"/>
              </a:rPr>
              <a:t>學生</a:t>
            </a:r>
          </a:p>
        </p:txBody>
      </p:sp>
      <p:sp>
        <p:nvSpPr>
          <p:cNvPr id="11" name="圓角矩形 10"/>
          <p:cNvSpPr/>
          <p:nvPr/>
        </p:nvSpPr>
        <p:spPr>
          <a:xfrm>
            <a:off x="3177722" y="2087082"/>
            <a:ext cx="6989273" cy="11304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zh-TW" sz="2200" b="1" dirty="0">
                <a:solidFill>
                  <a:schemeClr val="tx1"/>
                </a:solidFill>
                <a:latin typeface="微軟正黑體" pitchFamily="34" charset="-120"/>
                <a:ea typeface="微軟正黑體" pitchFamily="34" charset="-120"/>
              </a:rPr>
              <a:t>未通過國語文、數學或英語</a:t>
            </a:r>
            <a:r>
              <a:rPr lang="zh-TW" altLang="en-US" sz="2200" b="1" dirty="0">
                <a:solidFill>
                  <a:schemeClr val="tx1"/>
                </a:solidFill>
                <a:latin typeface="微軟正黑體" pitchFamily="34" charset="-120"/>
                <a:ea typeface="微軟正黑體" pitchFamily="34" charset="-120"/>
              </a:rPr>
              <a:t>文</a:t>
            </a:r>
            <a:r>
              <a:rPr lang="zh-TW" altLang="zh-TW" sz="2200" b="1" dirty="0">
                <a:solidFill>
                  <a:schemeClr val="tx1"/>
                </a:solidFill>
                <a:latin typeface="微軟正黑體" pitchFamily="34" charset="-120"/>
                <a:ea typeface="微軟正黑體" pitchFamily="34" charset="-120"/>
              </a:rPr>
              <a:t>篩選測驗之學生</a:t>
            </a:r>
            <a:endParaRPr lang="zh-TW" altLang="en-US" sz="2200" b="1" dirty="0">
              <a:solidFill>
                <a:srgbClr val="C00000"/>
              </a:solidFill>
              <a:latin typeface="微軟正黑體" pitchFamily="34" charset="-120"/>
              <a:ea typeface="微軟正黑體" pitchFamily="34" charset="-120"/>
            </a:endParaRPr>
          </a:p>
        </p:txBody>
      </p:sp>
      <p:sp>
        <p:nvSpPr>
          <p:cNvPr id="12" name="圓角矩形 5">
            <a:extLst>
              <a:ext uri="{FF2B5EF4-FFF2-40B4-BE49-F238E27FC236}">
                <a16:creationId xmlns:a16="http://schemas.microsoft.com/office/drawing/2014/main" id="{9B653377-6048-4D99-9CA8-B6FEBC769A64}"/>
              </a:ext>
            </a:extLst>
          </p:cNvPr>
          <p:cNvSpPr/>
          <p:nvPr/>
        </p:nvSpPr>
        <p:spPr>
          <a:xfrm>
            <a:off x="1574617" y="4827129"/>
            <a:ext cx="8586345" cy="546100"/>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600" b="1" dirty="0">
                <a:solidFill>
                  <a:schemeClr val="tx1"/>
                </a:solidFill>
                <a:latin typeface="微軟正黑體" pitchFamily="34" charset="-120"/>
                <a:ea typeface="微軟正黑體" pitchFamily="34" charset="-120"/>
              </a:rPr>
              <a:t>開班人數</a:t>
            </a:r>
          </a:p>
        </p:txBody>
      </p:sp>
      <p:sp>
        <p:nvSpPr>
          <p:cNvPr id="13" name="圓角矩形 12">
            <a:extLst>
              <a:ext uri="{FF2B5EF4-FFF2-40B4-BE49-F238E27FC236}">
                <a16:creationId xmlns:a16="http://schemas.microsoft.com/office/drawing/2014/main" id="{A1EDE2E2-05F3-4AC8-AC35-6409BD294B63}"/>
              </a:ext>
            </a:extLst>
          </p:cNvPr>
          <p:cNvSpPr/>
          <p:nvPr/>
        </p:nvSpPr>
        <p:spPr>
          <a:xfrm>
            <a:off x="1574616" y="5470281"/>
            <a:ext cx="1552087" cy="1239033"/>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200" b="1" dirty="0">
                <a:solidFill>
                  <a:schemeClr val="tx1"/>
                </a:solidFill>
                <a:latin typeface="微軟正黑體" pitchFamily="34" charset="-120"/>
                <a:ea typeface="微軟正黑體" pitchFamily="34" charset="-120"/>
              </a:rPr>
              <a:t>開班人數</a:t>
            </a:r>
          </a:p>
        </p:txBody>
      </p:sp>
      <p:sp>
        <p:nvSpPr>
          <p:cNvPr id="14" name="圓角矩形 13">
            <a:extLst>
              <a:ext uri="{FF2B5EF4-FFF2-40B4-BE49-F238E27FC236}">
                <a16:creationId xmlns:a16="http://schemas.microsoft.com/office/drawing/2014/main" id="{EDF2127E-FE1A-4B01-B8AD-33A9FBBABAC8}"/>
              </a:ext>
            </a:extLst>
          </p:cNvPr>
          <p:cNvSpPr/>
          <p:nvPr/>
        </p:nvSpPr>
        <p:spPr>
          <a:xfrm>
            <a:off x="3122617" y="5470281"/>
            <a:ext cx="7038345" cy="1239033"/>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200" b="1" dirty="0">
                <a:solidFill>
                  <a:schemeClr val="tx1"/>
                </a:solidFill>
                <a:latin typeface="微軟正黑體" pitchFamily="34" charset="-120"/>
                <a:ea typeface="微軟正黑體" pitchFamily="34" charset="-120"/>
              </a:rPr>
              <a:t>每班以</a:t>
            </a:r>
            <a:r>
              <a:rPr lang="en-US" altLang="zh-TW" sz="2200" b="1" dirty="0">
                <a:solidFill>
                  <a:srgbClr val="C00000"/>
                </a:solidFill>
                <a:latin typeface="微軟正黑體" pitchFamily="34" charset="-120"/>
                <a:ea typeface="微軟正黑體" pitchFamily="34" charset="-120"/>
              </a:rPr>
              <a:t>6</a:t>
            </a:r>
            <a:r>
              <a:rPr lang="zh-TW" altLang="en-US" sz="2200" b="1" dirty="0">
                <a:solidFill>
                  <a:srgbClr val="C00000"/>
                </a:solidFill>
                <a:latin typeface="微軟正黑體" pitchFamily="34" charset="-120"/>
                <a:ea typeface="微軟正黑體" pitchFamily="34" charset="-120"/>
              </a:rPr>
              <a:t>人至</a:t>
            </a:r>
            <a:r>
              <a:rPr lang="en-US" altLang="zh-TW" sz="2200" b="1" dirty="0">
                <a:solidFill>
                  <a:srgbClr val="C00000"/>
                </a:solidFill>
                <a:latin typeface="微軟正黑體" pitchFamily="34" charset="-120"/>
                <a:ea typeface="微軟正黑體" pitchFamily="34" charset="-120"/>
              </a:rPr>
              <a:t>12</a:t>
            </a:r>
            <a:r>
              <a:rPr lang="zh-TW" altLang="en-US" sz="2200" b="1" dirty="0">
                <a:solidFill>
                  <a:srgbClr val="C00000"/>
                </a:solidFill>
                <a:latin typeface="微軟正黑體" pitchFamily="34" charset="-120"/>
                <a:ea typeface="微軟正黑體" pitchFamily="34" charset="-120"/>
              </a:rPr>
              <a:t>人為原則</a:t>
            </a:r>
            <a:r>
              <a:rPr lang="zh-TW" altLang="en-US" sz="2200" b="1" dirty="0">
                <a:solidFill>
                  <a:schemeClr val="tx1"/>
                </a:solidFill>
                <a:latin typeface="微軟正黑體" pitchFamily="34" charset="-120"/>
                <a:ea typeface="微軟正黑體" pitchFamily="34" charset="-120"/>
              </a:rPr>
              <a:t>，但偏遠地區或具特殊原因有開班困難而</a:t>
            </a:r>
            <a:r>
              <a:rPr lang="zh-TW" altLang="en-US" sz="2200" b="1" dirty="0">
                <a:solidFill>
                  <a:srgbClr val="C00000"/>
                </a:solidFill>
                <a:latin typeface="微軟正黑體" pitchFamily="34" charset="-120"/>
                <a:ea typeface="微軟正黑體" pitchFamily="34" charset="-120"/>
              </a:rPr>
              <a:t>人數未滿</a:t>
            </a:r>
            <a:r>
              <a:rPr lang="en-US" altLang="zh-TW" sz="2200" b="1" dirty="0">
                <a:solidFill>
                  <a:srgbClr val="C00000"/>
                </a:solidFill>
                <a:latin typeface="微軟正黑體" pitchFamily="34" charset="-120"/>
                <a:ea typeface="微軟正黑體" pitchFamily="34" charset="-120"/>
              </a:rPr>
              <a:t>6</a:t>
            </a:r>
            <a:r>
              <a:rPr lang="zh-TW" altLang="en-US" sz="2200" b="1" dirty="0">
                <a:solidFill>
                  <a:srgbClr val="C00000"/>
                </a:solidFill>
                <a:latin typeface="微軟正黑體" pitchFamily="34" charset="-120"/>
                <a:ea typeface="微軟正黑體" pitchFamily="34" charset="-120"/>
              </a:rPr>
              <a:t>人</a:t>
            </a:r>
            <a:r>
              <a:rPr lang="zh-TW" altLang="en-US" sz="2200" b="1" dirty="0">
                <a:solidFill>
                  <a:schemeClr val="tx1"/>
                </a:solidFill>
                <a:latin typeface="微軟正黑體" pitchFamily="34" charset="-120"/>
                <a:ea typeface="微軟正黑體" pitchFamily="34" charset="-120"/>
              </a:rPr>
              <a:t>之學校，於</a:t>
            </a:r>
            <a:r>
              <a:rPr lang="zh-TW" altLang="en-US" sz="2200" b="1" dirty="0">
                <a:solidFill>
                  <a:srgbClr val="C00000"/>
                </a:solidFill>
                <a:latin typeface="微軟正黑體" pitchFamily="34" charset="-120"/>
                <a:ea typeface="微軟正黑體" pitchFamily="34" charset="-120"/>
              </a:rPr>
              <a:t>報請地方政府同意</a:t>
            </a:r>
            <a:r>
              <a:rPr lang="zh-TW" altLang="en-US" sz="2200" b="1" dirty="0">
                <a:solidFill>
                  <a:schemeClr val="tx1"/>
                </a:solidFill>
                <a:latin typeface="微軟正黑體" pitchFamily="34" charset="-120"/>
                <a:ea typeface="微軟正黑體" pitchFamily="34" charset="-120"/>
              </a:rPr>
              <a:t>後，依實際情形開班</a:t>
            </a:r>
          </a:p>
        </p:txBody>
      </p:sp>
    </p:spTree>
    <p:extLst>
      <p:ext uri="{BB962C8B-B14F-4D97-AF65-F5344CB8AC3E}">
        <p14:creationId xmlns:p14="http://schemas.microsoft.com/office/powerpoint/2010/main" val="161948865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bwMode="auto">
          <a:xfrm>
            <a:off x="1161011" y="574963"/>
            <a:ext cx="8665663"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fontAlgn="base">
              <a:lnSpc>
                <a:spcPct val="90000"/>
              </a:lnSpc>
              <a:spcBef>
                <a:spcPct val="0"/>
              </a:spcBef>
              <a:spcAft>
                <a:spcPct val="0"/>
              </a:spcAft>
              <a:defRPr/>
            </a:pPr>
            <a:r>
              <a:rPr lang="zh-TW" altLang="en-US" sz="4400" b="1" dirty="0">
                <a:solidFill>
                  <a:srgbClr val="0000D0"/>
                </a:solidFill>
                <a:latin typeface="微軟正黑體" pitchFamily="34" charset="-120"/>
                <a:ea typeface="微軟正黑體" pitchFamily="34" charset="-120"/>
                <a:cs typeface="+mj-cs"/>
              </a:rPr>
              <a:t>五、注意事項摘錄</a:t>
            </a:r>
            <a:r>
              <a:rPr lang="en-US" altLang="zh-TW" sz="4400" b="1" dirty="0">
                <a:solidFill>
                  <a:srgbClr val="0000D0"/>
                </a:solidFill>
                <a:latin typeface="微軟正黑體" pitchFamily="34" charset="-120"/>
                <a:ea typeface="微軟正黑體" pitchFamily="34" charset="-120"/>
                <a:cs typeface="+mj-cs"/>
              </a:rPr>
              <a:t>(5/7)</a:t>
            </a:r>
            <a:endParaRPr lang="zh-TW" altLang="en-US" sz="4400" b="1" dirty="0">
              <a:solidFill>
                <a:srgbClr val="0000D0"/>
              </a:solidFill>
              <a:latin typeface="微軟正黑體" pitchFamily="34" charset="-120"/>
              <a:ea typeface="微軟正黑體" pitchFamily="34" charset="-120"/>
              <a:cs typeface="+mj-cs"/>
            </a:endParaRPr>
          </a:p>
        </p:txBody>
      </p:sp>
      <p:sp>
        <p:nvSpPr>
          <p:cNvPr id="7" name="圓角矩形 6"/>
          <p:cNvSpPr/>
          <p:nvPr/>
        </p:nvSpPr>
        <p:spPr>
          <a:xfrm>
            <a:off x="1148288" y="5126934"/>
            <a:ext cx="1207128" cy="1107539"/>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寒暑假</a:t>
            </a:r>
          </a:p>
        </p:txBody>
      </p:sp>
      <p:sp>
        <p:nvSpPr>
          <p:cNvPr id="8" name="圓角矩形 7"/>
          <p:cNvSpPr/>
          <p:nvPr/>
        </p:nvSpPr>
        <p:spPr>
          <a:xfrm>
            <a:off x="2346363" y="5135771"/>
            <a:ext cx="7451002" cy="11088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l"/>
            </a:pPr>
            <a:r>
              <a:rPr lang="zh-TW" altLang="en-US" sz="2400" b="1" dirty="0">
                <a:solidFill>
                  <a:srgbClr val="C00000"/>
                </a:solidFill>
                <a:latin typeface="微軟正黑體" pitchFamily="34" charset="-120"/>
                <a:ea typeface="微軟正黑體" pitchFamily="34" charset="-120"/>
              </a:rPr>
              <a:t>每班每日至多實施</a:t>
            </a:r>
            <a:r>
              <a:rPr lang="en-US" altLang="zh-TW" sz="2400" b="1" dirty="0">
                <a:solidFill>
                  <a:srgbClr val="C00000"/>
                </a:solidFill>
                <a:latin typeface="微軟正黑體" pitchFamily="34" charset="-120"/>
                <a:ea typeface="微軟正黑體" pitchFamily="34" charset="-120"/>
              </a:rPr>
              <a:t>4</a:t>
            </a:r>
            <a:r>
              <a:rPr lang="zh-TW" altLang="en-US" sz="2400" b="1" dirty="0">
                <a:solidFill>
                  <a:srgbClr val="C00000"/>
                </a:solidFill>
                <a:latin typeface="微軟正黑體" pitchFamily="34" charset="-120"/>
                <a:ea typeface="微軟正黑體" pitchFamily="34" charset="-120"/>
              </a:rPr>
              <a:t>節</a:t>
            </a:r>
            <a:r>
              <a:rPr lang="zh-TW" altLang="en-US" sz="2400" b="1" dirty="0">
                <a:solidFill>
                  <a:schemeClr val="tx1"/>
                </a:solidFill>
                <a:latin typeface="微軟正黑體" pitchFamily="34" charset="-120"/>
                <a:ea typeface="微軟正黑體" pitchFamily="34" charset="-120"/>
              </a:rPr>
              <a:t>，</a:t>
            </a:r>
            <a:r>
              <a:rPr lang="zh-TW" altLang="en-US" sz="2400" b="1" dirty="0">
                <a:solidFill>
                  <a:srgbClr val="C00000"/>
                </a:solidFill>
                <a:latin typeface="微軟正黑體" pitchFamily="34" charset="-120"/>
                <a:ea typeface="微軟正黑體" pitchFamily="34" charset="-120"/>
              </a:rPr>
              <a:t>每名學生每日至多上課</a:t>
            </a:r>
            <a:r>
              <a:rPr lang="en-US" altLang="zh-TW" sz="2400" b="1" dirty="0">
                <a:solidFill>
                  <a:srgbClr val="C00000"/>
                </a:solidFill>
                <a:latin typeface="微軟正黑體" pitchFamily="34" charset="-120"/>
                <a:ea typeface="微軟正黑體" pitchFamily="34" charset="-120"/>
              </a:rPr>
              <a:t>4</a:t>
            </a:r>
            <a:r>
              <a:rPr lang="zh-TW" altLang="en-US" sz="2400" b="1" dirty="0">
                <a:solidFill>
                  <a:srgbClr val="C00000"/>
                </a:solidFill>
                <a:latin typeface="微軟正黑體" pitchFamily="34" charset="-120"/>
                <a:ea typeface="微軟正黑體" pitchFamily="34" charset="-120"/>
              </a:rPr>
              <a:t>節</a:t>
            </a:r>
            <a:endParaRPr lang="en-US" altLang="zh-TW" sz="2400" b="1" dirty="0">
              <a:solidFill>
                <a:srgbClr val="C00000"/>
              </a:solidFill>
              <a:latin typeface="微軟正黑體" pitchFamily="34" charset="-120"/>
              <a:ea typeface="微軟正黑體" pitchFamily="34" charset="-120"/>
            </a:endParaRPr>
          </a:p>
          <a:p>
            <a:pPr algn="just">
              <a:buFont typeface="Wingdings" pitchFamily="2" charset="2"/>
              <a:buChar char="l"/>
            </a:pPr>
            <a:r>
              <a:rPr lang="zh-TW" altLang="en-US" sz="2400" b="1" dirty="0">
                <a:solidFill>
                  <a:schemeClr val="tx1"/>
                </a:solidFill>
                <a:latin typeface="微軟正黑體" pitchFamily="34" charset="-120"/>
                <a:ea typeface="微軟正黑體" pitchFamily="34" charset="-120"/>
              </a:rPr>
              <a:t>有特殊需求者，</a:t>
            </a:r>
            <a:r>
              <a:rPr lang="zh-TW" altLang="en-US" sz="2400" b="1" dirty="0">
                <a:solidFill>
                  <a:srgbClr val="C00000"/>
                </a:solidFill>
                <a:latin typeface="微軟正黑體" pitchFamily="34" charset="-120"/>
                <a:ea typeface="微軟正黑體" pitchFamily="34" charset="-120"/>
              </a:rPr>
              <a:t>專案報請地方政府同意</a:t>
            </a:r>
            <a:r>
              <a:rPr lang="zh-TW" altLang="en-US" sz="2400" b="1" dirty="0">
                <a:solidFill>
                  <a:schemeClr val="tx1"/>
                </a:solidFill>
                <a:latin typeface="微軟正黑體" pitchFamily="34" charset="-120"/>
                <a:ea typeface="微軟正黑體" pitchFamily="34" charset="-120"/>
              </a:rPr>
              <a:t>後實施</a:t>
            </a:r>
            <a:endParaRPr lang="zh-TW" altLang="en-US" sz="2200" b="1" dirty="0">
              <a:solidFill>
                <a:schemeClr val="tx1"/>
              </a:solidFill>
              <a:latin typeface="微軟正黑體" pitchFamily="34" charset="-120"/>
              <a:ea typeface="微軟正黑體" pitchFamily="34" charset="-120"/>
            </a:endParaRPr>
          </a:p>
        </p:txBody>
      </p:sp>
      <p:sp>
        <p:nvSpPr>
          <p:cNvPr id="9" name="圓角矩形 8"/>
          <p:cNvSpPr/>
          <p:nvPr/>
        </p:nvSpPr>
        <p:spPr>
          <a:xfrm>
            <a:off x="1133200" y="2302035"/>
            <a:ext cx="1222217" cy="9504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學期中</a:t>
            </a:r>
          </a:p>
        </p:txBody>
      </p:sp>
      <p:sp>
        <p:nvSpPr>
          <p:cNvPr id="10" name="圓角矩形 9"/>
          <p:cNvSpPr/>
          <p:nvPr/>
        </p:nvSpPr>
        <p:spPr>
          <a:xfrm>
            <a:off x="2355417" y="2302035"/>
            <a:ext cx="7441949" cy="94156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l"/>
            </a:pPr>
            <a:r>
              <a:rPr lang="zh-TW" altLang="en-US" sz="2400" b="1" dirty="0">
                <a:solidFill>
                  <a:srgbClr val="C00000"/>
                </a:solidFill>
                <a:latin typeface="微軟正黑體" pitchFamily="34" charset="-120"/>
                <a:ea typeface="微軟正黑體" pitchFamily="34" charset="-120"/>
              </a:rPr>
              <a:t>正式課程</a:t>
            </a:r>
            <a:r>
              <a:rPr lang="en-US" altLang="zh-TW" sz="2400" b="1" dirty="0">
                <a:solidFill>
                  <a:schemeClr val="tx1"/>
                </a:solidFill>
                <a:latin typeface="微軟正黑體" pitchFamily="34" charset="-120"/>
                <a:ea typeface="微軟正黑體" pitchFamily="34" charset="-120"/>
              </a:rPr>
              <a:t>(</a:t>
            </a:r>
            <a:r>
              <a:rPr lang="zh-TW" altLang="en-US" sz="2400" b="1" dirty="0">
                <a:solidFill>
                  <a:schemeClr val="tx1"/>
                </a:solidFill>
                <a:latin typeface="微軟正黑體" pitchFamily="34" charset="-120"/>
                <a:ea typeface="微軟正黑體" pitchFamily="34" charset="-120"/>
              </a:rPr>
              <a:t>課程綱要之學習總節數內</a:t>
            </a:r>
            <a:r>
              <a:rPr lang="en-US" altLang="zh-TW" sz="2400" b="1" dirty="0">
                <a:solidFill>
                  <a:schemeClr val="tx1"/>
                </a:solidFill>
                <a:latin typeface="微軟正黑體" pitchFamily="34" charset="-120"/>
                <a:ea typeface="微軟正黑體" pitchFamily="34" charset="-120"/>
              </a:rPr>
              <a:t>)</a:t>
            </a:r>
            <a:r>
              <a:rPr lang="zh-TW" altLang="en-US" sz="2400" b="1" dirty="0">
                <a:solidFill>
                  <a:schemeClr val="tx1"/>
                </a:solidFill>
                <a:latin typeface="微軟正黑體" pitchFamily="34" charset="-120"/>
                <a:ea typeface="微軟正黑體" pitchFamily="34" charset="-120"/>
              </a:rPr>
              <a:t>或</a:t>
            </a:r>
            <a:r>
              <a:rPr lang="zh-TW" altLang="en-US" sz="2400" b="1" dirty="0">
                <a:solidFill>
                  <a:srgbClr val="C00000"/>
                </a:solidFill>
                <a:latin typeface="微軟正黑體" pitchFamily="34" charset="-120"/>
                <a:ea typeface="微軟正黑體" pitchFamily="34" charset="-120"/>
              </a:rPr>
              <a:t>課餘時間</a:t>
            </a:r>
            <a:r>
              <a:rPr lang="zh-TW" altLang="en-US" sz="2400" b="1" dirty="0">
                <a:solidFill>
                  <a:schemeClr val="tx1"/>
                </a:solidFill>
                <a:latin typeface="微軟正黑體" pitchFamily="34" charset="-120"/>
                <a:ea typeface="微軟正黑體" pitchFamily="34" charset="-120"/>
              </a:rPr>
              <a:t>實施</a:t>
            </a:r>
            <a:endParaRPr lang="en-US" altLang="zh-TW" sz="2400" b="1" dirty="0">
              <a:solidFill>
                <a:schemeClr val="tx1"/>
              </a:solidFill>
              <a:latin typeface="微軟正黑體" pitchFamily="34" charset="-120"/>
              <a:ea typeface="微軟正黑體" pitchFamily="34" charset="-120"/>
            </a:endParaRPr>
          </a:p>
          <a:p>
            <a:pPr algn="just">
              <a:buFont typeface="Wingdings" pitchFamily="2" charset="2"/>
              <a:buChar char="l"/>
            </a:pPr>
            <a:r>
              <a:rPr lang="zh-TW" altLang="en-US" sz="2400" b="1" dirty="0">
                <a:solidFill>
                  <a:srgbClr val="C00000"/>
                </a:solidFill>
                <a:latin typeface="微軟正黑體" pitchFamily="34" charset="-120"/>
                <a:ea typeface="微軟正黑體" pitchFamily="34" charset="-120"/>
              </a:rPr>
              <a:t>午休不實施</a:t>
            </a:r>
          </a:p>
        </p:txBody>
      </p:sp>
      <p:sp>
        <p:nvSpPr>
          <p:cNvPr id="11" name="圓角矩形 10"/>
          <p:cNvSpPr/>
          <p:nvPr/>
        </p:nvSpPr>
        <p:spPr>
          <a:xfrm>
            <a:off x="2346360" y="3331868"/>
            <a:ext cx="7451005" cy="171563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4000" indent="-234000" algn="just">
              <a:buFont typeface="Wingdings" pitchFamily="2" charset="2"/>
              <a:buChar char="l"/>
            </a:pPr>
            <a:r>
              <a:rPr lang="zh-TW" altLang="zh-TW" sz="2400" b="1" dirty="0">
                <a:solidFill>
                  <a:schemeClr val="tx1"/>
                </a:solidFill>
                <a:latin typeface="微軟正黑體" pitchFamily="34" charset="-120"/>
                <a:ea typeface="微軟正黑體" pitchFamily="34" charset="-120"/>
              </a:rPr>
              <a:t>學校</a:t>
            </a:r>
            <a:r>
              <a:rPr lang="zh-TW" altLang="en-US" sz="2400" b="1" dirty="0">
                <a:solidFill>
                  <a:schemeClr val="tx1"/>
                </a:solidFill>
                <a:latin typeface="微軟正黑體" pitchFamily="34" charset="-120"/>
                <a:ea typeface="微軟正黑體" pitchFamily="34" charset="-120"/>
              </a:rPr>
              <a:t>因</a:t>
            </a:r>
            <a:r>
              <a:rPr lang="zh-TW" altLang="zh-TW" sz="2400" b="1" dirty="0">
                <a:solidFill>
                  <a:schemeClr val="tx1"/>
                </a:solidFill>
                <a:latin typeface="微軟正黑體" pitchFamily="34" charset="-120"/>
                <a:ea typeface="微軟正黑體" pitchFamily="34" charset="-120"/>
              </a:rPr>
              <a:t>實際需要，</a:t>
            </a:r>
            <a:r>
              <a:rPr lang="zh-TW" altLang="en-US" sz="2400" b="1" dirty="0">
                <a:solidFill>
                  <a:schemeClr val="tx1"/>
                </a:solidFill>
                <a:latin typeface="微軟正黑體" pitchFamily="34" charset="-120"/>
                <a:ea typeface="微軟正黑體" pitchFamily="34" charset="-120"/>
              </a:rPr>
              <a:t>且</a:t>
            </a:r>
            <a:r>
              <a:rPr lang="zh-TW" altLang="zh-TW" sz="2400" b="1" dirty="0">
                <a:solidFill>
                  <a:schemeClr val="tx1"/>
                </a:solidFill>
                <a:latin typeface="微軟正黑體" pitchFamily="34" charset="-120"/>
                <a:ea typeface="微軟正黑體" pitchFamily="34" charset="-120"/>
              </a:rPr>
              <a:t>經</a:t>
            </a:r>
            <a:r>
              <a:rPr lang="zh-TW" altLang="zh-TW" sz="2400" b="1" dirty="0">
                <a:solidFill>
                  <a:srgbClr val="C00000"/>
                </a:solidFill>
                <a:latin typeface="微軟正黑體" pitchFamily="34" charset="-120"/>
                <a:ea typeface="微軟正黑體" pitchFamily="34" charset="-120"/>
              </a:rPr>
              <a:t>家長</a:t>
            </a:r>
            <a:r>
              <a:rPr lang="en-US" altLang="zh-TW" sz="2400" b="1" dirty="0">
                <a:solidFill>
                  <a:srgbClr val="C00000"/>
                </a:solidFill>
                <a:latin typeface="微軟正黑體" pitchFamily="34" charset="-120"/>
                <a:ea typeface="微軟正黑體" pitchFamily="34" charset="-120"/>
              </a:rPr>
              <a:t>(</a:t>
            </a:r>
            <a:r>
              <a:rPr lang="zh-TW" altLang="en-US" sz="2400" b="1" dirty="0">
                <a:solidFill>
                  <a:srgbClr val="C00000"/>
                </a:solidFill>
                <a:latin typeface="微軟正黑體" pitchFamily="34" charset="-120"/>
                <a:ea typeface="微軟正黑體" pitchFamily="34" charset="-120"/>
              </a:rPr>
              <a:t>或法定代理人</a:t>
            </a:r>
            <a:r>
              <a:rPr lang="en-US" altLang="zh-TW" sz="2400" b="1" dirty="0">
                <a:solidFill>
                  <a:srgbClr val="C00000"/>
                </a:solidFill>
                <a:latin typeface="微軟正黑體" pitchFamily="34" charset="-120"/>
                <a:ea typeface="微軟正黑體" pitchFamily="34" charset="-120"/>
              </a:rPr>
              <a:t>)</a:t>
            </a:r>
            <a:r>
              <a:rPr lang="zh-TW" altLang="zh-TW" sz="2400" b="1" dirty="0">
                <a:solidFill>
                  <a:srgbClr val="C00000"/>
                </a:solidFill>
                <a:latin typeface="微軟正黑體" pitchFamily="34" charset="-120"/>
                <a:ea typeface="微軟正黑體" pitchFamily="34" charset="-120"/>
              </a:rPr>
              <a:t>同意</a:t>
            </a:r>
            <a:r>
              <a:rPr lang="zh-TW" altLang="zh-TW" sz="2400" b="1" dirty="0">
                <a:solidFill>
                  <a:schemeClr val="tx1"/>
                </a:solidFill>
                <a:latin typeface="微軟正黑體" pitchFamily="34" charset="-120"/>
                <a:ea typeface="微軟正黑體" pitchFamily="34" charset="-120"/>
              </a:rPr>
              <a:t>，</a:t>
            </a:r>
            <a:r>
              <a:rPr lang="zh-TW" altLang="zh-TW" sz="2400" b="1" dirty="0">
                <a:solidFill>
                  <a:srgbClr val="C00000"/>
                </a:solidFill>
                <a:latin typeface="微軟正黑體" pitchFamily="34" charset="-120"/>
                <a:ea typeface="微軟正黑體" pitchFamily="34" charset="-120"/>
              </a:rPr>
              <a:t>專案報請地方政府同意</a:t>
            </a:r>
            <a:r>
              <a:rPr lang="zh-TW" altLang="en-US" sz="2400" b="1" dirty="0">
                <a:solidFill>
                  <a:schemeClr val="tx1"/>
                </a:solidFill>
                <a:latin typeface="微軟正黑體" pitchFamily="34" charset="-120"/>
                <a:ea typeface="微軟正黑體" pitchFamily="34" charset="-120"/>
              </a:rPr>
              <a:t>者</a:t>
            </a:r>
            <a:r>
              <a:rPr lang="zh-TW" altLang="zh-TW" sz="2400" b="1" dirty="0">
                <a:solidFill>
                  <a:schemeClr val="tx1"/>
                </a:solidFill>
                <a:latin typeface="微軟正黑體" pitchFamily="34" charset="-120"/>
                <a:ea typeface="微軟正黑體" pitchFamily="34" charset="-120"/>
              </a:rPr>
              <a:t>，</a:t>
            </a:r>
            <a:r>
              <a:rPr lang="zh-TW" altLang="en-US" sz="2400" b="1" dirty="0">
                <a:solidFill>
                  <a:schemeClr val="tx1"/>
                </a:solidFill>
                <a:latin typeface="微軟正黑體" pitchFamily="34" charset="-120"/>
                <a:ea typeface="微軟正黑體" pitchFamily="34" charset="-120"/>
              </a:rPr>
              <a:t>得於</a:t>
            </a:r>
            <a:r>
              <a:rPr lang="zh-TW" altLang="en-US" sz="2400" b="1" dirty="0">
                <a:solidFill>
                  <a:srgbClr val="C00000"/>
                </a:solidFill>
                <a:latin typeface="微軟正黑體" pitchFamily="34" charset="-120"/>
                <a:ea typeface="微軟正黑體" pitchFamily="34" charset="-120"/>
              </a:rPr>
              <a:t>學期中週六及週日合計</a:t>
            </a:r>
            <a:r>
              <a:rPr lang="zh-TW" altLang="zh-TW" sz="2400" b="1" dirty="0">
                <a:solidFill>
                  <a:srgbClr val="C00000"/>
                </a:solidFill>
                <a:latin typeface="微軟正黑體" pitchFamily="34" charset="-120"/>
                <a:ea typeface="微軟正黑體" pitchFamily="34" charset="-120"/>
              </a:rPr>
              <a:t>至多</a:t>
            </a:r>
            <a:r>
              <a:rPr lang="zh-TW" altLang="en-US" sz="2400" b="1" dirty="0">
                <a:solidFill>
                  <a:srgbClr val="C00000"/>
                </a:solidFill>
                <a:latin typeface="微軟正黑體" pitchFamily="34" charset="-120"/>
                <a:ea typeface="微軟正黑體" pitchFamily="34" charset="-120"/>
              </a:rPr>
              <a:t>實施</a:t>
            </a:r>
            <a:r>
              <a:rPr lang="en-US" altLang="zh-TW" sz="2400" b="1" dirty="0">
                <a:solidFill>
                  <a:srgbClr val="C00000"/>
                </a:solidFill>
                <a:latin typeface="微軟正黑體" pitchFamily="34" charset="-120"/>
                <a:ea typeface="微軟正黑體" pitchFamily="34" charset="-120"/>
              </a:rPr>
              <a:t>4</a:t>
            </a:r>
            <a:r>
              <a:rPr lang="zh-TW" altLang="zh-TW" sz="2400" b="1" dirty="0">
                <a:solidFill>
                  <a:srgbClr val="C00000"/>
                </a:solidFill>
                <a:latin typeface="微軟正黑體" pitchFamily="34" charset="-120"/>
                <a:ea typeface="微軟正黑體" pitchFamily="34" charset="-120"/>
              </a:rPr>
              <a:t>節</a:t>
            </a:r>
            <a:endParaRPr lang="en-US" altLang="zh-TW" sz="2400" b="1" dirty="0">
              <a:solidFill>
                <a:schemeClr val="tx1"/>
              </a:solidFill>
              <a:latin typeface="微軟正黑體" pitchFamily="34" charset="-120"/>
              <a:ea typeface="微軟正黑體" pitchFamily="34" charset="-120"/>
            </a:endParaRPr>
          </a:p>
          <a:p>
            <a:pPr marL="234000" indent="-234000" algn="just">
              <a:buFont typeface="Wingdings" pitchFamily="2" charset="2"/>
              <a:buChar char="l"/>
            </a:pPr>
            <a:r>
              <a:rPr lang="zh-TW" altLang="zh-TW" sz="2400" b="1" dirty="0">
                <a:solidFill>
                  <a:schemeClr val="tx1"/>
                </a:solidFill>
                <a:latin typeface="微軟正黑體" pitchFamily="34" charset="-120"/>
                <a:ea typeface="微軟正黑體" pitchFamily="34" charset="-120"/>
              </a:rPr>
              <a:t>地方政府對週休開班之學校</a:t>
            </a:r>
            <a:r>
              <a:rPr lang="zh-TW" altLang="en-US" sz="2400" b="1" dirty="0">
                <a:solidFill>
                  <a:schemeClr val="tx1"/>
                </a:solidFill>
                <a:latin typeface="微軟正黑體" pitchFamily="34" charset="-120"/>
                <a:ea typeface="微軟正黑體" pitchFamily="34" charset="-120"/>
              </a:rPr>
              <a:t>應</a:t>
            </a:r>
            <a:r>
              <a:rPr lang="zh-TW" altLang="zh-TW" sz="2400" b="1" dirty="0">
                <a:solidFill>
                  <a:schemeClr val="tx1"/>
                </a:solidFill>
                <a:latin typeface="微軟正黑體" pitchFamily="34" charset="-120"/>
                <a:ea typeface="微軟正黑體" pitchFamily="34" charset="-120"/>
              </a:rPr>
              <a:t>擇期</a:t>
            </a:r>
            <a:r>
              <a:rPr lang="zh-TW" altLang="zh-TW" sz="2400" b="1" dirty="0">
                <a:solidFill>
                  <a:srgbClr val="C00000"/>
                </a:solidFill>
                <a:latin typeface="微軟正黑體" pitchFamily="34" charset="-120"/>
                <a:ea typeface="微軟正黑體" pitchFamily="34" charset="-120"/>
              </a:rPr>
              <a:t>訪視</a:t>
            </a:r>
            <a:endParaRPr lang="zh-TW" altLang="en-US" sz="2200" b="1" dirty="0">
              <a:solidFill>
                <a:srgbClr val="C00000"/>
              </a:solidFill>
              <a:latin typeface="微軟正黑體" pitchFamily="34" charset="-120"/>
              <a:ea typeface="微軟正黑體" pitchFamily="34" charset="-120"/>
            </a:endParaRPr>
          </a:p>
        </p:txBody>
      </p:sp>
      <p:sp>
        <p:nvSpPr>
          <p:cNvPr id="12" name="圓角矩形 11"/>
          <p:cNvSpPr/>
          <p:nvPr/>
        </p:nvSpPr>
        <p:spPr>
          <a:xfrm>
            <a:off x="1131702" y="1547455"/>
            <a:ext cx="8665664" cy="546100"/>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600" b="1" dirty="0">
                <a:solidFill>
                  <a:schemeClr val="tx1"/>
                </a:solidFill>
                <a:latin typeface="微軟正黑體" pitchFamily="34" charset="-120"/>
                <a:ea typeface="微軟正黑體" pitchFamily="34" charset="-120"/>
              </a:rPr>
              <a:t>實施時間</a:t>
            </a:r>
          </a:p>
        </p:txBody>
      </p:sp>
      <p:sp>
        <p:nvSpPr>
          <p:cNvPr id="13" name="圓角矩形 12"/>
          <p:cNvSpPr/>
          <p:nvPr/>
        </p:nvSpPr>
        <p:spPr>
          <a:xfrm>
            <a:off x="1133198" y="3331868"/>
            <a:ext cx="1222218" cy="171563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週休</a:t>
            </a:r>
          </a:p>
        </p:txBody>
      </p:sp>
    </p:spTree>
    <p:extLst>
      <p:ext uri="{BB962C8B-B14F-4D97-AF65-F5344CB8AC3E}">
        <p14:creationId xmlns:p14="http://schemas.microsoft.com/office/powerpoint/2010/main" val="30731116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1910316" y="777479"/>
            <a:ext cx="8498604" cy="83867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五、注意事項摘錄</a:t>
            </a:r>
            <a:r>
              <a:rPr lang="en-US" altLang="zh-TW" b="1" dirty="0" smtClean="0">
                <a:solidFill>
                  <a:srgbClr val="0000D0"/>
                </a:solidFill>
                <a:latin typeface="微軟正黑體" pitchFamily="34" charset="-120"/>
                <a:ea typeface="微軟正黑體" pitchFamily="34" charset="-120"/>
              </a:rPr>
              <a:t>(6/7)</a:t>
            </a:r>
            <a:endParaRPr lang="zh-TW" altLang="en-US" b="1" dirty="0">
              <a:solidFill>
                <a:srgbClr val="0000D0"/>
              </a:solidFill>
              <a:latin typeface="微軟正黑體" pitchFamily="34" charset="-120"/>
              <a:ea typeface="微軟正黑體" pitchFamily="34" charset="-120"/>
            </a:endParaRPr>
          </a:p>
        </p:txBody>
      </p:sp>
      <p:sp>
        <p:nvSpPr>
          <p:cNvPr id="7" name="圓角矩形 6"/>
          <p:cNvSpPr/>
          <p:nvPr/>
        </p:nvSpPr>
        <p:spPr>
          <a:xfrm>
            <a:off x="1713807" y="1717960"/>
            <a:ext cx="8498606" cy="546100"/>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600" b="1" dirty="0">
                <a:solidFill>
                  <a:schemeClr val="tx1"/>
                </a:solidFill>
                <a:latin typeface="微軟正黑體" pitchFamily="34" charset="-120"/>
                <a:ea typeface="微軟正黑體" pitchFamily="34" charset="-120"/>
              </a:rPr>
              <a:t>實施科目</a:t>
            </a:r>
          </a:p>
        </p:txBody>
      </p:sp>
      <p:sp>
        <p:nvSpPr>
          <p:cNvPr id="8" name="圓角矩形 7"/>
          <p:cNvSpPr/>
          <p:nvPr/>
        </p:nvSpPr>
        <p:spPr>
          <a:xfrm>
            <a:off x="1713807" y="5104755"/>
            <a:ext cx="1446404" cy="812764"/>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b="1" dirty="0">
                <a:solidFill>
                  <a:schemeClr val="tx1"/>
                </a:solidFill>
                <a:latin typeface="微軟正黑體" pitchFamily="34" charset="-120"/>
                <a:ea typeface="微軟正黑體" pitchFamily="34" charset="-120"/>
              </a:rPr>
              <a:t>寒暑假</a:t>
            </a:r>
          </a:p>
        </p:txBody>
      </p:sp>
      <p:sp>
        <p:nvSpPr>
          <p:cNvPr id="9" name="圓角矩形 8"/>
          <p:cNvSpPr/>
          <p:nvPr/>
        </p:nvSpPr>
        <p:spPr>
          <a:xfrm>
            <a:off x="3160211" y="5056724"/>
            <a:ext cx="7052201" cy="799593"/>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zh-TW" sz="2000" b="1" dirty="0">
                <a:solidFill>
                  <a:schemeClr val="tx1"/>
                </a:solidFill>
                <a:latin typeface="微軟正黑體" pitchFamily="34" charset="-120"/>
                <a:ea typeface="微軟正黑體" pitchFamily="34" charset="-120"/>
              </a:rPr>
              <a:t>除依受輔科目及年級安排外，得視學生學習需求，安排其他</a:t>
            </a:r>
            <a:r>
              <a:rPr lang="zh-TW" altLang="zh-TW" sz="2000" b="1" dirty="0">
                <a:solidFill>
                  <a:srgbClr val="C00000"/>
                </a:solidFill>
                <a:latin typeface="微軟正黑體" pitchFamily="34" charset="-120"/>
                <a:ea typeface="微軟正黑體" pitchFamily="34" charset="-120"/>
              </a:rPr>
              <a:t>活動性課程</a:t>
            </a:r>
            <a:r>
              <a:rPr lang="zh-TW" altLang="zh-TW" sz="2000" b="1" dirty="0">
                <a:solidFill>
                  <a:schemeClr val="tx1"/>
                </a:solidFill>
                <a:latin typeface="微軟正黑體" pitchFamily="34" charset="-120"/>
                <a:ea typeface="微軟正黑體" pitchFamily="34" charset="-120"/>
              </a:rPr>
              <a:t>，以</a:t>
            </a:r>
            <a:r>
              <a:rPr lang="zh-TW" altLang="zh-TW" sz="2000" b="1" dirty="0">
                <a:solidFill>
                  <a:srgbClr val="C00000"/>
                </a:solidFill>
                <a:latin typeface="微軟正黑體" pitchFamily="34" charset="-120"/>
                <a:ea typeface="微軟正黑體" pitchFamily="34" charset="-120"/>
              </a:rPr>
              <a:t>不超過該班教學節數</a:t>
            </a:r>
            <a:r>
              <a:rPr lang="en-US" altLang="zh-TW" sz="2000" b="1" dirty="0">
                <a:solidFill>
                  <a:srgbClr val="C00000"/>
                </a:solidFill>
                <a:latin typeface="微軟正黑體" pitchFamily="34" charset="-120"/>
                <a:ea typeface="微軟正黑體" pitchFamily="34" charset="-120"/>
              </a:rPr>
              <a:t>25%</a:t>
            </a:r>
            <a:r>
              <a:rPr lang="zh-TW" altLang="zh-TW" sz="2000" b="1" dirty="0">
                <a:solidFill>
                  <a:schemeClr val="tx1"/>
                </a:solidFill>
                <a:latin typeface="微軟正黑體" pitchFamily="34" charset="-120"/>
                <a:ea typeface="微軟正黑體" pitchFamily="34" charset="-120"/>
              </a:rPr>
              <a:t>為原則</a:t>
            </a:r>
            <a:endParaRPr lang="zh-TW" altLang="en-US" sz="2000" b="1" dirty="0">
              <a:solidFill>
                <a:schemeClr val="tx1"/>
              </a:solidFill>
              <a:latin typeface="微軟正黑體" pitchFamily="34" charset="-120"/>
              <a:ea typeface="微軟正黑體" pitchFamily="34" charset="-120"/>
            </a:endParaRPr>
          </a:p>
        </p:txBody>
      </p:sp>
      <p:sp>
        <p:nvSpPr>
          <p:cNvPr id="10" name="圓角矩形 9"/>
          <p:cNvSpPr/>
          <p:nvPr/>
        </p:nvSpPr>
        <p:spPr>
          <a:xfrm>
            <a:off x="1713807" y="2266750"/>
            <a:ext cx="557858" cy="2838005"/>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b="1" dirty="0">
                <a:solidFill>
                  <a:schemeClr val="tx1"/>
                </a:solidFill>
                <a:latin typeface="微軟正黑體" pitchFamily="34" charset="-120"/>
                <a:ea typeface="微軟正黑體" pitchFamily="34" charset="-120"/>
              </a:rPr>
              <a:t>學期中</a:t>
            </a:r>
          </a:p>
        </p:txBody>
      </p:sp>
      <p:sp>
        <p:nvSpPr>
          <p:cNvPr id="11" name="圓角矩形 10"/>
          <p:cNvSpPr/>
          <p:nvPr/>
        </p:nvSpPr>
        <p:spPr>
          <a:xfrm>
            <a:off x="2285998" y="2289675"/>
            <a:ext cx="2472206" cy="520175"/>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b="1" dirty="0">
                <a:solidFill>
                  <a:schemeClr val="tx1"/>
                </a:solidFill>
                <a:latin typeface="微軟正黑體" pitchFamily="34" charset="-120"/>
                <a:ea typeface="微軟正黑體" pitchFamily="34" charset="-120"/>
              </a:rPr>
              <a:t>國語文、數學</a:t>
            </a:r>
          </a:p>
        </p:txBody>
      </p:sp>
      <p:sp>
        <p:nvSpPr>
          <p:cNvPr id="12" name="圓角矩形 11"/>
          <p:cNvSpPr/>
          <p:nvPr/>
        </p:nvSpPr>
        <p:spPr>
          <a:xfrm>
            <a:off x="2285998" y="2830751"/>
            <a:ext cx="2472206" cy="5436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b="1" dirty="0">
                <a:solidFill>
                  <a:schemeClr val="tx1"/>
                </a:solidFill>
                <a:latin typeface="微軟正黑體" pitchFamily="34" charset="-120"/>
                <a:ea typeface="微軟正黑體" pitchFamily="34" charset="-120"/>
              </a:rPr>
              <a:t>英語文</a:t>
            </a:r>
          </a:p>
        </p:txBody>
      </p:sp>
      <p:sp>
        <p:nvSpPr>
          <p:cNvPr id="13" name="圓角矩形 12"/>
          <p:cNvSpPr/>
          <p:nvPr/>
        </p:nvSpPr>
        <p:spPr>
          <a:xfrm>
            <a:off x="4808081" y="2262620"/>
            <a:ext cx="5404329" cy="5436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sz="2000" b="1" dirty="0">
                <a:solidFill>
                  <a:schemeClr val="tx1"/>
                </a:solidFill>
                <a:latin typeface="微軟正黑體" pitchFamily="34" charset="-120"/>
                <a:ea typeface="微軟正黑體" pitchFamily="34" charset="-120"/>
              </a:rPr>
              <a:t>1</a:t>
            </a:r>
            <a:r>
              <a:rPr lang="zh-TW" altLang="en-US" sz="2000" b="1" dirty="0">
                <a:solidFill>
                  <a:schemeClr val="tx1"/>
                </a:solidFill>
                <a:latin typeface="微軟正黑體" pitchFamily="34" charset="-120"/>
                <a:ea typeface="微軟正黑體" pitchFamily="34" charset="-120"/>
              </a:rPr>
              <a:t>至</a:t>
            </a:r>
            <a:r>
              <a:rPr lang="en-US" altLang="zh-TW" sz="2000" b="1" dirty="0">
                <a:solidFill>
                  <a:schemeClr val="tx1"/>
                </a:solidFill>
                <a:latin typeface="微軟正黑體" pitchFamily="34" charset="-120"/>
                <a:ea typeface="微軟正黑體" pitchFamily="34" charset="-120"/>
              </a:rPr>
              <a:t>9</a:t>
            </a:r>
            <a:r>
              <a:rPr lang="zh-TW" altLang="en-US" sz="2000" b="1" dirty="0">
                <a:solidFill>
                  <a:schemeClr val="tx1"/>
                </a:solidFill>
                <a:latin typeface="微軟正黑體" pitchFamily="34" charset="-120"/>
                <a:ea typeface="微軟正黑體" pitchFamily="34" charset="-120"/>
              </a:rPr>
              <a:t>年級</a:t>
            </a:r>
          </a:p>
        </p:txBody>
      </p:sp>
      <p:sp>
        <p:nvSpPr>
          <p:cNvPr id="14" name="圓角矩形 13"/>
          <p:cNvSpPr/>
          <p:nvPr/>
        </p:nvSpPr>
        <p:spPr>
          <a:xfrm>
            <a:off x="4808082" y="2825713"/>
            <a:ext cx="5404328" cy="525167"/>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sz="2000" b="1" dirty="0">
                <a:solidFill>
                  <a:schemeClr val="tx1"/>
                </a:solidFill>
                <a:latin typeface="微軟正黑體" pitchFamily="34" charset="-120"/>
                <a:ea typeface="微軟正黑體" pitchFamily="34" charset="-120"/>
              </a:rPr>
              <a:t>3</a:t>
            </a:r>
            <a:r>
              <a:rPr lang="zh-TW" altLang="en-US" sz="2000" b="1" dirty="0">
                <a:solidFill>
                  <a:schemeClr val="tx1"/>
                </a:solidFill>
                <a:latin typeface="微軟正黑體" pitchFamily="34" charset="-120"/>
                <a:ea typeface="微軟正黑體" pitchFamily="34" charset="-120"/>
              </a:rPr>
              <a:t>年級以上</a:t>
            </a:r>
          </a:p>
        </p:txBody>
      </p:sp>
      <p:sp>
        <p:nvSpPr>
          <p:cNvPr id="15" name="圓角矩形 14"/>
          <p:cNvSpPr/>
          <p:nvPr/>
        </p:nvSpPr>
        <p:spPr>
          <a:xfrm>
            <a:off x="4808081" y="3359274"/>
            <a:ext cx="5404329" cy="166791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2800" indent="-262800" algn="just"/>
            <a:r>
              <a:rPr lang="zh-TW" altLang="en-US" sz="2000" b="1" dirty="0">
                <a:solidFill>
                  <a:schemeClr val="tx1"/>
                </a:solidFill>
                <a:latin typeface="微軟正黑體" pitchFamily="34" charset="-120"/>
                <a:ea typeface="微軟正黑體" pitchFamily="34" charset="-120"/>
              </a:rPr>
              <a:t>●</a:t>
            </a:r>
            <a:r>
              <a:rPr lang="zh-TW" altLang="zh-TW" sz="2000" b="1" dirty="0">
                <a:solidFill>
                  <a:schemeClr val="tx1"/>
                </a:solidFill>
                <a:latin typeface="微軟正黑體" pitchFamily="34" charset="-120"/>
                <a:ea typeface="微軟正黑體" pitchFamily="34" charset="-120"/>
              </a:rPr>
              <a:t>學生須經</a:t>
            </a:r>
            <a:r>
              <a:rPr lang="zh-TW" altLang="zh-TW" sz="2000" b="1" dirty="0">
                <a:solidFill>
                  <a:srgbClr val="C00000"/>
                </a:solidFill>
                <a:latin typeface="微軟正黑體" pitchFamily="34" charset="-120"/>
                <a:ea typeface="微軟正黑體" pitchFamily="34" charset="-120"/>
              </a:rPr>
              <a:t>學校學習輔導小組評估</a:t>
            </a:r>
            <a:r>
              <a:rPr lang="zh-TW" altLang="zh-TW" sz="2000" b="1" dirty="0">
                <a:solidFill>
                  <a:schemeClr val="tx1"/>
                </a:solidFill>
                <a:latin typeface="微軟正黑體" pitchFamily="34" charset="-120"/>
                <a:ea typeface="微軟正黑體" pitchFamily="34" charset="-120"/>
              </a:rPr>
              <a:t>後確有需求且</a:t>
            </a:r>
            <a:r>
              <a:rPr lang="zh-TW" altLang="en-US" sz="2000" b="1" dirty="0">
                <a:solidFill>
                  <a:schemeClr val="tx1"/>
                </a:solidFill>
                <a:latin typeface="微軟正黑體" pitchFamily="34" charset="-120"/>
                <a:ea typeface="微軟正黑體" pitchFamily="34" charset="-120"/>
              </a:rPr>
              <a:t>應</a:t>
            </a:r>
            <a:r>
              <a:rPr lang="zh-TW" altLang="zh-TW" sz="2000" b="1" dirty="0">
                <a:solidFill>
                  <a:schemeClr val="tx1"/>
                </a:solidFill>
                <a:latin typeface="微軟正黑體" pitchFamily="34" charset="-120"/>
                <a:ea typeface="微軟正黑體" pitchFamily="34" charset="-120"/>
              </a:rPr>
              <a:t>依據</a:t>
            </a:r>
            <a:r>
              <a:rPr lang="zh-TW" altLang="zh-TW" sz="2000" b="1" dirty="0">
                <a:solidFill>
                  <a:srgbClr val="C00000"/>
                </a:solidFill>
                <a:latin typeface="微軟正黑體" pitchFamily="34" charset="-120"/>
                <a:ea typeface="微軟正黑體" pitchFamily="34" charset="-120"/>
              </a:rPr>
              <a:t>第</a:t>
            </a:r>
            <a:r>
              <a:rPr lang="en-US" altLang="zh-TW" sz="2000" b="1" dirty="0">
                <a:solidFill>
                  <a:srgbClr val="C00000"/>
                </a:solidFill>
                <a:latin typeface="微軟正黑體" pitchFamily="34" charset="-120"/>
                <a:ea typeface="微軟正黑體" pitchFamily="34" charset="-120"/>
              </a:rPr>
              <a:t>1</a:t>
            </a:r>
            <a:r>
              <a:rPr lang="zh-TW" altLang="zh-TW" sz="2000" b="1" dirty="0">
                <a:solidFill>
                  <a:srgbClr val="C00000"/>
                </a:solidFill>
                <a:latin typeface="微軟正黑體" pitchFamily="34" charset="-120"/>
                <a:ea typeface="微軟正黑體" pitchFamily="34" charset="-120"/>
              </a:rPr>
              <a:t>學期第</a:t>
            </a:r>
            <a:r>
              <a:rPr lang="en-US" altLang="zh-TW" sz="2000" b="1" dirty="0">
                <a:solidFill>
                  <a:srgbClr val="C00000"/>
                </a:solidFill>
                <a:latin typeface="微軟正黑體" pitchFamily="34" charset="-120"/>
                <a:ea typeface="微軟正黑體" pitchFamily="34" charset="-120"/>
              </a:rPr>
              <a:t>1</a:t>
            </a:r>
            <a:r>
              <a:rPr lang="zh-TW" altLang="zh-TW" sz="2000" b="1" dirty="0">
                <a:solidFill>
                  <a:srgbClr val="C00000"/>
                </a:solidFill>
                <a:latin typeface="微軟正黑體" pitchFamily="34" charset="-120"/>
                <a:ea typeface="微軟正黑體" pitchFamily="34" charset="-120"/>
              </a:rPr>
              <a:t>次定期評量成績</a:t>
            </a:r>
            <a:r>
              <a:rPr lang="zh-TW" altLang="zh-TW" sz="2000" b="1" dirty="0">
                <a:solidFill>
                  <a:schemeClr val="tx1"/>
                </a:solidFill>
                <a:latin typeface="微軟正黑體" pitchFamily="34" charset="-120"/>
                <a:ea typeface="微軟正黑體" pitchFamily="34" charset="-120"/>
              </a:rPr>
              <a:t>作為入班參考</a:t>
            </a:r>
            <a:endParaRPr lang="en-US" altLang="zh-TW" sz="2000" b="1" dirty="0">
              <a:solidFill>
                <a:schemeClr val="tx1"/>
              </a:solidFill>
              <a:latin typeface="微軟正黑體" pitchFamily="34" charset="-120"/>
              <a:ea typeface="微軟正黑體" pitchFamily="34" charset="-120"/>
            </a:endParaRPr>
          </a:p>
          <a:p>
            <a:pPr marL="259200" indent="-259200" algn="just"/>
            <a:r>
              <a:rPr lang="zh-TW" altLang="en-US" sz="2000" b="1" dirty="0">
                <a:solidFill>
                  <a:schemeClr val="tx1"/>
                </a:solidFill>
                <a:latin typeface="微軟正黑體" pitchFamily="34" charset="-120"/>
                <a:ea typeface="微軟正黑體" pitchFamily="34" charset="-120"/>
              </a:rPr>
              <a:t>●得自</a:t>
            </a:r>
            <a:r>
              <a:rPr lang="zh-TW" altLang="en-US" sz="2000" b="1" dirty="0">
                <a:solidFill>
                  <a:srgbClr val="C00000"/>
                </a:solidFill>
                <a:latin typeface="微軟正黑體" pitchFamily="34" charset="-120"/>
                <a:ea typeface="微軟正黑體" pitchFamily="34" charset="-120"/>
              </a:rPr>
              <a:t>第</a:t>
            </a:r>
            <a:r>
              <a:rPr lang="en-US" altLang="zh-TW" sz="2000" b="1" dirty="0">
                <a:solidFill>
                  <a:srgbClr val="C00000"/>
                </a:solidFill>
                <a:latin typeface="微軟正黑體" pitchFamily="34" charset="-120"/>
                <a:ea typeface="微軟正黑體" pitchFamily="34" charset="-120"/>
              </a:rPr>
              <a:t>1</a:t>
            </a:r>
            <a:r>
              <a:rPr lang="zh-TW" altLang="en-US" sz="2000" b="1" dirty="0">
                <a:solidFill>
                  <a:srgbClr val="C00000"/>
                </a:solidFill>
                <a:latin typeface="微軟正黑體" pitchFamily="34" charset="-120"/>
                <a:ea typeface="微軟正黑體" pitchFamily="34" charset="-120"/>
              </a:rPr>
              <a:t>學期第</a:t>
            </a:r>
            <a:r>
              <a:rPr lang="en-US" altLang="zh-TW" sz="2000" b="1" dirty="0">
                <a:solidFill>
                  <a:srgbClr val="C00000"/>
                </a:solidFill>
                <a:latin typeface="微軟正黑體" pitchFamily="34" charset="-120"/>
                <a:ea typeface="微軟正黑體" pitchFamily="34" charset="-120"/>
              </a:rPr>
              <a:t>11</a:t>
            </a:r>
            <a:r>
              <a:rPr lang="zh-TW" altLang="en-US" sz="2000" b="1" dirty="0">
                <a:solidFill>
                  <a:srgbClr val="C00000"/>
                </a:solidFill>
                <a:latin typeface="微軟正黑體" pitchFamily="34" charset="-120"/>
                <a:ea typeface="微軟正黑體" pitchFamily="34" charset="-120"/>
              </a:rPr>
              <a:t>週</a:t>
            </a:r>
            <a:r>
              <a:rPr lang="zh-TW" altLang="en-US" sz="2000" b="1" dirty="0">
                <a:solidFill>
                  <a:schemeClr val="tx1"/>
                </a:solidFill>
                <a:latin typeface="微軟正黑體" pitchFamily="34" charset="-120"/>
                <a:ea typeface="微軟正黑體" pitchFamily="34" charset="-120"/>
              </a:rPr>
              <a:t>起</a:t>
            </a:r>
            <a:r>
              <a:rPr lang="zh-TW" altLang="en-US" sz="2000" b="1" dirty="0">
                <a:solidFill>
                  <a:srgbClr val="C00000"/>
                </a:solidFill>
                <a:latin typeface="微軟正黑體" pitchFamily="34" charset="-120"/>
                <a:ea typeface="微軟正黑體" pitchFamily="34" charset="-120"/>
              </a:rPr>
              <a:t>單獨成班</a:t>
            </a:r>
            <a:r>
              <a:rPr lang="zh-TW" altLang="en-US" sz="2000" b="1" dirty="0">
                <a:solidFill>
                  <a:schemeClr val="tx1"/>
                </a:solidFill>
                <a:latin typeface="微軟正黑體" pitchFamily="34" charset="-120"/>
                <a:ea typeface="微軟正黑體" pitchFamily="34" charset="-120"/>
              </a:rPr>
              <a:t>，且不受全校各科目總受輔人數</a:t>
            </a:r>
            <a:r>
              <a:rPr lang="en-US" altLang="zh-TW" sz="2000" b="1" dirty="0">
                <a:solidFill>
                  <a:schemeClr val="tx1"/>
                </a:solidFill>
                <a:latin typeface="微軟正黑體" pitchFamily="34" charset="-120"/>
                <a:ea typeface="微軟正黑體" pitchFamily="34" charset="-120"/>
              </a:rPr>
              <a:t>35%</a:t>
            </a:r>
            <a:r>
              <a:rPr lang="zh-TW" altLang="en-US" sz="2000" b="1" dirty="0">
                <a:solidFill>
                  <a:schemeClr val="tx1"/>
                </a:solidFill>
                <a:latin typeface="微軟正黑體" pitchFamily="34" charset="-120"/>
                <a:ea typeface="微軟正黑體" pitchFamily="34" charset="-120"/>
              </a:rPr>
              <a:t>比率限制</a:t>
            </a:r>
          </a:p>
        </p:txBody>
      </p:sp>
      <p:sp>
        <p:nvSpPr>
          <p:cNvPr id="16" name="圓角矩形 15"/>
          <p:cNvSpPr/>
          <p:nvPr/>
        </p:nvSpPr>
        <p:spPr>
          <a:xfrm>
            <a:off x="2285998" y="3399966"/>
            <a:ext cx="2472206" cy="1648364"/>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b="1" dirty="0">
                <a:solidFill>
                  <a:schemeClr val="tx1"/>
                </a:solidFill>
                <a:latin typeface="微軟正黑體" pitchFamily="34" charset="-120"/>
                <a:ea typeface="微軟正黑體" pitchFamily="34" charset="-120"/>
              </a:rPr>
              <a:t>1</a:t>
            </a:r>
            <a:r>
              <a:rPr lang="zh-TW" altLang="en-US" sz="2000" b="1" dirty="0">
                <a:solidFill>
                  <a:schemeClr val="tx1"/>
                </a:solidFill>
                <a:latin typeface="微軟正黑體" pitchFamily="34" charset="-120"/>
                <a:ea typeface="微軟正黑體" pitchFamily="34" charset="-120"/>
              </a:rPr>
              <a:t>年級國語文、數學</a:t>
            </a:r>
            <a:endParaRPr lang="en-US" altLang="zh-TW" sz="2000" b="1" dirty="0">
              <a:solidFill>
                <a:schemeClr val="tx1"/>
              </a:solidFill>
              <a:latin typeface="微軟正黑體" pitchFamily="34" charset="-120"/>
              <a:ea typeface="微軟正黑體" pitchFamily="34" charset="-120"/>
            </a:endParaRPr>
          </a:p>
          <a:p>
            <a:pPr algn="ctr"/>
            <a:r>
              <a:rPr lang="en-US" altLang="zh-TW" sz="2000" b="1" dirty="0">
                <a:solidFill>
                  <a:schemeClr val="tx1"/>
                </a:solidFill>
                <a:latin typeface="微軟正黑體" pitchFamily="34" charset="-120"/>
                <a:ea typeface="微軟正黑體" pitchFamily="34" charset="-120"/>
              </a:rPr>
              <a:t>3</a:t>
            </a:r>
            <a:r>
              <a:rPr lang="zh-TW" altLang="en-US" sz="2000" b="1" dirty="0">
                <a:solidFill>
                  <a:schemeClr val="tx1"/>
                </a:solidFill>
                <a:latin typeface="微軟正黑體" pitchFamily="34" charset="-120"/>
                <a:ea typeface="微軟正黑體" pitchFamily="34" charset="-120"/>
              </a:rPr>
              <a:t>年級英語文</a:t>
            </a:r>
            <a:endParaRPr lang="en-US" altLang="zh-TW" sz="2000" b="1" dirty="0">
              <a:solidFill>
                <a:schemeClr val="tx1"/>
              </a:solidFill>
              <a:latin typeface="微軟正黑體" pitchFamily="34" charset="-120"/>
              <a:ea typeface="微軟正黑體" pitchFamily="34" charset="-120"/>
            </a:endParaRPr>
          </a:p>
        </p:txBody>
      </p:sp>
    </p:spTree>
    <p:extLst>
      <p:ext uri="{BB962C8B-B14F-4D97-AF65-F5344CB8AC3E}">
        <p14:creationId xmlns:p14="http://schemas.microsoft.com/office/powerpoint/2010/main" val="4526219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1637607" y="702425"/>
            <a:ext cx="8320136" cy="83671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五、注意事項摘錄</a:t>
            </a:r>
            <a:r>
              <a:rPr lang="en-US" altLang="zh-TW" b="1" dirty="0" smtClean="0">
                <a:solidFill>
                  <a:srgbClr val="0000D0"/>
                </a:solidFill>
                <a:latin typeface="微軟正黑體" pitchFamily="34" charset="-120"/>
                <a:ea typeface="微軟正黑體" pitchFamily="34" charset="-120"/>
              </a:rPr>
              <a:t>(7/7)</a:t>
            </a:r>
            <a:endParaRPr lang="zh-TW" altLang="en-US" b="1" dirty="0">
              <a:solidFill>
                <a:srgbClr val="0000D0"/>
              </a:solidFill>
              <a:latin typeface="微軟正黑體" pitchFamily="34" charset="-120"/>
              <a:ea typeface="微軟正黑體" pitchFamily="34" charset="-120"/>
            </a:endParaRPr>
          </a:p>
        </p:txBody>
      </p:sp>
      <p:sp>
        <p:nvSpPr>
          <p:cNvPr id="7" name="圓角矩形 6"/>
          <p:cNvSpPr/>
          <p:nvPr/>
        </p:nvSpPr>
        <p:spPr>
          <a:xfrm>
            <a:off x="1561407" y="1678837"/>
            <a:ext cx="8329189" cy="546100"/>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600" b="1" dirty="0">
                <a:solidFill>
                  <a:schemeClr val="tx1"/>
                </a:solidFill>
                <a:latin typeface="微軟正黑體" pitchFamily="34" charset="-120"/>
                <a:ea typeface="微軟正黑體" pitchFamily="34" charset="-120"/>
              </a:rPr>
              <a:t>申請課中學習扶助增置代理教師計畫</a:t>
            </a:r>
          </a:p>
        </p:txBody>
      </p:sp>
      <p:sp>
        <p:nvSpPr>
          <p:cNvPr id="8" name="圓角矩形 7"/>
          <p:cNvSpPr/>
          <p:nvPr/>
        </p:nvSpPr>
        <p:spPr>
          <a:xfrm>
            <a:off x="1561407" y="2351811"/>
            <a:ext cx="1610782" cy="231768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基本條件</a:t>
            </a:r>
          </a:p>
        </p:txBody>
      </p:sp>
      <p:sp>
        <p:nvSpPr>
          <p:cNvPr id="9" name="圓角矩形 8"/>
          <p:cNvSpPr/>
          <p:nvPr/>
        </p:nvSpPr>
        <p:spPr>
          <a:xfrm>
            <a:off x="3172190" y="2369917"/>
            <a:ext cx="6718405" cy="23184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zh-TW" altLang="en-US" sz="2400" b="1" dirty="0">
                <a:solidFill>
                  <a:schemeClr val="tx1"/>
                </a:solidFill>
                <a:latin typeface="微軟正黑體" pitchFamily="34" charset="-120"/>
                <a:ea typeface="微軟正黑體" pitchFamily="34" charset="-120"/>
              </a:rPr>
              <a:t>申請計畫學校以符合下列基本條件</a:t>
            </a:r>
            <a:r>
              <a:rPr lang="zh-TW" altLang="en-US" sz="2400" b="1" dirty="0">
                <a:solidFill>
                  <a:srgbClr val="C00000"/>
                </a:solidFill>
                <a:latin typeface="微軟正黑體" pitchFamily="34" charset="-120"/>
                <a:ea typeface="微軟正黑體" pitchFamily="34" charset="-120"/>
              </a:rPr>
              <a:t>為原則</a:t>
            </a:r>
            <a:r>
              <a:rPr lang="zh-TW" altLang="en-US" sz="2400" b="1" dirty="0">
                <a:solidFill>
                  <a:schemeClr val="tx1"/>
                </a:solidFill>
                <a:latin typeface="微軟正黑體" pitchFamily="34" charset="-120"/>
                <a:ea typeface="微軟正黑體" pitchFamily="34" charset="-120"/>
              </a:rPr>
              <a:t>：</a:t>
            </a:r>
            <a:endParaRPr lang="en-US" altLang="zh-TW" sz="2400" b="1" dirty="0">
              <a:solidFill>
                <a:schemeClr val="tx1"/>
              </a:solidFill>
              <a:latin typeface="微軟正黑體" pitchFamily="34" charset="-120"/>
              <a:ea typeface="微軟正黑體" pitchFamily="34" charset="-120"/>
            </a:endParaRPr>
          </a:p>
          <a:p>
            <a:pPr marL="252000" lvl="1" indent="-252000" algn="just">
              <a:buFont typeface="+mj-lt"/>
              <a:buAutoNum type="arabicPeriod"/>
            </a:pPr>
            <a:r>
              <a:rPr lang="zh-TW" altLang="en-US" sz="2400" b="1" dirty="0">
                <a:solidFill>
                  <a:schemeClr val="tx1"/>
                </a:solidFill>
                <a:latin typeface="微軟正黑體" pitchFamily="34" charset="-120"/>
                <a:ea typeface="微軟正黑體" pitchFamily="34" charset="-120"/>
              </a:rPr>
              <a:t>學校</a:t>
            </a:r>
            <a:r>
              <a:rPr lang="zh-TW" altLang="en-US" sz="2400" b="1" dirty="0">
                <a:solidFill>
                  <a:srgbClr val="C00000"/>
                </a:solidFill>
                <a:latin typeface="微軟正黑體" pitchFamily="34" charset="-120"/>
                <a:ea typeface="微軟正黑體" pitchFamily="34" charset="-120"/>
              </a:rPr>
              <a:t>總班級數超過</a:t>
            </a:r>
            <a:r>
              <a:rPr lang="en-US" altLang="zh-TW" sz="2400" b="1" dirty="0">
                <a:solidFill>
                  <a:srgbClr val="C00000"/>
                </a:solidFill>
                <a:latin typeface="微軟正黑體" pitchFamily="34" charset="-120"/>
                <a:ea typeface="微軟正黑體" pitchFamily="34" charset="-120"/>
              </a:rPr>
              <a:t>6</a:t>
            </a:r>
            <a:r>
              <a:rPr lang="zh-TW" altLang="en-US" sz="2400" b="1" dirty="0">
                <a:solidFill>
                  <a:srgbClr val="C00000"/>
                </a:solidFill>
                <a:latin typeface="微軟正黑體" pitchFamily="34" charset="-120"/>
                <a:ea typeface="微軟正黑體" pitchFamily="34" charset="-120"/>
              </a:rPr>
              <a:t>班</a:t>
            </a:r>
            <a:endParaRPr lang="en-US" altLang="zh-TW" sz="2400" b="1" dirty="0">
              <a:solidFill>
                <a:srgbClr val="C00000"/>
              </a:solidFill>
              <a:latin typeface="微軟正黑體" pitchFamily="34" charset="-120"/>
              <a:ea typeface="微軟正黑體" pitchFamily="34" charset="-120"/>
            </a:endParaRPr>
          </a:p>
          <a:p>
            <a:pPr marL="262800" lvl="1" indent="-262800" algn="just">
              <a:buFont typeface="+mj-lt"/>
              <a:buAutoNum type="arabicPeriod"/>
            </a:pPr>
            <a:r>
              <a:rPr lang="zh-TW" altLang="en-US" sz="2400" b="1" dirty="0">
                <a:solidFill>
                  <a:schemeClr val="tx1"/>
                </a:solidFill>
                <a:latin typeface="微軟正黑體" pitchFamily="34" charset="-120"/>
                <a:ea typeface="微軟正黑體" pitchFamily="34" charset="-120"/>
              </a:rPr>
              <a:t>學校</a:t>
            </a:r>
            <a:r>
              <a:rPr lang="zh-TW" altLang="en-US" sz="2400" b="1" dirty="0">
                <a:solidFill>
                  <a:srgbClr val="C00000"/>
                </a:solidFill>
                <a:latin typeface="微軟正黑體" pitchFamily="34" charset="-120"/>
                <a:ea typeface="微軟正黑體" pitchFamily="34" charset="-120"/>
              </a:rPr>
              <a:t>參與計畫之原班級學生數，每班人數不少於</a:t>
            </a:r>
            <a:r>
              <a:rPr lang="en-US" altLang="zh-TW" sz="2400" b="1" dirty="0">
                <a:solidFill>
                  <a:srgbClr val="C00000"/>
                </a:solidFill>
                <a:latin typeface="微軟正黑體" pitchFamily="34" charset="-120"/>
                <a:ea typeface="微軟正黑體" pitchFamily="34" charset="-120"/>
              </a:rPr>
              <a:t>20</a:t>
            </a:r>
            <a:r>
              <a:rPr lang="zh-TW" altLang="en-US" sz="2400" b="1" dirty="0">
                <a:solidFill>
                  <a:srgbClr val="C00000"/>
                </a:solidFill>
                <a:latin typeface="微軟正黑體" pitchFamily="34" charset="-120"/>
                <a:ea typeface="微軟正黑體" pitchFamily="34" charset="-120"/>
              </a:rPr>
              <a:t>人</a:t>
            </a:r>
            <a:endParaRPr lang="en-US" altLang="zh-TW" sz="2400" b="1" dirty="0">
              <a:solidFill>
                <a:srgbClr val="C00000"/>
              </a:solidFill>
              <a:latin typeface="微軟正黑體" pitchFamily="34" charset="-120"/>
              <a:ea typeface="微軟正黑體" pitchFamily="34" charset="-120"/>
            </a:endParaRPr>
          </a:p>
          <a:p>
            <a:pPr marL="262800" lvl="1" indent="-262800" algn="just">
              <a:buFont typeface="+mj-lt"/>
              <a:buAutoNum type="arabicPeriod"/>
            </a:pPr>
            <a:r>
              <a:rPr lang="zh-TW" altLang="en-US" sz="2400" b="1" dirty="0">
                <a:solidFill>
                  <a:schemeClr val="tx1"/>
                </a:solidFill>
                <a:latin typeface="微軟正黑體" pitchFamily="34" charset="-120"/>
                <a:ea typeface="微軟正黑體" pitchFamily="34" charset="-120"/>
              </a:rPr>
              <a:t>參與計畫之學習扶助班級由</a:t>
            </a:r>
            <a:r>
              <a:rPr lang="zh-TW" altLang="en-US" sz="2400" b="1" dirty="0">
                <a:solidFill>
                  <a:srgbClr val="C00000"/>
                </a:solidFill>
                <a:latin typeface="微軟正黑體" pitchFamily="34" charset="-120"/>
                <a:ea typeface="微軟正黑體" pitchFamily="34" charset="-120"/>
              </a:rPr>
              <a:t>學校編制內教師</a:t>
            </a:r>
            <a:r>
              <a:rPr lang="zh-TW" altLang="en-US" sz="2400" b="1" dirty="0">
                <a:solidFill>
                  <a:schemeClr val="tx1"/>
                </a:solidFill>
                <a:latin typeface="微軟正黑體" pitchFamily="34" charset="-120"/>
                <a:ea typeface="微軟正黑體" pitchFamily="34" charset="-120"/>
              </a:rPr>
              <a:t>擔任授課教師</a:t>
            </a:r>
            <a:endParaRPr lang="en-US" altLang="zh-TW" sz="2400" b="1" dirty="0">
              <a:solidFill>
                <a:schemeClr val="tx1"/>
              </a:solidFill>
              <a:latin typeface="微軟正黑體" pitchFamily="34" charset="-120"/>
              <a:ea typeface="微軟正黑體" pitchFamily="34" charset="-120"/>
            </a:endParaRPr>
          </a:p>
        </p:txBody>
      </p:sp>
      <p:sp>
        <p:nvSpPr>
          <p:cNvPr id="10" name="圓角矩形 9"/>
          <p:cNvSpPr/>
          <p:nvPr/>
        </p:nvSpPr>
        <p:spPr>
          <a:xfrm>
            <a:off x="3172188" y="4784815"/>
            <a:ext cx="6709355" cy="13572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b="1" dirty="0">
                <a:solidFill>
                  <a:schemeClr val="tx1"/>
                </a:solidFill>
                <a:latin typeface="微軟正黑體" pitchFamily="34" charset="-120"/>
                <a:ea typeface="微軟正黑體" pitchFamily="34" charset="-120"/>
              </a:rPr>
              <a:t>學校編制內教師擔任本計畫學習扶助班級授課教師之每週授課節數，</a:t>
            </a:r>
            <a:r>
              <a:rPr lang="zh-TW" altLang="en-US" sz="2400" b="1" dirty="0">
                <a:solidFill>
                  <a:srgbClr val="C00000"/>
                </a:solidFill>
                <a:latin typeface="微軟正黑體" pitchFamily="34" charset="-120"/>
                <a:ea typeface="微軟正黑體" pitchFamily="34" charset="-120"/>
              </a:rPr>
              <a:t>得依各地方政府相關規定列入每週基本授課節數計算</a:t>
            </a:r>
          </a:p>
        </p:txBody>
      </p:sp>
      <p:sp>
        <p:nvSpPr>
          <p:cNvPr id="11" name="圓角矩形 10"/>
          <p:cNvSpPr/>
          <p:nvPr/>
        </p:nvSpPr>
        <p:spPr>
          <a:xfrm>
            <a:off x="1561408" y="4768676"/>
            <a:ext cx="1610780" cy="1358021"/>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授課節數</a:t>
            </a:r>
            <a:endParaRPr lang="en-US" altLang="zh-TW" sz="2400" b="1" dirty="0">
              <a:solidFill>
                <a:schemeClr val="tx1"/>
              </a:solidFill>
              <a:latin typeface="微軟正黑體" pitchFamily="34" charset="-120"/>
              <a:ea typeface="微軟正黑體" pitchFamily="34" charset="-120"/>
            </a:endParaRPr>
          </a:p>
          <a:p>
            <a:pPr algn="ctr"/>
            <a:r>
              <a:rPr lang="zh-TW" altLang="en-US" sz="2400" b="1" dirty="0">
                <a:solidFill>
                  <a:schemeClr val="tx1"/>
                </a:solidFill>
                <a:latin typeface="微軟正黑體" pitchFamily="34" charset="-120"/>
                <a:ea typeface="微軟正黑體" pitchFamily="34" charset="-120"/>
              </a:rPr>
              <a:t>計算</a:t>
            </a:r>
          </a:p>
        </p:txBody>
      </p:sp>
    </p:spTree>
    <p:extLst>
      <p:ext uri="{BB962C8B-B14F-4D97-AF65-F5344CB8AC3E}">
        <p14:creationId xmlns:p14="http://schemas.microsoft.com/office/powerpoint/2010/main" val="848590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4">
            <a:extLst>
              <a:ext uri="{FF2B5EF4-FFF2-40B4-BE49-F238E27FC236}">
                <a16:creationId xmlns:a16="http://schemas.microsoft.com/office/drawing/2014/main" id="{D923B709-B1E8-48FB-A91F-95FF9C3FF7D3}"/>
              </a:ext>
            </a:extLst>
          </p:cNvPr>
          <p:cNvSpPr txBox="1">
            <a:spLocks/>
          </p:cNvSpPr>
          <p:nvPr/>
        </p:nvSpPr>
        <p:spPr>
          <a:xfrm>
            <a:off x="3212869" y="786228"/>
            <a:ext cx="6480720" cy="784380"/>
          </a:xfrm>
          <a:prstGeom prst="rect">
            <a:avLst/>
          </a:prstGeom>
        </p:spPr>
        <p:txBody>
          <a:bodyPr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ts val="6000"/>
              </a:lnSpc>
            </a:pPr>
            <a:r>
              <a:rPr lang="zh-TW" altLang="en-US" sz="4800" b="1" dirty="0" smtClean="0">
                <a:solidFill>
                  <a:srgbClr val="C00000"/>
                </a:solidFill>
                <a:latin typeface="微軟正黑體" pitchFamily="34" charset="-120"/>
                <a:ea typeface="微軟正黑體" pitchFamily="34" charset="-120"/>
              </a:rPr>
              <a:t>壹、學習扶助推動策略</a:t>
            </a:r>
            <a:r>
              <a:rPr lang="en-US" altLang="zh-TW" sz="4800" b="1" dirty="0" smtClean="0">
                <a:solidFill>
                  <a:srgbClr val="C00000"/>
                </a:solidFill>
                <a:latin typeface="微軟正黑體" pitchFamily="34" charset="-120"/>
                <a:ea typeface="微軟正黑體" pitchFamily="34" charset="-120"/>
              </a:rPr>
              <a:t/>
            </a:r>
            <a:br>
              <a:rPr lang="en-US" altLang="zh-TW" sz="4800" b="1" dirty="0" smtClean="0">
                <a:solidFill>
                  <a:srgbClr val="C00000"/>
                </a:solidFill>
                <a:latin typeface="微軟正黑體" pitchFamily="34" charset="-120"/>
                <a:ea typeface="微軟正黑體" pitchFamily="34" charset="-120"/>
              </a:rPr>
            </a:br>
            <a:r>
              <a:rPr lang="en-US" altLang="zh-TW" sz="4800" b="1" dirty="0" smtClean="0">
                <a:solidFill>
                  <a:srgbClr val="C00000"/>
                </a:solidFill>
                <a:latin typeface="微軟正黑體" pitchFamily="34" charset="-120"/>
                <a:ea typeface="微軟正黑體" pitchFamily="34" charset="-120"/>
              </a:rPr>
              <a:t/>
            </a:r>
            <a:br>
              <a:rPr lang="en-US" altLang="zh-TW" sz="4800" b="1" dirty="0" smtClean="0">
                <a:solidFill>
                  <a:srgbClr val="C00000"/>
                </a:solidFill>
                <a:latin typeface="微軟正黑體" pitchFamily="34" charset="-120"/>
                <a:ea typeface="微軟正黑體" pitchFamily="34" charset="-120"/>
              </a:rPr>
            </a:br>
            <a:r>
              <a:rPr lang="en-US" altLang="zh-TW" sz="4800" b="1" dirty="0" smtClean="0">
                <a:solidFill>
                  <a:srgbClr val="C00000"/>
                </a:solidFill>
                <a:latin typeface="微軟正黑體" pitchFamily="34" charset="-120"/>
                <a:ea typeface="微軟正黑體" pitchFamily="34" charset="-120"/>
              </a:rPr>
              <a:t/>
            </a:r>
            <a:br>
              <a:rPr lang="en-US" altLang="zh-TW" sz="4800" b="1" dirty="0" smtClean="0">
                <a:solidFill>
                  <a:srgbClr val="C00000"/>
                </a:solidFill>
                <a:latin typeface="微軟正黑體" pitchFamily="34" charset="-120"/>
                <a:ea typeface="微軟正黑體" pitchFamily="34" charset="-120"/>
              </a:rPr>
            </a:br>
            <a:endParaRPr lang="zh-TW" altLang="en-US" sz="4800" b="1" dirty="0">
              <a:solidFill>
                <a:srgbClr val="C00000"/>
              </a:solidFill>
              <a:latin typeface="微軟正黑體" pitchFamily="34" charset="-120"/>
              <a:ea typeface="微軟正黑體" pitchFamily="34" charset="-120"/>
            </a:endParaRPr>
          </a:p>
        </p:txBody>
      </p:sp>
      <p:sp>
        <p:nvSpPr>
          <p:cNvPr id="7" name="圓角矩形 6">
            <a:extLst>
              <a:ext uri="{FF2B5EF4-FFF2-40B4-BE49-F238E27FC236}">
                <a16:creationId xmlns:a16="http://schemas.microsoft.com/office/drawing/2014/main" id="{E8F8BCAE-8A5B-4DB5-98B0-72FBEF7A5E4A}"/>
              </a:ext>
            </a:extLst>
          </p:cNvPr>
          <p:cNvSpPr/>
          <p:nvPr/>
        </p:nvSpPr>
        <p:spPr>
          <a:xfrm>
            <a:off x="2639292" y="1848946"/>
            <a:ext cx="1216233" cy="936104"/>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b="1" dirty="0">
                <a:solidFill>
                  <a:schemeClr val="tx1"/>
                </a:solidFill>
                <a:latin typeface="微軟正黑體" pitchFamily="34" charset="-120"/>
                <a:ea typeface="微軟正黑體" pitchFamily="34" charset="-120"/>
              </a:rPr>
              <a:t>一</a:t>
            </a:r>
          </a:p>
        </p:txBody>
      </p:sp>
      <p:sp>
        <p:nvSpPr>
          <p:cNvPr id="8" name="圓角矩形 7">
            <a:extLst>
              <a:ext uri="{FF2B5EF4-FFF2-40B4-BE49-F238E27FC236}">
                <a16:creationId xmlns:a16="http://schemas.microsoft.com/office/drawing/2014/main" id="{2B331C21-4FA8-4515-9C5E-B1E4024F8DCF}"/>
              </a:ext>
            </a:extLst>
          </p:cNvPr>
          <p:cNvSpPr/>
          <p:nvPr/>
        </p:nvSpPr>
        <p:spPr>
          <a:xfrm>
            <a:off x="2639291" y="2855148"/>
            <a:ext cx="1216800" cy="936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b="1" dirty="0">
                <a:solidFill>
                  <a:schemeClr val="tx1"/>
                </a:solidFill>
                <a:latin typeface="微軟正黑體" pitchFamily="34" charset="-120"/>
                <a:ea typeface="微軟正黑體" pitchFamily="34" charset="-120"/>
              </a:rPr>
              <a:t>二</a:t>
            </a:r>
          </a:p>
        </p:txBody>
      </p:sp>
      <p:sp>
        <p:nvSpPr>
          <p:cNvPr id="9" name="圓角矩形 8">
            <a:extLst>
              <a:ext uri="{FF2B5EF4-FFF2-40B4-BE49-F238E27FC236}">
                <a16:creationId xmlns:a16="http://schemas.microsoft.com/office/drawing/2014/main" id="{5E6B2264-48EB-47F0-8A00-C4D4203A3EBF}"/>
              </a:ext>
            </a:extLst>
          </p:cNvPr>
          <p:cNvSpPr/>
          <p:nvPr/>
        </p:nvSpPr>
        <p:spPr>
          <a:xfrm>
            <a:off x="3855526" y="1848946"/>
            <a:ext cx="6480720" cy="936104"/>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3200" b="1" dirty="0">
                <a:solidFill>
                  <a:schemeClr val="tx1"/>
                </a:solidFill>
                <a:latin typeface="微軟正黑體" pitchFamily="34" charset="-120"/>
                <a:ea typeface="微軟正黑體" pitchFamily="34" charset="-120"/>
              </a:rPr>
              <a:t>背景</a:t>
            </a:r>
          </a:p>
        </p:txBody>
      </p:sp>
      <p:sp>
        <p:nvSpPr>
          <p:cNvPr id="10" name="圓角矩形 9">
            <a:extLst>
              <a:ext uri="{FF2B5EF4-FFF2-40B4-BE49-F238E27FC236}">
                <a16:creationId xmlns:a16="http://schemas.microsoft.com/office/drawing/2014/main" id="{234CF1F5-15AF-4256-A616-80B088DDB227}"/>
              </a:ext>
            </a:extLst>
          </p:cNvPr>
          <p:cNvSpPr/>
          <p:nvPr/>
        </p:nvSpPr>
        <p:spPr>
          <a:xfrm>
            <a:off x="3855525" y="2855148"/>
            <a:ext cx="6480000" cy="936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3200" b="1" dirty="0">
                <a:solidFill>
                  <a:schemeClr val="tx1"/>
                </a:solidFill>
                <a:latin typeface="微軟正黑體" pitchFamily="34" charset="-120"/>
                <a:ea typeface="微軟正黑體" pitchFamily="34" charset="-120"/>
              </a:rPr>
              <a:t>核心精神</a:t>
            </a:r>
          </a:p>
        </p:txBody>
      </p:sp>
      <p:sp>
        <p:nvSpPr>
          <p:cNvPr id="11" name="圓角矩形 6">
            <a:extLst>
              <a:ext uri="{FF2B5EF4-FFF2-40B4-BE49-F238E27FC236}">
                <a16:creationId xmlns:a16="http://schemas.microsoft.com/office/drawing/2014/main" id="{15C14FDF-6E63-4067-B3AB-6FC554524DD5}"/>
              </a:ext>
            </a:extLst>
          </p:cNvPr>
          <p:cNvSpPr/>
          <p:nvPr/>
        </p:nvSpPr>
        <p:spPr>
          <a:xfrm>
            <a:off x="2639291" y="3861246"/>
            <a:ext cx="1216800" cy="936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b="1" dirty="0">
                <a:solidFill>
                  <a:schemeClr val="tx1"/>
                </a:solidFill>
                <a:latin typeface="微軟正黑體" pitchFamily="34" charset="-120"/>
                <a:ea typeface="微軟正黑體" pitchFamily="34" charset="-120"/>
              </a:rPr>
              <a:t>三</a:t>
            </a:r>
          </a:p>
        </p:txBody>
      </p:sp>
      <p:sp>
        <p:nvSpPr>
          <p:cNvPr id="12" name="圓角矩形 11">
            <a:extLst>
              <a:ext uri="{FF2B5EF4-FFF2-40B4-BE49-F238E27FC236}">
                <a16:creationId xmlns:a16="http://schemas.microsoft.com/office/drawing/2014/main" id="{9877EA40-A578-41CF-8C87-95DB9AB81C46}"/>
              </a:ext>
            </a:extLst>
          </p:cNvPr>
          <p:cNvSpPr/>
          <p:nvPr/>
        </p:nvSpPr>
        <p:spPr>
          <a:xfrm>
            <a:off x="3855525" y="3861246"/>
            <a:ext cx="6480000" cy="936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3200" b="1" dirty="0">
                <a:solidFill>
                  <a:schemeClr val="tx1"/>
                </a:solidFill>
                <a:latin typeface="微軟正黑體" pitchFamily="34" charset="-120"/>
                <a:ea typeface="微軟正黑體" pitchFamily="34" charset="-120"/>
              </a:rPr>
              <a:t>推動策略</a:t>
            </a:r>
          </a:p>
        </p:txBody>
      </p:sp>
      <p:sp>
        <p:nvSpPr>
          <p:cNvPr id="13" name="圓角矩形 6">
            <a:extLst>
              <a:ext uri="{FF2B5EF4-FFF2-40B4-BE49-F238E27FC236}">
                <a16:creationId xmlns:a16="http://schemas.microsoft.com/office/drawing/2014/main" id="{85D50A44-0C34-49E8-A79E-5DA0E5CEB40C}"/>
              </a:ext>
            </a:extLst>
          </p:cNvPr>
          <p:cNvSpPr/>
          <p:nvPr/>
        </p:nvSpPr>
        <p:spPr>
          <a:xfrm>
            <a:off x="2639291" y="4859282"/>
            <a:ext cx="1216800" cy="936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b="1" dirty="0">
                <a:solidFill>
                  <a:schemeClr val="tx1"/>
                </a:solidFill>
                <a:latin typeface="微軟正黑體" pitchFamily="34" charset="-120"/>
                <a:ea typeface="微軟正黑體" pitchFamily="34" charset="-120"/>
              </a:rPr>
              <a:t>四</a:t>
            </a:r>
          </a:p>
        </p:txBody>
      </p:sp>
      <p:sp>
        <p:nvSpPr>
          <p:cNvPr id="14" name="圓角矩形 9">
            <a:extLst>
              <a:ext uri="{FF2B5EF4-FFF2-40B4-BE49-F238E27FC236}">
                <a16:creationId xmlns:a16="http://schemas.microsoft.com/office/drawing/2014/main" id="{22184222-0882-4415-A306-ECCAFE2A91AC}"/>
              </a:ext>
            </a:extLst>
          </p:cNvPr>
          <p:cNvSpPr/>
          <p:nvPr/>
        </p:nvSpPr>
        <p:spPr>
          <a:xfrm>
            <a:off x="3855525" y="4859282"/>
            <a:ext cx="6480000" cy="936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3200" b="1" dirty="0">
                <a:solidFill>
                  <a:schemeClr val="tx1"/>
                </a:solidFill>
                <a:latin typeface="微軟正黑體" pitchFamily="34" charset="-120"/>
                <a:ea typeface="微軟正黑體" pitchFamily="34" charset="-120"/>
              </a:rPr>
              <a:t>宣導事項</a:t>
            </a:r>
          </a:p>
        </p:txBody>
      </p:sp>
    </p:spTree>
    <p:extLst>
      <p:ext uri="{BB962C8B-B14F-4D97-AF65-F5344CB8AC3E}">
        <p14:creationId xmlns:p14="http://schemas.microsoft.com/office/powerpoint/2010/main" val="24969718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4">
            <a:extLst>
              <a:ext uri="{FF2B5EF4-FFF2-40B4-BE49-F238E27FC236}">
                <a16:creationId xmlns:a16="http://schemas.microsoft.com/office/drawing/2014/main" id="{D923B709-B1E8-48FB-A91F-95FF9C3FF7D3}"/>
              </a:ext>
            </a:extLst>
          </p:cNvPr>
          <p:cNvSpPr txBox="1">
            <a:spLocks/>
          </p:cNvSpPr>
          <p:nvPr/>
        </p:nvSpPr>
        <p:spPr>
          <a:xfrm>
            <a:off x="1183178" y="1890119"/>
            <a:ext cx="10515600" cy="3077762"/>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ts val="6000"/>
              </a:lnSpc>
            </a:pPr>
            <a:r>
              <a:rPr lang="zh-TW" altLang="en-US" sz="4800" b="1" dirty="0">
                <a:solidFill>
                  <a:srgbClr val="0000FF"/>
                </a:solidFill>
                <a:latin typeface="微軟正黑體" pitchFamily="34" charset="-120"/>
                <a:ea typeface="微軟正黑體" pitchFamily="34" charset="-120"/>
              </a:rPr>
              <a:t>叁</a:t>
            </a:r>
            <a:r>
              <a:rPr lang="zh-TW" altLang="en-US" sz="4800" b="1" dirty="0" smtClean="0">
                <a:solidFill>
                  <a:srgbClr val="0000FF"/>
                </a:solidFill>
                <a:latin typeface="微軟正黑體" pitchFamily="34" charset="-120"/>
                <a:ea typeface="微軟正黑體" pitchFamily="34" charset="-120"/>
              </a:rPr>
              <a:t>、隋堂測驗</a:t>
            </a:r>
            <a:endParaRPr lang="zh-TW" altLang="en-US" sz="4800" b="1" dirty="0">
              <a:solidFill>
                <a:srgbClr val="0000FF"/>
              </a:solidFill>
              <a:latin typeface="微軟正黑體" pitchFamily="34" charset="-120"/>
              <a:ea typeface="微軟正黑體" pitchFamily="34" charset="-120"/>
            </a:endParaRPr>
          </a:p>
        </p:txBody>
      </p:sp>
    </p:spTree>
    <p:extLst>
      <p:ext uri="{BB962C8B-B14F-4D97-AF65-F5344CB8AC3E}">
        <p14:creationId xmlns:p14="http://schemas.microsoft.com/office/powerpoint/2010/main" val="12969688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乘號 7"/>
          <p:cNvSpPr/>
          <p:nvPr/>
        </p:nvSpPr>
        <p:spPr>
          <a:xfrm>
            <a:off x="1285702" y="530020"/>
            <a:ext cx="685800" cy="6858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乘號 8"/>
          <p:cNvSpPr/>
          <p:nvPr/>
        </p:nvSpPr>
        <p:spPr>
          <a:xfrm>
            <a:off x="1285702" y="1665940"/>
            <a:ext cx="685800" cy="6858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甜甜圈 9"/>
          <p:cNvSpPr/>
          <p:nvPr/>
        </p:nvSpPr>
        <p:spPr>
          <a:xfrm>
            <a:off x="1333133" y="2595885"/>
            <a:ext cx="457200" cy="498593"/>
          </a:xfrm>
          <a:prstGeom prst="donu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1" name="乘號 10"/>
          <p:cNvSpPr/>
          <p:nvPr/>
        </p:nvSpPr>
        <p:spPr>
          <a:xfrm>
            <a:off x="1247235" y="3499609"/>
            <a:ext cx="685800" cy="6858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甜甜圈 11"/>
          <p:cNvSpPr/>
          <p:nvPr/>
        </p:nvSpPr>
        <p:spPr>
          <a:xfrm>
            <a:off x="1247235" y="4651445"/>
            <a:ext cx="457200" cy="498593"/>
          </a:xfrm>
          <a:prstGeom prst="donu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4" name="矩形 3"/>
          <p:cNvSpPr/>
          <p:nvPr/>
        </p:nvSpPr>
        <p:spPr>
          <a:xfrm>
            <a:off x="1410393" y="664008"/>
            <a:ext cx="10102734" cy="523220"/>
          </a:xfrm>
          <a:prstGeom prst="rect">
            <a:avLst/>
          </a:prstGeom>
        </p:spPr>
        <p:txBody>
          <a:bodyPr wrap="square">
            <a:spAutoFit/>
          </a:bodyPr>
          <a:lstStyle/>
          <a:p>
            <a:pPr marL="800100" lvl="2" indent="0">
              <a:spcBef>
                <a:spcPts val="1800"/>
              </a:spcBef>
              <a:buNone/>
            </a:pPr>
            <a:r>
              <a:rPr lang="zh-TW" altLang="en-US" sz="2800" dirty="0" smtClean="0">
                <a:latin typeface="微軟正黑體" panose="020B0604030504040204" pitchFamily="34" charset="-120"/>
                <a:ea typeface="微軟正黑體" panose="020B0604030504040204" pitchFamily="34" charset="-120"/>
              </a:rPr>
              <a:t>編制內教師只要上課中學習扶助，就可以支領鐘點費。</a:t>
            </a:r>
            <a:endParaRPr lang="en-US" altLang="zh-TW" sz="2800" dirty="0">
              <a:latin typeface="微軟正黑體" panose="020B0604030504040204" pitchFamily="34" charset="-120"/>
              <a:ea typeface="微軟正黑體" panose="020B0604030504040204" pitchFamily="34" charset="-120"/>
            </a:endParaRPr>
          </a:p>
        </p:txBody>
      </p:sp>
      <p:sp>
        <p:nvSpPr>
          <p:cNvPr id="13" name="矩形 12"/>
          <p:cNvSpPr/>
          <p:nvPr/>
        </p:nvSpPr>
        <p:spPr>
          <a:xfrm>
            <a:off x="1419031" y="1709830"/>
            <a:ext cx="10352116" cy="523220"/>
          </a:xfrm>
          <a:prstGeom prst="rect">
            <a:avLst/>
          </a:prstGeom>
        </p:spPr>
        <p:txBody>
          <a:bodyPr wrap="square">
            <a:spAutoFit/>
          </a:bodyPr>
          <a:lstStyle/>
          <a:p>
            <a:pPr marL="800100" lvl="2" indent="0">
              <a:spcBef>
                <a:spcPts val="2400"/>
              </a:spcBef>
              <a:buNone/>
            </a:pPr>
            <a:r>
              <a:rPr lang="zh-TW" altLang="en-US" sz="2800" dirty="0" smtClean="0">
                <a:latin typeface="微軟正黑體" panose="020B0604030504040204" pitchFamily="34" charset="-120"/>
                <a:ea typeface="微軟正黑體" panose="020B0604030504040204" pitchFamily="34" charset="-120"/>
              </a:rPr>
              <a:t>寒暑假的周六及周日實施學習扶助，合計至多以</a:t>
            </a:r>
            <a:r>
              <a:rPr lang="en-US" altLang="zh-TW" sz="2800" dirty="0" smtClean="0">
                <a:latin typeface="微軟正黑體" panose="020B0604030504040204" pitchFamily="34" charset="-120"/>
                <a:ea typeface="微軟正黑體" panose="020B0604030504040204" pitchFamily="34" charset="-120"/>
              </a:rPr>
              <a:t>4</a:t>
            </a:r>
            <a:r>
              <a:rPr lang="zh-TW" altLang="en-US" sz="2800" dirty="0" smtClean="0">
                <a:latin typeface="微軟正黑體" panose="020B0604030504040204" pitchFamily="34" charset="-120"/>
                <a:ea typeface="微軟正黑體" panose="020B0604030504040204" pitchFamily="34" charset="-120"/>
              </a:rPr>
              <a:t>節為限。</a:t>
            </a:r>
            <a:endParaRPr lang="en-US" altLang="zh-TW" sz="2800" dirty="0">
              <a:latin typeface="微軟正黑體" panose="020B0604030504040204" pitchFamily="34" charset="-120"/>
              <a:ea typeface="微軟正黑體" panose="020B0604030504040204" pitchFamily="34" charset="-120"/>
            </a:endParaRPr>
          </a:p>
        </p:txBody>
      </p:sp>
      <p:sp>
        <p:nvSpPr>
          <p:cNvPr id="14" name="矩形 13"/>
          <p:cNvSpPr/>
          <p:nvPr/>
        </p:nvSpPr>
        <p:spPr>
          <a:xfrm>
            <a:off x="1419031" y="2623613"/>
            <a:ext cx="10543308" cy="523220"/>
          </a:xfrm>
          <a:prstGeom prst="rect">
            <a:avLst/>
          </a:prstGeom>
        </p:spPr>
        <p:txBody>
          <a:bodyPr wrap="square">
            <a:spAutoFit/>
          </a:bodyPr>
          <a:lstStyle/>
          <a:p>
            <a:pPr marL="800100" lvl="2" indent="0">
              <a:spcBef>
                <a:spcPts val="2400"/>
              </a:spcBef>
              <a:buNone/>
            </a:pPr>
            <a:r>
              <a:rPr lang="zh-TW" altLang="en-US" sz="2800" dirty="0" smtClean="0">
                <a:latin typeface="微軟正黑體" panose="020B0604030504040204" pitchFamily="34" charset="-120"/>
                <a:ea typeface="微軟正黑體" panose="020B0604030504040204" pitchFamily="34" charset="-120"/>
              </a:rPr>
              <a:t>成長測驗內容為學生就讀年級前一學年度的基本學習內容。</a:t>
            </a:r>
            <a:endParaRPr lang="en-US" altLang="zh-TW" sz="2800" dirty="0">
              <a:latin typeface="微軟正黑體" panose="020B0604030504040204" pitchFamily="34" charset="-120"/>
              <a:ea typeface="微軟正黑體" panose="020B0604030504040204" pitchFamily="34" charset="-120"/>
            </a:endParaRPr>
          </a:p>
        </p:txBody>
      </p:sp>
      <p:sp>
        <p:nvSpPr>
          <p:cNvPr id="15" name="矩形 14"/>
          <p:cNvSpPr/>
          <p:nvPr/>
        </p:nvSpPr>
        <p:spPr>
          <a:xfrm>
            <a:off x="1285701" y="3580131"/>
            <a:ext cx="10618775" cy="523220"/>
          </a:xfrm>
          <a:prstGeom prst="rect">
            <a:avLst/>
          </a:prstGeom>
        </p:spPr>
        <p:txBody>
          <a:bodyPr wrap="square">
            <a:spAutoFit/>
          </a:bodyPr>
          <a:lstStyle/>
          <a:p>
            <a:pPr marL="800100" lvl="2" indent="0">
              <a:spcBef>
                <a:spcPts val="2400"/>
              </a:spcBef>
              <a:buNone/>
            </a:pPr>
            <a:r>
              <a:rPr lang="zh-TW" altLang="en-US" sz="2800" dirty="0" smtClean="0">
                <a:latin typeface="微軟正黑體" panose="020B0604030504040204" pitchFamily="34" charset="-120"/>
                <a:ea typeface="微軟正黑體" panose="020B0604030504040204" pitchFamily="34" charset="-120"/>
              </a:rPr>
              <a:t>經學習輔導小組認定有學習需求的學生，就可以參加學習扶助。</a:t>
            </a:r>
            <a:endParaRPr lang="en-US" altLang="zh-TW" sz="2800" dirty="0">
              <a:latin typeface="微軟正黑體" panose="020B0604030504040204" pitchFamily="34" charset="-120"/>
              <a:ea typeface="微軟正黑體" panose="020B0604030504040204" pitchFamily="34" charset="-120"/>
            </a:endParaRPr>
          </a:p>
        </p:txBody>
      </p:sp>
      <p:sp>
        <p:nvSpPr>
          <p:cNvPr id="16" name="矩形 15"/>
          <p:cNvSpPr/>
          <p:nvPr/>
        </p:nvSpPr>
        <p:spPr>
          <a:xfrm>
            <a:off x="1285702" y="4651445"/>
            <a:ext cx="10352116" cy="2246769"/>
          </a:xfrm>
          <a:prstGeom prst="rect">
            <a:avLst/>
          </a:prstGeom>
        </p:spPr>
        <p:txBody>
          <a:bodyPr wrap="square">
            <a:spAutoFit/>
          </a:bodyPr>
          <a:lstStyle/>
          <a:p>
            <a:pPr marL="800100" lvl="2" indent="0">
              <a:spcBef>
                <a:spcPts val="2400"/>
              </a:spcBef>
              <a:buNone/>
            </a:pPr>
            <a:r>
              <a:rPr lang="zh-TW" altLang="en-US" sz="2800" dirty="0" smtClean="0">
                <a:latin typeface="微軟正黑體" panose="020B0604030504040204" pitchFamily="34" charset="-120"/>
                <a:ea typeface="微軟正黑體" panose="020B0604030504040204" pitchFamily="34" charset="-120"/>
              </a:rPr>
              <a:t>一年級國語文、數學及三年級英語文，學生須經學習輔導小組評估後確實有需求且應依據第一期第一次定期評量成績作為入班參考。另本類學生得自第一學期第十一週起單獨成班開，且不受全校各科</a:t>
            </a:r>
            <a:r>
              <a:rPr lang="en-US" altLang="zh-TW" sz="2800" dirty="0" smtClean="0">
                <a:latin typeface="微軟正黑體" panose="020B0604030504040204" pitchFamily="34" charset="-120"/>
                <a:ea typeface="微軟正黑體" panose="020B0604030504040204" pitchFamily="34" charset="-120"/>
              </a:rPr>
              <a:t>(</a:t>
            </a:r>
            <a:r>
              <a:rPr lang="zh-TW" altLang="en-US" sz="2800" dirty="0" smtClean="0">
                <a:latin typeface="微軟正黑體" panose="020B0604030504040204" pitchFamily="34" charset="-120"/>
                <a:ea typeface="微軟正黑體" panose="020B0604030504040204" pitchFamily="34" charset="-120"/>
              </a:rPr>
              <a:t>領域</a:t>
            </a:r>
            <a:r>
              <a:rPr lang="en-US" altLang="zh-TW" sz="2800" dirty="0" smtClean="0">
                <a:latin typeface="微軟正黑體" panose="020B0604030504040204" pitchFamily="34" charset="-120"/>
                <a:ea typeface="微軟正黑體" panose="020B0604030504040204" pitchFamily="34" charset="-120"/>
              </a:rPr>
              <a:t>)</a:t>
            </a:r>
            <a:r>
              <a:rPr lang="zh-TW" altLang="en-US" sz="2800" dirty="0" smtClean="0">
                <a:latin typeface="微軟正黑體" panose="020B0604030504040204" pitchFamily="34" charset="-120"/>
                <a:ea typeface="微軟正黑體" panose="020B0604030504040204" pitchFamily="34" charset="-120"/>
              </a:rPr>
              <a:t>總受輔人數之百分之三十五比率限制</a:t>
            </a:r>
            <a:r>
              <a:rPr lang="zh-TW" altLang="en-US" dirty="0" smtClean="0">
                <a:latin typeface="微軟正黑體" panose="020B0604030504040204" pitchFamily="34" charset="-120"/>
                <a:ea typeface="微軟正黑體" panose="020B0604030504040204" pitchFamily="34" charset="-120"/>
              </a:rPr>
              <a:t>。</a:t>
            </a:r>
            <a:endParaRPr lang="zh-TW" altLang="en-US" dirty="0"/>
          </a:p>
        </p:txBody>
      </p:sp>
    </p:spTree>
    <p:extLst>
      <p:ext uri="{BB962C8B-B14F-4D97-AF65-F5344CB8AC3E}">
        <p14:creationId xmlns:p14="http://schemas.microsoft.com/office/powerpoint/2010/main" val="1760810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heel(1)">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heel(1)">
                                      <p:cBhvr>
                                        <p:cTn id="17" dur="2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heel(1)">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heel(1)">
                                      <p:cBhvr>
                                        <p:cTn id="27" dur="20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heel(1)">
                                      <p:cBhvr>
                                        <p:cTn id="32" dur="20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heel(1)">
                                      <p:cBhvr>
                                        <p:cTn id="37" dur="20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heel(1)">
                                      <p:cBhvr>
                                        <p:cTn id="42" dur="20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heel(1)">
                                      <p:cBhvr>
                                        <p:cTn id="47" dur="20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1"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wheel(1)">
                                      <p:cBhvr>
                                        <p:cTn id="5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4" grpId="0"/>
      <p:bldP spid="13" grpId="0"/>
      <p:bldP spid="14" grpId="0"/>
      <p:bldP spid="15" grpId="0"/>
      <p:bldP spid="1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內容版面配置區 5"/>
          <p:cNvSpPr txBox="1">
            <a:spLocks/>
          </p:cNvSpPr>
          <p:nvPr/>
        </p:nvSpPr>
        <p:spPr>
          <a:xfrm>
            <a:off x="1981200" y="685800"/>
            <a:ext cx="8229600" cy="5715000"/>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800100" lvl="2" algn="l">
              <a:spcBef>
                <a:spcPts val="1800"/>
              </a:spcBef>
            </a:pPr>
            <a:r>
              <a:rPr lang="zh-TW" altLang="en-US" sz="2800" dirty="0" smtClean="0">
                <a:latin typeface="微軟正黑體" panose="020B0604030504040204" pitchFamily="34" charset="-120"/>
                <a:ea typeface="微軟正黑體" panose="020B0604030504040204" pitchFamily="34" charset="-120"/>
              </a:rPr>
              <a:t>學習綱要總節數內的正式課程不可以實施學習扶助。</a:t>
            </a:r>
            <a:endParaRPr lang="en-US" altLang="zh-TW" sz="2800" dirty="0" smtClean="0">
              <a:latin typeface="微軟正黑體" panose="020B0604030504040204" pitchFamily="34" charset="-120"/>
              <a:ea typeface="微軟正黑體" panose="020B0604030504040204" pitchFamily="34" charset="-120"/>
            </a:endParaRPr>
          </a:p>
          <a:p>
            <a:pPr marL="800100" lvl="2" algn="l">
              <a:spcBef>
                <a:spcPts val="2400"/>
              </a:spcBef>
            </a:pPr>
            <a:r>
              <a:rPr lang="zh-TW" altLang="en-US" sz="2800" dirty="0" smtClean="0">
                <a:latin typeface="微軟正黑體" panose="020B0604030504040204" pitchFamily="34" charset="-120"/>
                <a:ea typeface="微軟正黑體" panose="020B0604030504040204" pitchFamily="34" charset="-120"/>
              </a:rPr>
              <a:t>某校於暑假開設一班學習扶助班，總節數</a:t>
            </a:r>
            <a:r>
              <a:rPr lang="en-US" altLang="zh-TW" sz="2800" dirty="0" smtClean="0">
                <a:latin typeface="微軟正黑體" panose="020B0604030504040204" pitchFamily="34" charset="-120"/>
                <a:ea typeface="微軟正黑體" panose="020B0604030504040204" pitchFamily="34" charset="-120"/>
              </a:rPr>
              <a:t>80</a:t>
            </a:r>
            <a:r>
              <a:rPr lang="zh-TW" altLang="en-US" sz="2800" dirty="0" smtClean="0">
                <a:latin typeface="微軟正黑體" panose="020B0604030504040204" pitchFamily="34" charset="-120"/>
                <a:ea typeface="微軟正黑體" panose="020B0604030504040204" pitchFamily="34" charset="-120"/>
              </a:rPr>
              <a:t>節，則該班活動性課程不可超過</a:t>
            </a:r>
            <a:r>
              <a:rPr lang="en-US" altLang="zh-TW" sz="2800" dirty="0" smtClean="0">
                <a:latin typeface="微軟正黑體" panose="020B0604030504040204" pitchFamily="34" charset="-120"/>
                <a:ea typeface="微軟正黑體" panose="020B0604030504040204" pitchFamily="34" charset="-120"/>
              </a:rPr>
              <a:t>20</a:t>
            </a:r>
            <a:r>
              <a:rPr lang="zh-TW" altLang="en-US" sz="2800" dirty="0" smtClean="0">
                <a:latin typeface="微軟正黑體" panose="020B0604030504040204" pitchFamily="34" charset="-120"/>
                <a:ea typeface="微軟正黑體" panose="020B0604030504040204" pitchFamily="34" charset="-120"/>
              </a:rPr>
              <a:t>節。</a:t>
            </a:r>
            <a:endParaRPr lang="en-US" altLang="zh-TW" sz="2800" dirty="0" smtClean="0">
              <a:latin typeface="微軟正黑體" panose="020B0604030504040204" pitchFamily="34" charset="-120"/>
              <a:ea typeface="微軟正黑體" panose="020B0604030504040204" pitchFamily="34" charset="-120"/>
            </a:endParaRPr>
          </a:p>
          <a:p>
            <a:pPr marL="800100" lvl="2" algn="l">
              <a:spcBef>
                <a:spcPts val="2400"/>
              </a:spcBef>
            </a:pPr>
            <a:r>
              <a:rPr lang="zh-TW" altLang="en-US" sz="2800" dirty="0" smtClean="0">
                <a:latin typeface="微軟正黑體" panose="020B0604030504040204" pitchFamily="34" charset="-120"/>
                <a:ea typeface="微軟正黑體" panose="020B0604030504040204" pitchFamily="34" charset="-120"/>
              </a:rPr>
              <a:t>午休時間不得實施學習扶助。</a:t>
            </a:r>
            <a:endParaRPr lang="en-US" altLang="zh-TW" sz="2800" dirty="0" smtClean="0">
              <a:latin typeface="微軟正黑體" panose="020B0604030504040204" pitchFamily="34" charset="-120"/>
              <a:ea typeface="微軟正黑體" panose="020B0604030504040204" pitchFamily="34" charset="-120"/>
            </a:endParaRPr>
          </a:p>
          <a:p>
            <a:pPr marL="800100" lvl="2" algn="l">
              <a:spcBef>
                <a:spcPts val="1800"/>
              </a:spcBef>
            </a:pPr>
            <a:r>
              <a:rPr lang="zh-TW" altLang="en-US" sz="2800" dirty="0" smtClean="0">
                <a:latin typeface="微軟正黑體" panose="020B0604030504040204" pitchFamily="34" charset="-120"/>
                <a:ea typeface="微軟正黑體" panose="020B0604030504040204" pitchFamily="34" charset="-120"/>
              </a:rPr>
              <a:t>偏遠地區開班人數未達</a:t>
            </a:r>
            <a:r>
              <a:rPr lang="en-US" altLang="zh-TW" sz="2800" dirty="0" smtClean="0">
                <a:latin typeface="微軟正黑體" panose="020B0604030504040204" pitchFamily="34" charset="-120"/>
                <a:ea typeface="微軟正黑體" panose="020B0604030504040204" pitchFamily="34" charset="-120"/>
              </a:rPr>
              <a:t>6</a:t>
            </a:r>
            <a:r>
              <a:rPr lang="zh-TW" altLang="en-US" sz="2800" dirty="0" smtClean="0">
                <a:latin typeface="微軟正黑體" panose="020B0604030504040204" pitchFamily="34" charset="-120"/>
                <a:ea typeface="微軟正黑體" panose="020B0604030504040204" pitchFamily="34" charset="-120"/>
              </a:rPr>
              <a:t>人，只要符合之前縣府規定的</a:t>
            </a:r>
            <a:r>
              <a:rPr lang="en-US" altLang="zh-TW" sz="2800" dirty="0" smtClean="0">
                <a:latin typeface="微軟正黑體" panose="020B0604030504040204" pitchFamily="34" charset="-120"/>
                <a:ea typeface="微軟正黑體" panose="020B0604030504040204" pitchFamily="34" charset="-120"/>
              </a:rPr>
              <a:t>3</a:t>
            </a:r>
            <a:r>
              <a:rPr lang="zh-TW" altLang="en-US" sz="2800" dirty="0" smtClean="0">
                <a:latin typeface="微軟正黑體" panose="020B0604030504040204" pitchFamily="34" charset="-120"/>
                <a:ea typeface="微軟正黑體" panose="020B0604030504040204" pitchFamily="34" charset="-120"/>
              </a:rPr>
              <a:t>人成班即可開班，無需函報縣府同意。</a:t>
            </a:r>
            <a:endParaRPr lang="en-US" altLang="zh-TW" sz="2800" dirty="0" smtClean="0">
              <a:latin typeface="微軟正黑體" panose="020B0604030504040204" pitchFamily="34" charset="-120"/>
              <a:ea typeface="微軟正黑體" panose="020B0604030504040204" pitchFamily="34" charset="-120"/>
            </a:endParaRPr>
          </a:p>
          <a:p>
            <a:pPr marL="800100" lvl="2" algn="l">
              <a:spcBef>
                <a:spcPts val="1800"/>
              </a:spcBef>
            </a:pPr>
            <a:r>
              <a:rPr lang="zh-TW" altLang="en-US" sz="2800" dirty="0" smtClean="0">
                <a:latin typeface="微軟正黑體" panose="020B0604030504040204" pitchFamily="34" charset="-120"/>
                <a:ea typeface="微軟正黑體" panose="020B0604030504040204" pitchFamily="34" charset="-120"/>
              </a:rPr>
              <a:t>某校開設的暑期課後扶助班為上午</a:t>
            </a:r>
            <a:r>
              <a:rPr lang="en-US" altLang="zh-TW" sz="2800" dirty="0" smtClean="0">
                <a:latin typeface="微軟正黑體" panose="020B0604030504040204" pitchFamily="34" charset="-120"/>
                <a:ea typeface="微軟正黑體" panose="020B0604030504040204" pitchFamily="34" charset="-120"/>
              </a:rPr>
              <a:t>3</a:t>
            </a:r>
            <a:r>
              <a:rPr lang="zh-TW" altLang="en-US" sz="2800" dirty="0" smtClean="0">
                <a:latin typeface="微軟正黑體" panose="020B0604030504040204" pitchFamily="34" charset="-120"/>
                <a:ea typeface="微軟正黑體" panose="020B0604030504040204" pitchFamily="34" charset="-120"/>
              </a:rPr>
              <a:t>節數學、</a:t>
            </a:r>
            <a:r>
              <a:rPr lang="en-US" altLang="zh-TW" sz="2800" dirty="0" smtClean="0">
                <a:latin typeface="微軟正黑體" panose="020B0604030504040204" pitchFamily="34" charset="-120"/>
                <a:ea typeface="微軟正黑體" panose="020B0604030504040204" pitchFamily="34" charset="-120"/>
              </a:rPr>
              <a:t>1</a:t>
            </a:r>
            <a:r>
              <a:rPr lang="zh-TW" altLang="en-US" sz="2800" dirty="0" smtClean="0">
                <a:latin typeface="微軟正黑體" panose="020B0604030504040204" pitchFamily="34" charset="-120"/>
                <a:ea typeface="微軟正黑體" panose="020B0604030504040204" pitchFamily="34" charset="-120"/>
              </a:rPr>
              <a:t>節活動課，下午</a:t>
            </a:r>
            <a:r>
              <a:rPr lang="en-US" altLang="zh-TW" sz="2800" dirty="0" smtClean="0">
                <a:latin typeface="微軟正黑體" panose="020B0604030504040204" pitchFamily="34" charset="-120"/>
                <a:ea typeface="微軟正黑體" panose="020B0604030504040204" pitchFamily="34" charset="-120"/>
              </a:rPr>
              <a:t>2</a:t>
            </a:r>
            <a:r>
              <a:rPr lang="zh-TW" altLang="en-US" sz="2800" dirty="0" smtClean="0">
                <a:latin typeface="微軟正黑體" panose="020B0604030504040204" pitchFamily="34" charset="-120"/>
                <a:ea typeface="微軟正黑體" panose="020B0604030504040204" pitchFamily="34" charset="-120"/>
              </a:rPr>
              <a:t>節英語。學生若該二科篩選測驗未通過皆可參加。</a:t>
            </a:r>
            <a:endParaRPr lang="en-US" altLang="zh-TW" sz="2800" dirty="0" smtClean="0">
              <a:latin typeface="微軟正黑體" panose="020B0604030504040204" pitchFamily="34" charset="-120"/>
              <a:ea typeface="微軟正黑體" panose="020B0604030504040204" pitchFamily="34" charset="-120"/>
            </a:endParaRPr>
          </a:p>
          <a:p>
            <a:pPr marL="800100" lvl="2" algn="l">
              <a:spcBef>
                <a:spcPts val="1800"/>
              </a:spcBef>
            </a:pPr>
            <a:r>
              <a:rPr lang="zh-TW" altLang="en-US" sz="2800" dirty="0" smtClean="0">
                <a:latin typeface="微軟正黑體" panose="020B0604030504040204" pitchFamily="34" charset="-120"/>
                <a:ea typeface="微軟正黑體" panose="020B0604030504040204" pitchFamily="34" charset="-120"/>
              </a:rPr>
              <a:t>國小第七節以前的學習扶助授課教師支領的鐘點費為每節</a:t>
            </a:r>
            <a:r>
              <a:rPr lang="en-US" altLang="zh-TW" sz="2800" dirty="0" smtClean="0">
                <a:latin typeface="微軟正黑體" panose="020B0604030504040204" pitchFamily="34" charset="-120"/>
                <a:ea typeface="微軟正黑體" panose="020B0604030504040204" pitchFamily="34" charset="-120"/>
              </a:rPr>
              <a:t>320</a:t>
            </a:r>
            <a:r>
              <a:rPr lang="zh-TW" altLang="en-US" sz="2800" dirty="0" smtClean="0">
                <a:latin typeface="微軟正黑體" panose="020B0604030504040204" pitchFamily="34" charset="-120"/>
                <a:ea typeface="微軟正黑體" panose="020B0604030504040204" pitchFamily="34" charset="-120"/>
              </a:rPr>
              <a:t>元</a:t>
            </a:r>
            <a:endParaRPr lang="en-US" altLang="zh-TW" sz="2800" dirty="0" smtClean="0">
              <a:latin typeface="微軟正黑體" panose="020B0604030504040204" pitchFamily="34" charset="-120"/>
              <a:ea typeface="微軟正黑體" panose="020B0604030504040204" pitchFamily="34" charset="-120"/>
            </a:endParaRPr>
          </a:p>
          <a:p>
            <a:pPr marL="800100" lvl="2">
              <a:spcBef>
                <a:spcPts val="1800"/>
              </a:spcBef>
            </a:pPr>
            <a:endParaRPr lang="en-US" altLang="zh-TW" sz="2800" dirty="0" smtClean="0">
              <a:latin typeface="微軟正黑體" panose="020B0604030504040204" pitchFamily="34" charset="-120"/>
              <a:ea typeface="微軟正黑體" panose="020B0604030504040204" pitchFamily="34" charset="-120"/>
            </a:endParaRPr>
          </a:p>
          <a:p>
            <a:pPr marL="800100" lvl="2"/>
            <a:endParaRPr lang="en-US" altLang="zh-TW" sz="2800" dirty="0" smtClean="0"/>
          </a:p>
          <a:p>
            <a:endParaRPr lang="zh-TW" altLang="en-US" dirty="0"/>
          </a:p>
        </p:txBody>
      </p:sp>
      <p:sp>
        <p:nvSpPr>
          <p:cNvPr id="15" name="乘號 14"/>
          <p:cNvSpPr/>
          <p:nvPr/>
        </p:nvSpPr>
        <p:spPr>
          <a:xfrm>
            <a:off x="2070786" y="647700"/>
            <a:ext cx="685800" cy="6858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甜甜圈 15"/>
          <p:cNvSpPr/>
          <p:nvPr/>
        </p:nvSpPr>
        <p:spPr>
          <a:xfrm>
            <a:off x="2189480" y="2636520"/>
            <a:ext cx="457200" cy="533400"/>
          </a:xfrm>
          <a:prstGeom prst="donu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7" name="乘號 16"/>
          <p:cNvSpPr/>
          <p:nvPr/>
        </p:nvSpPr>
        <p:spPr>
          <a:xfrm>
            <a:off x="2070786" y="4277555"/>
            <a:ext cx="685800" cy="6858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 name="甜甜圈 17"/>
          <p:cNvSpPr/>
          <p:nvPr/>
        </p:nvSpPr>
        <p:spPr>
          <a:xfrm>
            <a:off x="2185086" y="1772920"/>
            <a:ext cx="457200" cy="533400"/>
          </a:xfrm>
          <a:prstGeom prst="donu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9" name="乘號 18"/>
          <p:cNvSpPr/>
          <p:nvPr/>
        </p:nvSpPr>
        <p:spPr>
          <a:xfrm>
            <a:off x="2071472" y="3352800"/>
            <a:ext cx="685800" cy="6858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乘號 19"/>
          <p:cNvSpPr/>
          <p:nvPr/>
        </p:nvSpPr>
        <p:spPr>
          <a:xfrm>
            <a:off x="2070786" y="5428175"/>
            <a:ext cx="685800" cy="6858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847019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wheel(1)">
                                      <p:cBhvr>
                                        <p:cTn id="7" dur="20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heel(1)">
                                      <p:cBhvr>
                                        <p:cTn id="12" dur="20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14">
                                            <p:txEl>
                                              <p:pRg st="1" end="1"/>
                                            </p:txEl>
                                          </p:spTgt>
                                        </p:tgtEl>
                                        <p:attrNameLst>
                                          <p:attrName>style.visibility</p:attrName>
                                        </p:attrNameLst>
                                      </p:cBhvr>
                                      <p:to>
                                        <p:strVal val="visible"/>
                                      </p:to>
                                    </p:set>
                                    <p:animEffect transition="in" filter="wheel(1)">
                                      <p:cBhvr>
                                        <p:cTn id="17" dur="2000"/>
                                        <p:tgtEl>
                                          <p:spTgt spid="1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heel(1)">
                                      <p:cBhvr>
                                        <p:cTn id="22" dur="20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14">
                                            <p:txEl>
                                              <p:pRg st="2" end="2"/>
                                            </p:txEl>
                                          </p:spTgt>
                                        </p:tgtEl>
                                        <p:attrNameLst>
                                          <p:attrName>style.visibility</p:attrName>
                                        </p:attrNameLst>
                                      </p:cBhvr>
                                      <p:to>
                                        <p:strVal val="visible"/>
                                      </p:to>
                                    </p:set>
                                    <p:animEffect transition="in" filter="wheel(1)">
                                      <p:cBhvr>
                                        <p:cTn id="27" dur="2000"/>
                                        <p:tgtEl>
                                          <p:spTgt spid="1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heel(1)">
                                      <p:cBhvr>
                                        <p:cTn id="32" dur="20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nodeType="clickEffect">
                                  <p:stCondLst>
                                    <p:cond delay="0"/>
                                  </p:stCondLst>
                                  <p:childTnLst>
                                    <p:set>
                                      <p:cBhvr>
                                        <p:cTn id="36" dur="1" fill="hold">
                                          <p:stCondLst>
                                            <p:cond delay="0"/>
                                          </p:stCondLst>
                                        </p:cTn>
                                        <p:tgtEl>
                                          <p:spTgt spid="14">
                                            <p:txEl>
                                              <p:pRg st="3" end="3"/>
                                            </p:txEl>
                                          </p:spTgt>
                                        </p:tgtEl>
                                        <p:attrNameLst>
                                          <p:attrName>style.visibility</p:attrName>
                                        </p:attrNameLst>
                                      </p:cBhvr>
                                      <p:to>
                                        <p:strVal val="visible"/>
                                      </p:to>
                                    </p:set>
                                    <p:animEffect transition="in" filter="wheel(1)">
                                      <p:cBhvr>
                                        <p:cTn id="37" dur="2000"/>
                                        <p:tgtEl>
                                          <p:spTgt spid="14">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wheel(1)">
                                      <p:cBhvr>
                                        <p:cTn id="42" dur="20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nodeType="clickEffect">
                                  <p:stCondLst>
                                    <p:cond delay="0"/>
                                  </p:stCondLst>
                                  <p:childTnLst>
                                    <p:set>
                                      <p:cBhvr>
                                        <p:cTn id="46" dur="1" fill="hold">
                                          <p:stCondLst>
                                            <p:cond delay="0"/>
                                          </p:stCondLst>
                                        </p:cTn>
                                        <p:tgtEl>
                                          <p:spTgt spid="14">
                                            <p:txEl>
                                              <p:pRg st="4" end="4"/>
                                            </p:txEl>
                                          </p:spTgt>
                                        </p:tgtEl>
                                        <p:attrNameLst>
                                          <p:attrName>style.visibility</p:attrName>
                                        </p:attrNameLst>
                                      </p:cBhvr>
                                      <p:to>
                                        <p:strVal val="visible"/>
                                      </p:to>
                                    </p:set>
                                    <p:animEffect transition="in" filter="wheel(1)">
                                      <p:cBhvr>
                                        <p:cTn id="47" dur="2000"/>
                                        <p:tgtEl>
                                          <p:spTgt spid="14">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1"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wheel(1)">
                                      <p:cBhvr>
                                        <p:cTn id="52" dur="20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21" presetClass="entr" presetSubtype="1" fill="hold" nodeType="clickEffect">
                                  <p:stCondLst>
                                    <p:cond delay="0"/>
                                  </p:stCondLst>
                                  <p:childTnLst>
                                    <p:set>
                                      <p:cBhvr>
                                        <p:cTn id="56" dur="1" fill="hold">
                                          <p:stCondLst>
                                            <p:cond delay="0"/>
                                          </p:stCondLst>
                                        </p:cTn>
                                        <p:tgtEl>
                                          <p:spTgt spid="14">
                                            <p:txEl>
                                              <p:pRg st="5" end="5"/>
                                            </p:txEl>
                                          </p:spTgt>
                                        </p:tgtEl>
                                        <p:attrNameLst>
                                          <p:attrName>style.visibility</p:attrName>
                                        </p:attrNameLst>
                                      </p:cBhvr>
                                      <p:to>
                                        <p:strVal val="visible"/>
                                      </p:to>
                                    </p:set>
                                    <p:animEffect transition="in" filter="wheel(1)">
                                      <p:cBhvr>
                                        <p:cTn id="57" dur="2000"/>
                                        <p:tgtEl>
                                          <p:spTgt spid="14">
                                            <p:txEl>
                                              <p:pRg st="5" end="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1" presetClass="entr" presetSubtype="1"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wheel(1)">
                                      <p:cBhvr>
                                        <p:cTn id="62"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P spid="20"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2867198" y="2529251"/>
            <a:ext cx="6457604" cy="1932499"/>
          </a:xfrm>
          <a:prstGeom prst="rect">
            <a:avLst/>
          </a:prstGeom>
          <a:noFill/>
        </p:spPr>
        <p:txBody>
          <a:bodyPr vert="horz" lIns="91440" tIns="45720" rIns="91440" bIns="45720" rtlCol="0" anchor="t">
            <a:noAutofit/>
          </a:bodyPr>
          <a:lstStyle/>
          <a:p>
            <a:pPr algn="ctr" defTabSz="457200">
              <a:lnSpc>
                <a:spcPts val="7000"/>
              </a:lnSpc>
              <a:spcBef>
                <a:spcPct val="0"/>
              </a:spcBef>
              <a:defRPr/>
            </a:pPr>
            <a:r>
              <a:rPr lang="zh-TW" altLang="en-US" sz="5400" b="1" dirty="0">
                <a:solidFill>
                  <a:srgbClr val="C00000"/>
                </a:solidFill>
                <a:latin typeface="微軟正黑體" pitchFamily="34" charset="-120"/>
                <a:ea typeface="微軟正黑體" pitchFamily="34" charset="-120"/>
                <a:cs typeface="+mj-cs"/>
              </a:rPr>
              <a:t>報告結束</a:t>
            </a:r>
            <a:r>
              <a:rPr lang="en-US" altLang="zh-TW" sz="5400" b="1" dirty="0">
                <a:solidFill>
                  <a:srgbClr val="C00000"/>
                </a:solidFill>
                <a:latin typeface="微軟正黑體" pitchFamily="34" charset="-120"/>
                <a:ea typeface="微軟正黑體" pitchFamily="34" charset="-120"/>
                <a:cs typeface="+mj-cs"/>
              </a:rPr>
              <a:t/>
            </a:r>
            <a:br>
              <a:rPr lang="en-US" altLang="zh-TW" sz="5400" b="1" dirty="0">
                <a:solidFill>
                  <a:srgbClr val="C00000"/>
                </a:solidFill>
                <a:latin typeface="微軟正黑體" pitchFamily="34" charset="-120"/>
                <a:ea typeface="微軟正黑體" pitchFamily="34" charset="-120"/>
                <a:cs typeface="+mj-cs"/>
              </a:rPr>
            </a:br>
            <a:r>
              <a:rPr lang="zh-TW" altLang="en-US" sz="5400" b="1" dirty="0">
                <a:solidFill>
                  <a:srgbClr val="C00000"/>
                </a:solidFill>
                <a:latin typeface="微軟正黑體" pitchFamily="34" charset="-120"/>
                <a:ea typeface="微軟正黑體" pitchFamily="34" charset="-120"/>
                <a:cs typeface="+mj-cs"/>
              </a:rPr>
              <a:t>感謝聆聽</a:t>
            </a:r>
            <a:r>
              <a:rPr lang="en-US" altLang="zh-TW" sz="4800" dirty="0">
                <a:latin typeface="微軟正黑體" pitchFamily="34" charset="-120"/>
                <a:ea typeface="微軟正黑體" pitchFamily="34" charset="-120"/>
                <a:cs typeface="+mj-cs"/>
              </a:rPr>
              <a:t/>
            </a:r>
            <a:br>
              <a:rPr lang="en-US" altLang="zh-TW" sz="4800" dirty="0">
                <a:latin typeface="微軟正黑體" pitchFamily="34" charset="-120"/>
                <a:ea typeface="微軟正黑體" pitchFamily="34" charset="-120"/>
                <a:cs typeface="+mj-cs"/>
              </a:rPr>
            </a:br>
            <a:r>
              <a:rPr lang="en-US" altLang="zh-TW" sz="4800" dirty="0">
                <a:latin typeface="微軟正黑體" pitchFamily="34" charset="-120"/>
                <a:ea typeface="微軟正黑體" pitchFamily="34" charset="-120"/>
                <a:cs typeface="+mj-cs"/>
              </a:rPr>
              <a:t/>
            </a:r>
            <a:br>
              <a:rPr lang="en-US" altLang="zh-TW" sz="4800" dirty="0">
                <a:latin typeface="微軟正黑體" pitchFamily="34" charset="-120"/>
                <a:ea typeface="微軟正黑體" pitchFamily="34" charset="-120"/>
                <a:cs typeface="+mj-cs"/>
              </a:rPr>
            </a:br>
            <a:r>
              <a:rPr lang="en-US" altLang="zh-TW" sz="4800" dirty="0">
                <a:latin typeface="微軟正黑體" pitchFamily="34" charset="-120"/>
                <a:ea typeface="微軟正黑體" pitchFamily="34" charset="-120"/>
                <a:cs typeface="+mj-cs"/>
              </a:rPr>
              <a:t/>
            </a:r>
            <a:br>
              <a:rPr lang="en-US" altLang="zh-TW" sz="4800" dirty="0">
                <a:latin typeface="微軟正黑體" pitchFamily="34" charset="-120"/>
                <a:ea typeface="微軟正黑體" pitchFamily="34" charset="-120"/>
                <a:cs typeface="+mj-cs"/>
              </a:rPr>
            </a:br>
            <a:r>
              <a:rPr lang="en-US" altLang="zh-TW" sz="4800" dirty="0">
                <a:latin typeface="微軟正黑體" pitchFamily="34" charset="-120"/>
                <a:ea typeface="微軟正黑體" pitchFamily="34" charset="-120"/>
                <a:cs typeface="+mj-cs"/>
              </a:rPr>
              <a:t/>
            </a:r>
            <a:br>
              <a:rPr lang="en-US" altLang="zh-TW" sz="4800" dirty="0">
                <a:latin typeface="微軟正黑體" pitchFamily="34" charset="-120"/>
                <a:ea typeface="微軟正黑體" pitchFamily="34" charset="-120"/>
                <a:cs typeface="+mj-cs"/>
              </a:rPr>
            </a:br>
            <a:endParaRPr lang="zh-TW" altLang="en-US" sz="4800" dirty="0">
              <a:latin typeface="微軟正黑體" pitchFamily="34" charset="-120"/>
              <a:ea typeface="微軟正黑體" pitchFamily="34" charset="-120"/>
              <a:cs typeface="+mj-cs"/>
            </a:endParaRPr>
          </a:p>
        </p:txBody>
      </p:sp>
    </p:spTree>
    <p:extLst>
      <p:ext uri="{BB962C8B-B14F-4D97-AF65-F5344CB8AC3E}">
        <p14:creationId xmlns:p14="http://schemas.microsoft.com/office/powerpoint/2010/main" val="3687155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a:extLst>
              <a:ext uri="{FF2B5EF4-FFF2-40B4-BE49-F238E27FC236}">
                <a16:creationId xmlns:a16="http://schemas.microsoft.com/office/drawing/2014/main" id="{D81368E7-884B-4C95-A223-6B4A2EF002F1}"/>
              </a:ext>
            </a:extLst>
          </p:cNvPr>
          <p:cNvSpPr txBox="1">
            <a:spLocks/>
          </p:cNvSpPr>
          <p:nvPr/>
        </p:nvSpPr>
        <p:spPr>
          <a:xfrm>
            <a:off x="1842654" y="533400"/>
            <a:ext cx="8640000" cy="87834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一、背景</a:t>
            </a:r>
            <a:endParaRPr lang="zh-TW" altLang="en-US" dirty="0">
              <a:solidFill>
                <a:srgbClr val="0000D0"/>
              </a:solidFill>
            </a:endParaRPr>
          </a:p>
        </p:txBody>
      </p:sp>
      <p:sp>
        <p:nvSpPr>
          <p:cNvPr id="7" name="圓角矩形 13">
            <a:extLst>
              <a:ext uri="{FF2B5EF4-FFF2-40B4-BE49-F238E27FC236}">
                <a16:creationId xmlns:a16="http://schemas.microsoft.com/office/drawing/2014/main" id="{CDB8C281-EFDC-4900-8A4D-ED1E6BED86AB}"/>
              </a:ext>
            </a:extLst>
          </p:cNvPr>
          <p:cNvSpPr/>
          <p:nvPr/>
        </p:nvSpPr>
        <p:spPr>
          <a:xfrm>
            <a:off x="1750804" y="1259343"/>
            <a:ext cx="8640000" cy="756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sysClr val="windowText" lastClr="000000"/>
                </a:solidFill>
                <a:latin typeface="微軟正黑體" pitchFamily="34" charset="-120"/>
                <a:ea typeface="微軟正黑體" pitchFamily="34" charset="-120"/>
              </a:rPr>
              <a:t>「攜手計畫─課後扶助」及「教育優先區─學習輔導」</a:t>
            </a:r>
          </a:p>
        </p:txBody>
      </p:sp>
      <p:sp>
        <p:nvSpPr>
          <p:cNvPr id="8" name="圓角矩形 13">
            <a:extLst>
              <a:ext uri="{FF2B5EF4-FFF2-40B4-BE49-F238E27FC236}">
                <a16:creationId xmlns:a16="http://schemas.microsoft.com/office/drawing/2014/main" id="{AAEBB7E8-ACB6-4EF7-A56C-6EB3F5BFDB13}"/>
              </a:ext>
            </a:extLst>
          </p:cNvPr>
          <p:cNvSpPr/>
          <p:nvPr/>
        </p:nvSpPr>
        <p:spPr>
          <a:xfrm>
            <a:off x="6070802" y="2420447"/>
            <a:ext cx="4320002" cy="972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800" b="1" dirty="0">
                <a:solidFill>
                  <a:sysClr val="windowText" lastClr="000000"/>
                </a:solidFill>
                <a:latin typeface="微軟正黑體" pitchFamily="34" charset="-120"/>
                <a:ea typeface="微軟正黑體" pitchFamily="34" charset="-120"/>
              </a:rPr>
              <a:t>102</a:t>
            </a:r>
            <a:r>
              <a:rPr lang="zh-TW" altLang="en-US" sz="2800" b="1" dirty="0">
                <a:solidFill>
                  <a:sysClr val="windowText" lastClr="000000"/>
                </a:solidFill>
                <a:latin typeface="微軟正黑體" pitchFamily="34" charset="-120"/>
                <a:ea typeface="微軟正黑體" pitchFamily="34" charset="-120"/>
              </a:rPr>
              <a:t>年整合為</a:t>
            </a:r>
            <a:endParaRPr lang="en-US" altLang="zh-TW" sz="2800" b="1" dirty="0">
              <a:solidFill>
                <a:sysClr val="windowText" lastClr="000000"/>
              </a:solidFill>
              <a:latin typeface="微軟正黑體" pitchFamily="34" charset="-120"/>
              <a:ea typeface="微軟正黑體" pitchFamily="34" charset="-120"/>
            </a:endParaRPr>
          </a:p>
          <a:p>
            <a:pPr algn="ctr"/>
            <a:r>
              <a:rPr lang="zh-TW" altLang="en-US" sz="2800" b="1" dirty="0">
                <a:solidFill>
                  <a:srgbClr val="C00000"/>
                </a:solidFill>
                <a:latin typeface="微軟正黑體" pitchFamily="34" charset="-120"/>
                <a:ea typeface="微軟正黑體" pitchFamily="34" charset="-120"/>
              </a:rPr>
              <a:t>國民中小學補救教學</a:t>
            </a:r>
          </a:p>
        </p:txBody>
      </p:sp>
      <p:sp>
        <p:nvSpPr>
          <p:cNvPr id="9" name="圓角矩形 13">
            <a:extLst>
              <a:ext uri="{FF2B5EF4-FFF2-40B4-BE49-F238E27FC236}">
                <a16:creationId xmlns:a16="http://schemas.microsoft.com/office/drawing/2014/main" id="{AF590F67-147C-41B0-973C-75C2E6B10C47}"/>
              </a:ext>
            </a:extLst>
          </p:cNvPr>
          <p:cNvSpPr/>
          <p:nvPr/>
        </p:nvSpPr>
        <p:spPr>
          <a:xfrm>
            <a:off x="6070801" y="3840981"/>
            <a:ext cx="4320002" cy="972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800" b="1" dirty="0">
                <a:solidFill>
                  <a:sysClr val="windowText" lastClr="000000"/>
                </a:solidFill>
                <a:latin typeface="微軟正黑體" pitchFamily="34" charset="-120"/>
                <a:ea typeface="微軟正黑體" pitchFamily="34" charset="-120"/>
              </a:rPr>
              <a:t>108</a:t>
            </a:r>
            <a:r>
              <a:rPr lang="zh-TW" altLang="en-US" sz="2800" b="1" dirty="0">
                <a:solidFill>
                  <a:sysClr val="windowText" lastClr="000000"/>
                </a:solidFill>
                <a:latin typeface="微軟正黑體" pitchFamily="34" charset="-120"/>
                <a:ea typeface="微軟正黑體" pitchFamily="34" charset="-120"/>
              </a:rPr>
              <a:t>年更名為</a:t>
            </a:r>
            <a:endParaRPr lang="en-US" altLang="zh-TW" sz="2800" b="1" dirty="0">
              <a:solidFill>
                <a:sysClr val="windowText" lastClr="000000"/>
              </a:solidFill>
              <a:latin typeface="微軟正黑體" pitchFamily="34" charset="-120"/>
              <a:ea typeface="微軟正黑體" pitchFamily="34" charset="-120"/>
            </a:endParaRPr>
          </a:p>
          <a:p>
            <a:pPr algn="ctr"/>
            <a:r>
              <a:rPr lang="zh-TW" altLang="en-US" sz="2800" b="1" dirty="0">
                <a:solidFill>
                  <a:srgbClr val="C00000"/>
                </a:solidFill>
                <a:latin typeface="微軟正黑體" pitchFamily="34" charset="-120"/>
                <a:ea typeface="微軟正黑體" pitchFamily="34" charset="-120"/>
              </a:rPr>
              <a:t>國民中小學學生學習扶助</a:t>
            </a:r>
          </a:p>
        </p:txBody>
      </p:sp>
      <p:sp>
        <p:nvSpPr>
          <p:cNvPr id="10" name="圓角矩形 12">
            <a:extLst>
              <a:ext uri="{FF2B5EF4-FFF2-40B4-BE49-F238E27FC236}">
                <a16:creationId xmlns:a16="http://schemas.microsoft.com/office/drawing/2014/main" id="{13FA9437-CB53-41CB-AC3C-2EA9CBEE65EC}"/>
              </a:ext>
            </a:extLst>
          </p:cNvPr>
          <p:cNvSpPr/>
          <p:nvPr/>
        </p:nvSpPr>
        <p:spPr>
          <a:xfrm>
            <a:off x="1690254" y="5135954"/>
            <a:ext cx="8700549" cy="972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600" b="1" dirty="0">
                <a:solidFill>
                  <a:schemeClr val="tx1"/>
                </a:solidFill>
                <a:latin typeface="微軟正黑體" pitchFamily="34" charset="-120"/>
                <a:ea typeface="微軟正黑體" pitchFamily="34" charset="-120"/>
              </a:rPr>
              <a:t>齊心協力把每一位孩子帶上來，扎穩學習的基礎，</a:t>
            </a:r>
            <a:endParaRPr lang="en-US" altLang="zh-TW" sz="2600" b="1" dirty="0">
              <a:solidFill>
                <a:schemeClr val="tx1"/>
              </a:solidFill>
              <a:latin typeface="微軟正黑體" pitchFamily="34" charset="-120"/>
              <a:ea typeface="微軟正黑體" pitchFamily="34" charset="-120"/>
            </a:endParaRPr>
          </a:p>
          <a:p>
            <a:pPr algn="ctr"/>
            <a:r>
              <a:rPr lang="zh-TW" altLang="en-US" sz="2600" b="1" dirty="0">
                <a:solidFill>
                  <a:schemeClr val="tx1"/>
                </a:solidFill>
                <a:latin typeface="微軟正黑體" pitchFamily="34" charset="-120"/>
                <a:ea typeface="微軟正黑體" pitchFamily="34" charset="-120"/>
              </a:rPr>
              <a:t>讓孩子從學習中看見自己的進步</a:t>
            </a:r>
          </a:p>
        </p:txBody>
      </p:sp>
      <p:sp>
        <p:nvSpPr>
          <p:cNvPr id="11" name="圓角矩形 11">
            <a:extLst>
              <a:ext uri="{FF2B5EF4-FFF2-40B4-BE49-F238E27FC236}">
                <a16:creationId xmlns:a16="http://schemas.microsoft.com/office/drawing/2014/main" id="{5E1A630F-281D-4B3A-8588-5B842F904DB8}"/>
              </a:ext>
            </a:extLst>
          </p:cNvPr>
          <p:cNvSpPr/>
          <p:nvPr/>
        </p:nvSpPr>
        <p:spPr>
          <a:xfrm>
            <a:off x="1768832" y="2434392"/>
            <a:ext cx="4301972" cy="972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sysClr val="windowText" lastClr="000000"/>
                </a:solidFill>
                <a:latin typeface="微軟正黑體" pitchFamily="34" charset="-120"/>
                <a:ea typeface="微軟正黑體" pitchFamily="34" charset="-120"/>
              </a:rPr>
              <a:t>配合</a:t>
            </a:r>
            <a:r>
              <a:rPr lang="en-US" altLang="zh-TW" sz="2800" b="1" dirty="0">
                <a:solidFill>
                  <a:sysClr val="windowText" lastClr="000000"/>
                </a:solidFill>
                <a:latin typeface="微軟正黑體" pitchFamily="34" charset="-120"/>
                <a:ea typeface="微軟正黑體" pitchFamily="34" charset="-120"/>
              </a:rPr>
              <a:t>12</a:t>
            </a:r>
            <a:r>
              <a:rPr lang="zh-TW" altLang="en-US" sz="2800" b="1" dirty="0">
                <a:solidFill>
                  <a:sysClr val="windowText" lastClr="000000"/>
                </a:solidFill>
                <a:latin typeface="微軟正黑體" pitchFamily="34" charset="-120"/>
                <a:ea typeface="微軟正黑體" pitchFamily="34" charset="-120"/>
              </a:rPr>
              <a:t>年國教實施</a:t>
            </a:r>
            <a:endParaRPr lang="en-US" altLang="zh-TW" sz="2800" b="1" dirty="0">
              <a:solidFill>
                <a:sysClr val="windowText" lastClr="000000"/>
              </a:solidFill>
              <a:latin typeface="微軟正黑體" pitchFamily="34" charset="-120"/>
              <a:ea typeface="微軟正黑體" pitchFamily="34" charset="-120"/>
            </a:endParaRPr>
          </a:p>
          <a:p>
            <a:pPr algn="ctr"/>
            <a:r>
              <a:rPr lang="zh-TW" altLang="en-US" sz="2800" b="1" dirty="0">
                <a:solidFill>
                  <a:sysClr val="windowText" lastClr="000000"/>
                </a:solidFill>
                <a:latin typeface="微軟正黑體" pitchFamily="34" charset="-120"/>
                <a:ea typeface="微軟正黑體" pitchFamily="34" charset="-120"/>
              </a:rPr>
              <a:t>鞏固學生學力</a:t>
            </a:r>
          </a:p>
        </p:txBody>
      </p:sp>
      <p:sp>
        <p:nvSpPr>
          <p:cNvPr id="12" name="向下箭號 11">
            <a:extLst>
              <a:ext uri="{FF2B5EF4-FFF2-40B4-BE49-F238E27FC236}">
                <a16:creationId xmlns:a16="http://schemas.microsoft.com/office/drawing/2014/main" id="{0D83B44A-BBF7-4E09-8520-B665E0B7DBEB}"/>
              </a:ext>
            </a:extLst>
          </p:cNvPr>
          <p:cNvSpPr/>
          <p:nvPr/>
        </p:nvSpPr>
        <p:spPr>
          <a:xfrm>
            <a:off x="5926788" y="2015343"/>
            <a:ext cx="288032" cy="478545"/>
          </a:xfrm>
          <a:prstGeom prst="downArrow">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圓角矩形 11">
            <a:extLst>
              <a:ext uri="{FF2B5EF4-FFF2-40B4-BE49-F238E27FC236}">
                <a16:creationId xmlns:a16="http://schemas.microsoft.com/office/drawing/2014/main" id="{EE359150-F2C9-4995-9AB5-B6B89FEFB08E}"/>
              </a:ext>
            </a:extLst>
          </p:cNvPr>
          <p:cNvSpPr/>
          <p:nvPr/>
        </p:nvSpPr>
        <p:spPr>
          <a:xfrm>
            <a:off x="1690255" y="3839735"/>
            <a:ext cx="4380547" cy="972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sysClr val="windowText" lastClr="000000"/>
                </a:solidFill>
                <a:latin typeface="微軟正黑體" pitchFamily="34" charset="-120"/>
                <a:ea typeface="微軟正黑體" pitchFamily="34" charset="-120"/>
              </a:rPr>
              <a:t>彰顯正向積極之</a:t>
            </a:r>
            <a:endParaRPr lang="en-US" altLang="zh-TW" sz="2800" b="1" dirty="0">
              <a:solidFill>
                <a:sysClr val="windowText" lastClr="000000"/>
              </a:solidFill>
              <a:latin typeface="微軟正黑體" pitchFamily="34" charset="-120"/>
              <a:ea typeface="微軟正黑體" pitchFamily="34" charset="-120"/>
            </a:endParaRPr>
          </a:p>
          <a:p>
            <a:pPr algn="ctr"/>
            <a:r>
              <a:rPr lang="zh-TW" altLang="en-US" sz="2800" b="1" dirty="0">
                <a:solidFill>
                  <a:sysClr val="windowText" lastClr="000000"/>
                </a:solidFill>
                <a:latin typeface="微軟正黑體" pitchFamily="34" charset="-120"/>
                <a:ea typeface="微軟正黑體" pitchFamily="34" charset="-120"/>
              </a:rPr>
              <a:t>教育意涵</a:t>
            </a:r>
          </a:p>
        </p:txBody>
      </p:sp>
      <p:sp>
        <p:nvSpPr>
          <p:cNvPr id="14" name="向下箭號 8">
            <a:extLst>
              <a:ext uri="{FF2B5EF4-FFF2-40B4-BE49-F238E27FC236}">
                <a16:creationId xmlns:a16="http://schemas.microsoft.com/office/drawing/2014/main" id="{1D68E2FA-DD64-46EF-8D5B-D5F0297F86FE}"/>
              </a:ext>
            </a:extLst>
          </p:cNvPr>
          <p:cNvSpPr/>
          <p:nvPr/>
        </p:nvSpPr>
        <p:spPr>
          <a:xfrm>
            <a:off x="5926788" y="3401247"/>
            <a:ext cx="288032" cy="478545"/>
          </a:xfrm>
          <a:prstGeom prst="downArrow">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9986729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a:extLst>
              <a:ext uri="{FF2B5EF4-FFF2-40B4-BE49-F238E27FC236}">
                <a16:creationId xmlns:a16="http://schemas.microsoft.com/office/drawing/2014/main" id="{5BFDFA30-4590-4077-931F-C5BB5A7E6370}"/>
              </a:ext>
            </a:extLst>
          </p:cNvPr>
          <p:cNvSpPr txBox="1">
            <a:spLocks/>
          </p:cNvSpPr>
          <p:nvPr/>
        </p:nvSpPr>
        <p:spPr>
          <a:xfrm>
            <a:off x="1745012" y="662247"/>
            <a:ext cx="8703362" cy="936079"/>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二、核心精神</a:t>
            </a:r>
            <a:endParaRPr lang="zh-TW" altLang="en-US" b="1" dirty="0">
              <a:solidFill>
                <a:srgbClr val="0000D0"/>
              </a:solidFill>
              <a:latin typeface="微軟正黑體" pitchFamily="34" charset="-120"/>
              <a:ea typeface="微軟正黑體" pitchFamily="34" charset="-120"/>
            </a:endParaRPr>
          </a:p>
        </p:txBody>
      </p:sp>
      <p:sp>
        <p:nvSpPr>
          <p:cNvPr id="7" name="圓角矩形 6">
            <a:extLst>
              <a:ext uri="{FF2B5EF4-FFF2-40B4-BE49-F238E27FC236}">
                <a16:creationId xmlns:a16="http://schemas.microsoft.com/office/drawing/2014/main" id="{5C05FECB-E291-4FA8-B3A5-3C6682552948}"/>
              </a:ext>
            </a:extLst>
          </p:cNvPr>
          <p:cNvSpPr/>
          <p:nvPr/>
        </p:nvSpPr>
        <p:spPr>
          <a:xfrm>
            <a:off x="3067266" y="1605497"/>
            <a:ext cx="7486255" cy="13572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800" b="1" dirty="0">
                <a:solidFill>
                  <a:schemeClr val="tx1"/>
                </a:solidFill>
                <a:latin typeface="微軟正黑體" pitchFamily="34" charset="-120"/>
                <a:ea typeface="微軟正黑體" pitchFamily="34" charset="-120"/>
              </a:rPr>
              <a:t>篩選國語文、數學、英語文學習低成就學生，及早即時提供</a:t>
            </a:r>
            <a:r>
              <a:rPr lang="zh-TW" altLang="en-US" sz="2800" b="1" dirty="0">
                <a:solidFill>
                  <a:schemeClr val="tx1"/>
                </a:solidFill>
                <a:latin typeface="Agency FB" pitchFamily="34" charset="0"/>
                <a:ea typeface="微軟正黑體" pitchFamily="34" charset="-120"/>
              </a:rPr>
              <a:t>學習</a:t>
            </a:r>
            <a:r>
              <a:rPr lang="zh-TW" altLang="en-US" sz="2800" b="1" dirty="0">
                <a:solidFill>
                  <a:schemeClr val="tx1"/>
                </a:solidFill>
                <a:latin typeface="微軟正黑體" pitchFamily="34" charset="-120"/>
                <a:ea typeface="微軟正黑體" pitchFamily="34" charset="-120"/>
              </a:rPr>
              <a:t>扶助，</a:t>
            </a:r>
            <a:r>
              <a:rPr lang="zh-TW" altLang="en-US" sz="2800" b="1" dirty="0">
                <a:solidFill>
                  <a:srgbClr val="C00000"/>
                </a:solidFill>
                <a:latin typeface="微軟正黑體" pitchFamily="34" charset="-120"/>
                <a:ea typeface="微軟正黑體" pitchFamily="34" charset="-120"/>
              </a:rPr>
              <a:t>減緩學力落差</a:t>
            </a:r>
            <a:endParaRPr lang="zh-TW" altLang="en-US" sz="2800" b="1" dirty="0">
              <a:solidFill>
                <a:schemeClr val="tx1"/>
              </a:solidFill>
              <a:latin typeface="微軟正黑體" pitchFamily="34" charset="-120"/>
              <a:ea typeface="微軟正黑體" pitchFamily="34" charset="-120"/>
            </a:endParaRPr>
          </a:p>
        </p:txBody>
      </p:sp>
      <p:sp>
        <p:nvSpPr>
          <p:cNvPr id="8" name="圓角矩形 7">
            <a:extLst>
              <a:ext uri="{FF2B5EF4-FFF2-40B4-BE49-F238E27FC236}">
                <a16:creationId xmlns:a16="http://schemas.microsoft.com/office/drawing/2014/main" id="{8EAB90A0-97ED-4A05-B008-9E2CE5901EE9}"/>
              </a:ext>
            </a:extLst>
          </p:cNvPr>
          <p:cNvSpPr/>
          <p:nvPr/>
        </p:nvSpPr>
        <p:spPr>
          <a:xfrm>
            <a:off x="3066393" y="3084714"/>
            <a:ext cx="7488000" cy="13572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800" b="1" dirty="0">
                <a:solidFill>
                  <a:schemeClr val="tx1"/>
                </a:solidFill>
                <a:latin typeface="微軟正黑體" pitchFamily="34" charset="-120"/>
                <a:ea typeface="微軟正黑體" pitchFamily="34" charset="-120"/>
              </a:rPr>
              <a:t>提升學生學習效能，</a:t>
            </a:r>
            <a:r>
              <a:rPr lang="zh-TW" altLang="en-US" sz="2800" b="1" dirty="0">
                <a:solidFill>
                  <a:srgbClr val="C00000"/>
                </a:solidFill>
                <a:latin typeface="微軟正黑體" pitchFamily="34" charset="-120"/>
                <a:ea typeface="微軟正黑體" pitchFamily="34" charset="-120"/>
              </a:rPr>
              <a:t>確保學生學力</a:t>
            </a:r>
            <a:endParaRPr lang="zh-TW" altLang="en-US" sz="2800" b="1" dirty="0">
              <a:solidFill>
                <a:schemeClr val="tx1"/>
              </a:solidFill>
              <a:latin typeface="微軟正黑體" pitchFamily="34" charset="-120"/>
              <a:ea typeface="微軟正黑體" pitchFamily="34" charset="-120"/>
            </a:endParaRPr>
          </a:p>
        </p:txBody>
      </p:sp>
      <p:sp>
        <p:nvSpPr>
          <p:cNvPr id="9" name="圓角矩形 11">
            <a:extLst>
              <a:ext uri="{FF2B5EF4-FFF2-40B4-BE49-F238E27FC236}">
                <a16:creationId xmlns:a16="http://schemas.microsoft.com/office/drawing/2014/main" id="{31D12A38-A66D-4A8A-8511-39345BC47A07}"/>
              </a:ext>
            </a:extLst>
          </p:cNvPr>
          <p:cNvSpPr/>
          <p:nvPr/>
        </p:nvSpPr>
        <p:spPr>
          <a:xfrm>
            <a:off x="3066393" y="4562847"/>
            <a:ext cx="7488000" cy="13572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800" b="1" dirty="0">
                <a:solidFill>
                  <a:schemeClr val="tx1"/>
                </a:solidFill>
                <a:latin typeface="微軟正黑體" pitchFamily="34" charset="-120"/>
                <a:ea typeface="微軟正黑體" pitchFamily="34" charset="-120"/>
              </a:rPr>
              <a:t>落實教育機會均等理想，</a:t>
            </a:r>
            <a:r>
              <a:rPr lang="zh-TW" altLang="en-US" sz="2800" b="1" dirty="0">
                <a:solidFill>
                  <a:srgbClr val="C00000"/>
                </a:solidFill>
                <a:latin typeface="微軟正黑體" pitchFamily="34" charset="-120"/>
                <a:ea typeface="微軟正黑體" pitchFamily="34" charset="-120"/>
              </a:rPr>
              <a:t>實現社會公平正義</a:t>
            </a:r>
            <a:endParaRPr lang="zh-TW" altLang="en-US" sz="2800" b="1" dirty="0">
              <a:solidFill>
                <a:schemeClr val="tx1"/>
              </a:solidFill>
              <a:latin typeface="微軟正黑體" pitchFamily="34" charset="-120"/>
              <a:ea typeface="微軟正黑體" pitchFamily="34" charset="-120"/>
            </a:endParaRPr>
          </a:p>
        </p:txBody>
      </p:sp>
      <p:sp>
        <p:nvSpPr>
          <p:cNvPr id="10" name="圓角矩形 5">
            <a:extLst>
              <a:ext uri="{FF2B5EF4-FFF2-40B4-BE49-F238E27FC236}">
                <a16:creationId xmlns:a16="http://schemas.microsoft.com/office/drawing/2014/main" id="{5AA35633-3B9C-43E6-B64E-179BF78A02FD}"/>
              </a:ext>
            </a:extLst>
          </p:cNvPr>
          <p:cNvSpPr/>
          <p:nvPr/>
        </p:nvSpPr>
        <p:spPr>
          <a:xfrm>
            <a:off x="1850160" y="1605497"/>
            <a:ext cx="1216233" cy="13572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3200" b="1" dirty="0">
                <a:solidFill>
                  <a:schemeClr val="tx1"/>
                </a:solidFill>
                <a:latin typeface="微軟正黑體" pitchFamily="34" charset="-120"/>
                <a:ea typeface="微軟正黑體" pitchFamily="34" charset="-120"/>
              </a:rPr>
              <a:t>(</a:t>
            </a:r>
            <a:r>
              <a:rPr lang="zh-TW" altLang="en-US" sz="3200" b="1" dirty="0">
                <a:solidFill>
                  <a:schemeClr val="tx1"/>
                </a:solidFill>
                <a:latin typeface="微軟正黑體" pitchFamily="34" charset="-120"/>
                <a:ea typeface="微軟正黑體" pitchFamily="34" charset="-120"/>
              </a:rPr>
              <a:t>一</a:t>
            </a:r>
            <a:r>
              <a:rPr lang="en-US" altLang="zh-TW" sz="3200" b="1" dirty="0">
                <a:solidFill>
                  <a:schemeClr val="tx1"/>
                </a:solidFill>
                <a:latin typeface="微軟正黑體" pitchFamily="34" charset="-120"/>
                <a:ea typeface="微軟正黑體" pitchFamily="34" charset="-120"/>
              </a:rPr>
              <a:t>)</a:t>
            </a:r>
            <a:endParaRPr lang="zh-TW" altLang="en-US" sz="3200" b="1" dirty="0">
              <a:solidFill>
                <a:schemeClr val="tx1"/>
              </a:solidFill>
              <a:latin typeface="微軟正黑體" pitchFamily="34" charset="-120"/>
              <a:ea typeface="微軟正黑體" pitchFamily="34" charset="-120"/>
            </a:endParaRPr>
          </a:p>
        </p:txBody>
      </p:sp>
      <p:sp>
        <p:nvSpPr>
          <p:cNvPr id="11" name="圓角矩形 5">
            <a:extLst>
              <a:ext uri="{FF2B5EF4-FFF2-40B4-BE49-F238E27FC236}">
                <a16:creationId xmlns:a16="http://schemas.microsoft.com/office/drawing/2014/main" id="{BAD2261B-3F42-4DCF-9326-694DF0D818F0}"/>
              </a:ext>
            </a:extLst>
          </p:cNvPr>
          <p:cNvSpPr/>
          <p:nvPr/>
        </p:nvSpPr>
        <p:spPr>
          <a:xfrm>
            <a:off x="1850160" y="3083629"/>
            <a:ext cx="1216233" cy="13572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3200" b="1" dirty="0">
                <a:solidFill>
                  <a:schemeClr val="tx1"/>
                </a:solidFill>
                <a:latin typeface="微軟正黑體" pitchFamily="34" charset="-120"/>
                <a:ea typeface="微軟正黑體" pitchFamily="34" charset="-120"/>
              </a:rPr>
              <a:t>(</a:t>
            </a:r>
            <a:r>
              <a:rPr lang="zh-TW" altLang="en-US" sz="3200" b="1" dirty="0">
                <a:solidFill>
                  <a:schemeClr val="tx1"/>
                </a:solidFill>
                <a:latin typeface="微軟正黑體" pitchFamily="34" charset="-120"/>
                <a:ea typeface="微軟正黑體" pitchFamily="34" charset="-120"/>
              </a:rPr>
              <a:t>二</a:t>
            </a:r>
            <a:r>
              <a:rPr lang="en-US" altLang="zh-TW" sz="3200" b="1" dirty="0">
                <a:solidFill>
                  <a:schemeClr val="tx1"/>
                </a:solidFill>
                <a:latin typeface="微軟正黑體" pitchFamily="34" charset="-120"/>
                <a:ea typeface="微軟正黑體" pitchFamily="34" charset="-120"/>
              </a:rPr>
              <a:t>)</a:t>
            </a:r>
            <a:endParaRPr lang="zh-TW" altLang="en-US" sz="3200" b="1" dirty="0">
              <a:solidFill>
                <a:schemeClr val="tx1"/>
              </a:solidFill>
              <a:latin typeface="微軟正黑體" pitchFamily="34" charset="-120"/>
              <a:ea typeface="微軟正黑體" pitchFamily="34" charset="-120"/>
            </a:endParaRPr>
          </a:p>
        </p:txBody>
      </p:sp>
      <p:sp>
        <p:nvSpPr>
          <p:cNvPr id="12" name="圓角矩形 5">
            <a:extLst>
              <a:ext uri="{FF2B5EF4-FFF2-40B4-BE49-F238E27FC236}">
                <a16:creationId xmlns:a16="http://schemas.microsoft.com/office/drawing/2014/main" id="{BBE836C3-7653-4ABD-9022-59DD61310AB2}"/>
              </a:ext>
            </a:extLst>
          </p:cNvPr>
          <p:cNvSpPr/>
          <p:nvPr/>
        </p:nvSpPr>
        <p:spPr>
          <a:xfrm>
            <a:off x="1850159" y="4562847"/>
            <a:ext cx="1216233" cy="13572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3200" b="1" dirty="0">
                <a:solidFill>
                  <a:schemeClr val="tx1"/>
                </a:solidFill>
                <a:latin typeface="微軟正黑體" pitchFamily="34" charset="-120"/>
                <a:ea typeface="微軟正黑體" pitchFamily="34" charset="-120"/>
              </a:rPr>
              <a:t>(</a:t>
            </a:r>
            <a:r>
              <a:rPr lang="zh-TW" altLang="en-US" sz="3200" b="1" dirty="0">
                <a:solidFill>
                  <a:schemeClr val="tx1"/>
                </a:solidFill>
                <a:latin typeface="微軟正黑體" pitchFamily="34" charset="-120"/>
                <a:ea typeface="微軟正黑體" pitchFamily="34" charset="-120"/>
              </a:rPr>
              <a:t>三</a:t>
            </a:r>
            <a:r>
              <a:rPr lang="en-US" altLang="zh-TW" sz="3200" b="1" dirty="0">
                <a:solidFill>
                  <a:schemeClr val="tx1"/>
                </a:solidFill>
                <a:latin typeface="微軟正黑體" pitchFamily="34" charset="-120"/>
                <a:ea typeface="微軟正黑體" pitchFamily="34" charset="-120"/>
              </a:rPr>
              <a:t>)</a:t>
            </a:r>
            <a:endParaRPr lang="zh-TW" altLang="en-US" sz="3200" b="1" dirty="0">
              <a:solidFill>
                <a:schemeClr val="tx1"/>
              </a:solidFill>
              <a:latin typeface="微軟正黑體" pitchFamily="34" charset="-120"/>
              <a:ea typeface="微軟正黑體" pitchFamily="34" charset="-120"/>
            </a:endParaRPr>
          </a:p>
        </p:txBody>
      </p:sp>
    </p:spTree>
    <p:extLst>
      <p:ext uri="{BB962C8B-B14F-4D97-AF65-F5344CB8AC3E}">
        <p14:creationId xmlns:p14="http://schemas.microsoft.com/office/powerpoint/2010/main" val="9363267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1810789" y="703811"/>
            <a:ext cx="8494416" cy="79785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三、推動策略</a:t>
            </a:r>
            <a:r>
              <a:rPr lang="en-US" altLang="zh-TW" b="1" dirty="0" smtClean="0">
                <a:solidFill>
                  <a:srgbClr val="0000D0"/>
                </a:solidFill>
                <a:latin typeface="微軟正黑體" pitchFamily="34" charset="-120"/>
                <a:ea typeface="微軟正黑體" pitchFamily="34" charset="-120"/>
              </a:rPr>
              <a:t>(1/9)</a:t>
            </a:r>
            <a:endParaRPr lang="zh-TW" altLang="en-US" dirty="0">
              <a:solidFill>
                <a:srgbClr val="0000D0"/>
              </a:solidFill>
            </a:endParaRPr>
          </a:p>
        </p:txBody>
      </p:sp>
      <p:sp>
        <p:nvSpPr>
          <p:cNvPr id="7" name="圓角矩形 6"/>
          <p:cNvSpPr/>
          <p:nvPr/>
        </p:nvSpPr>
        <p:spPr>
          <a:xfrm>
            <a:off x="2679076" y="2378711"/>
            <a:ext cx="4932945" cy="1006704"/>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000" b="1" dirty="0">
                <a:solidFill>
                  <a:schemeClr val="tx1"/>
                </a:solidFill>
                <a:latin typeface="微軟正黑體" pitchFamily="34" charset="-120"/>
                <a:ea typeface="微軟正黑體" pitchFamily="34" charset="-120"/>
              </a:rPr>
              <a:t>成立</a:t>
            </a:r>
            <a:r>
              <a:rPr lang="zh-TW" altLang="en-US" sz="2000" b="1" dirty="0">
                <a:solidFill>
                  <a:srgbClr val="C00000"/>
                </a:solidFill>
                <a:latin typeface="微軟正黑體" pitchFamily="34" charset="-120"/>
                <a:ea typeface="微軟正黑體" pitchFamily="34" charset="-120"/>
              </a:rPr>
              <a:t>研發管考組、網路平臺組、科技評量組及師資培育組</a:t>
            </a:r>
            <a:r>
              <a:rPr lang="zh-TW" altLang="en-US" sz="2000" b="1" dirty="0">
                <a:solidFill>
                  <a:schemeClr val="tx1"/>
                </a:solidFill>
                <a:latin typeface="微軟正黑體" pitchFamily="34" charset="-120"/>
                <a:ea typeface="微軟正黑體" pitchFamily="34" charset="-120"/>
              </a:rPr>
              <a:t>，並定期召開聯席會議作為溝通平臺</a:t>
            </a:r>
            <a:endParaRPr lang="zh-TW" altLang="en-US" sz="2000" dirty="0">
              <a:solidFill>
                <a:schemeClr val="tx1"/>
              </a:solidFill>
            </a:endParaRPr>
          </a:p>
        </p:txBody>
      </p:sp>
      <p:sp>
        <p:nvSpPr>
          <p:cNvPr id="8" name="圓角矩形 7"/>
          <p:cNvSpPr/>
          <p:nvPr/>
        </p:nvSpPr>
        <p:spPr>
          <a:xfrm>
            <a:off x="2706785" y="3629148"/>
            <a:ext cx="4905235" cy="92291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000" b="1" dirty="0">
                <a:solidFill>
                  <a:schemeClr val="tx1"/>
                </a:solidFill>
                <a:latin typeface="微軟正黑體" pitchFamily="34" charset="-120"/>
                <a:ea typeface="微軟正黑體" pitchFamily="34" charset="-120"/>
              </a:rPr>
              <a:t>落實</a:t>
            </a:r>
            <a:r>
              <a:rPr lang="zh-TW" altLang="en-US" sz="2000" b="1" dirty="0">
                <a:solidFill>
                  <a:srgbClr val="C00000"/>
                </a:solidFill>
                <a:latin typeface="微軟正黑體" pitchFamily="34" charset="-120"/>
                <a:ea typeface="微軟正黑體" pitchFamily="34" charset="-120"/>
              </a:rPr>
              <a:t>推動小組與資源中心</a:t>
            </a:r>
            <a:r>
              <a:rPr lang="zh-TW" altLang="en-US" sz="2000" b="1" dirty="0">
                <a:solidFill>
                  <a:schemeClr val="tx1"/>
                </a:solidFill>
                <a:latin typeface="微軟正黑體" pitchFamily="34" charset="-120"/>
                <a:ea typeface="微軟正黑體" pitchFamily="34" charset="-120"/>
              </a:rPr>
              <a:t>運作，研擬</a:t>
            </a:r>
            <a:r>
              <a:rPr lang="zh-TW" altLang="en-US" sz="2000" b="1" dirty="0">
                <a:solidFill>
                  <a:srgbClr val="C00000"/>
                </a:solidFill>
                <a:latin typeface="微軟正黑體" pitchFamily="34" charset="-120"/>
                <a:ea typeface="微軟正黑體" pitchFamily="34" charset="-120"/>
              </a:rPr>
              <a:t>整體行政推動計畫</a:t>
            </a:r>
            <a:r>
              <a:rPr lang="zh-TW" altLang="en-US" sz="2000" b="1" dirty="0">
                <a:solidFill>
                  <a:schemeClr val="tx1"/>
                </a:solidFill>
                <a:latin typeface="微軟正黑體" pitchFamily="34" charset="-120"/>
                <a:ea typeface="微軟正黑體" pitchFamily="34" charset="-120"/>
              </a:rPr>
              <a:t>，並督導計畫執行與成效</a:t>
            </a:r>
            <a:endParaRPr lang="zh-TW" altLang="en-US" sz="2000" dirty="0">
              <a:solidFill>
                <a:schemeClr val="tx1"/>
              </a:solidFill>
            </a:endParaRPr>
          </a:p>
        </p:txBody>
      </p:sp>
      <p:sp>
        <p:nvSpPr>
          <p:cNvPr id="9" name="圓角矩形 8"/>
          <p:cNvSpPr/>
          <p:nvPr/>
        </p:nvSpPr>
        <p:spPr>
          <a:xfrm>
            <a:off x="2716022" y="4867075"/>
            <a:ext cx="4895998" cy="792088"/>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000" b="1" dirty="0">
                <a:solidFill>
                  <a:schemeClr val="tx1"/>
                </a:solidFill>
                <a:latin typeface="微軟正黑體" pitchFamily="34" charset="-120"/>
                <a:ea typeface="微軟正黑體" pitchFamily="34" charset="-120"/>
              </a:rPr>
              <a:t>落實</a:t>
            </a:r>
            <a:r>
              <a:rPr lang="zh-TW" altLang="en-US" sz="2000" b="1" dirty="0">
                <a:solidFill>
                  <a:srgbClr val="C00000"/>
                </a:solidFill>
                <a:latin typeface="微軟正黑體" pitchFamily="34" charset="-120"/>
                <a:ea typeface="微軟正黑體" pitchFamily="34" charset="-120"/>
              </a:rPr>
              <a:t>學習輔導小組</a:t>
            </a:r>
            <a:r>
              <a:rPr lang="zh-TW" altLang="en-US" sz="2000" b="1" dirty="0">
                <a:solidFill>
                  <a:schemeClr val="tx1"/>
                </a:solidFill>
                <a:latin typeface="微軟正黑體" pitchFamily="34" charset="-120"/>
                <a:ea typeface="微軟正黑體" pitchFamily="34" charset="-120"/>
              </a:rPr>
              <a:t>運作，提供學生所需學習扶助資源</a:t>
            </a:r>
            <a:endParaRPr lang="zh-TW" altLang="en-US" sz="2000" dirty="0">
              <a:solidFill>
                <a:schemeClr val="tx1"/>
              </a:solidFill>
            </a:endParaRPr>
          </a:p>
        </p:txBody>
      </p:sp>
      <p:sp>
        <p:nvSpPr>
          <p:cNvPr id="10" name="圓角矩形 9"/>
          <p:cNvSpPr/>
          <p:nvPr/>
        </p:nvSpPr>
        <p:spPr>
          <a:xfrm>
            <a:off x="1886989" y="2377303"/>
            <a:ext cx="792088" cy="1008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b="1" dirty="0">
                <a:solidFill>
                  <a:sysClr val="windowText" lastClr="000000"/>
                </a:solidFill>
                <a:latin typeface="微軟正黑體" pitchFamily="34" charset="-120"/>
                <a:ea typeface="微軟正黑體" pitchFamily="34" charset="-120"/>
              </a:rPr>
              <a:t>中央</a:t>
            </a:r>
          </a:p>
        </p:txBody>
      </p:sp>
      <p:sp>
        <p:nvSpPr>
          <p:cNvPr id="11" name="圓角矩形 10"/>
          <p:cNvSpPr/>
          <p:nvPr/>
        </p:nvSpPr>
        <p:spPr>
          <a:xfrm>
            <a:off x="1886989" y="3629148"/>
            <a:ext cx="819797" cy="9229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b="1" dirty="0">
                <a:solidFill>
                  <a:schemeClr val="tx1"/>
                </a:solidFill>
                <a:latin typeface="微軟正黑體" pitchFamily="34" charset="-120"/>
                <a:ea typeface="微軟正黑體" pitchFamily="34" charset="-120"/>
              </a:rPr>
              <a:t>地方政府</a:t>
            </a:r>
          </a:p>
        </p:txBody>
      </p:sp>
      <p:sp>
        <p:nvSpPr>
          <p:cNvPr id="12" name="圓角矩形 11"/>
          <p:cNvSpPr/>
          <p:nvPr/>
        </p:nvSpPr>
        <p:spPr>
          <a:xfrm>
            <a:off x="1886989" y="4871757"/>
            <a:ext cx="829033" cy="79208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b="1" dirty="0">
                <a:solidFill>
                  <a:schemeClr val="tx1"/>
                </a:solidFill>
                <a:latin typeface="微軟正黑體" pitchFamily="34" charset="-120"/>
                <a:ea typeface="微軟正黑體" pitchFamily="34" charset="-120"/>
              </a:rPr>
              <a:t>學校</a:t>
            </a:r>
          </a:p>
        </p:txBody>
      </p:sp>
      <p:sp>
        <p:nvSpPr>
          <p:cNvPr id="13" name="圓角矩形 12"/>
          <p:cNvSpPr/>
          <p:nvPr/>
        </p:nvSpPr>
        <p:spPr>
          <a:xfrm>
            <a:off x="1886989" y="1629514"/>
            <a:ext cx="8494416" cy="504056"/>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800" b="1" dirty="0">
                <a:solidFill>
                  <a:schemeClr val="tx1"/>
                </a:solidFill>
                <a:latin typeface="微軟正黑體" pitchFamily="34" charset="-120"/>
                <a:ea typeface="微軟正黑體" pitchFamily="34" charset="-120"/>
              </a:rPr>
              <a:t>督導與支持機制</a:t>
            </a:r>
          </a:p>
        </p:txBody>
      </p:sp>
      <p:sp>
        <p:nvSpPr>
          <p:cNvPr id="14" name="弧形箭號 (左彎) 10">
            <a:extLst>
              <a:ext uri="{FF2B5EF4-FFF2-40B4-BE49-F238E27FC236}">
                <a16:creationId xmlns:a16="http://schemas.microsoft.com/office/drawing/2014/main" id="{E8BA1A1D-267D-4906-BBF6-432A5D0CF422}"/>
              </a:ext>
            </a:extLst>
          </p:cNvPr>
          <p:cNvSpPr/>
          <p:nvPr/>
        </p:nvSpPr>
        <p:spPr>
          <a:xfrm>
            <a:off x="7684574" y="3245165"/>
            <a:ext cx="432048" cy="720080"/>
          </a:xfrm>
          <a:prstGeom prst="curvedLeftArrow">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5" name="弧形箭號 (左彎) 11">
            <a:extLst>
              <a:ext uri="{FF2B5EF4-FFF2-40B4-BE49-F238E27FC236}">
                <a16:creationId xmlns:a16="http://schemas.microsoft.com/office/drawing/2014/main" id="{0D2F8ECD-5860-49BD-879A-8EC678AB5BDE}"/>
              </a:ext>
            </a:extLst>
          </p:cNvPr>
          <p:cNvSpPr/>
          <p:nvPr/>
        </p:nvSpPr>
        <p:spPr>
          <a:xfrm>
            <a:off x="7684574" y="4482136"/>
            <a:ext cx="432048" cy="792088"/>
          </a:xfrm>
          <a:prstGeom prst="curvedLeftArrow">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6" name="圓角矩形 20">
            <a:extLst>
              <a:ext uri="{FF2B5EF4-FFF2-40B4-BE49-F238E27FC236}">
                <a16:creationId xmlns:a16="http://schemas.microsoft.com/office/drawing/2014/main" id="{827BBC10-9A2D-477C-B92E-C6F507CD85DC}"/>
              </a:ext>
            </a:extLst>
          </p:cNvPr>
          <p:cNvSpPr/>
          <p:nvPr/>
        </p:nvSpPr>
        <p:spPr>
          <a:xfrm>
            <a:off x="8308187" y="3149874"/>
            <a:ext cx="2083616" cy="922912"/>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b="1" dirty="0">
                <a:solidFill>
                  <a:sysClr val="windowText" lastClr="000000"/>
                </a:solidFill>
                <a:latin typeface="微軟正黑體" pitchFamily="34" charset="-120"/>
                <a:ea typeface="微軟正黑體" pitchFamily="34" charset="-120"/>
              </a:rPr>
              <a:t>督導會報</a:t>
            </a:r>
            <a:endParaRPr lang="en-US" altLang="zh-TW" sz="2000" b="1" dirty="0">
              <a:solidFill>
                <a:sysClr val="windowText" lastClr="000000"/>
              </a:solidFill>
              <a:latin typeface="微軟正黑體" pitchFamily="34" charset="-120"/>
              <a:ea typeface="微軟正黑體" pitchFamily="34" charset="-120"/>
            </a:endParaRPr>
          </a:p>
          <a:p>
            <a:pPr algn="ctr"/>
            <a:r>
              <a:rPr lang="zh-TW" altLang="en-US" sz="2000" b="1" dirty="0">
                <a:solidFill>
                  <a:sysClr val="windowText" lastClr="000000"/>
                </a:solidFill>
                <a:latin typeface="微軟正黑體" pitchFamily="34" charset="-120"/>
                <a:ea typeface="微軟正黑體" pitchFamily="34" charset="-120"/>
              </a:rPr>
              <a:t>推動策略工作坊</a:t>
            </a:r>
          </a:p>
        </p:txBody>
      </p:sp>
      <p:sp>
        <p:nvSpPr>
          <p:cNvPr id="17" name="圓角矩形 23">
            <a:extLst>
              <a:ext uri="{FF2B5EF4-FFF2-40B4-BE49-F238E27FC236}">
                <a16:creationId xmlns:a16="http://schemas.microsoft.com/office/drawing/2014/main" id="{6AA1B7C2-CEB1-4759-96E3-8B92A6A8D877}"/>
              </a:ext>
            </a:extLst>
          </p:cNvPr>
          <p:cNvSpPr/>
          <p:nvPr/>
        </p:nvSpPr>
        <p:spPr>
          <a:xfrm>
            <a:off x="8308187" y="4327015"/>
            <a:ext cx="2083615" cy="108012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b="1" dirty="0">
                <a:solidFill>
                  <a:sysClr val="windowText" lastClr="000000"/>
                </a:solidFill>
                <a:latin typeface="微軟正黑體" pitchFamily="34" charset="-120"/>
                <a:ea typeface="微軟正黑體" pitchFamily="34" charset="-120"/>
              </a:rPr>
              <a:t>督導會報</a:t>
            </a:r>
            <a:endParaRPr lang="en-US" altLang="zh-TW" sz="2000" b="1" dirty="0">
              <a:solidFill>
                <a:sysClr val="windowText" lastClr="000000"/>
              </a:solidFill>
              <a:latin typeface="微軟正黑體" pitchFamily="34" charset="-120"/>
              <a:ea typeface="微軟正黑體" pitchFamily="34" charset="-120"/>
            </a:endParaRPr>
          </a:p>
          <a:p>
            <a:pPr algn="ctr"/>
            <a:r>
              <a:rPr lang="zh-TW" altLang="en-US" sz="2000" b="1" dirty="0">
                <a:solidFill>
                  <a:sysClr val="windowText" lastClr="000000"/>
                </a:solidFill>
                <a:latin typeface="微軟正黑體" pitchFamily="34" charset="-120"/>
                <a:ea typeface="微軟正黑體" pitchFamily="34" charset="-120"/>
              </a:rPr>
              <a:t>學校訪視</a:t>
            </a:r>
            <a:endParaRPr lang="en-US" altLang="zh-TW" sz="2000" b="1" dirty="0">
              <a:solidFill>
                <a:sysClr val="windowText" lastClr="000000"/>
              </a:solidFill>
              <a:latin typeface="微軟正黑體" pitchFamily="34" charset="-120"/>
              <a:ea typeface="微軟正黑體" pitchFamily="34" charset="-120"/>
            </a:endParaRPr>
          </a:p>
          <a:p>
            <a:pPr algn="ctr"/>
            <a:r>
              <a:rPr lang="zh-TW" altLang="en-US" sz="2000" b="1" dirty="0">
                <a:solidFill>
                  <a:sysClr val="windowText" lastClr="000000"/>
                </a:solidFill>
                <a:latin typeface="微軟正黑體" pitchFamily="34" charset="-120"/>
                <a:ea typeface="微軟正黑體" pitchFamily="34" charset="-120"/>
              </a:rPr>
              <a:t>諮詢輔導系統</a:t>
            </a:r>
          </a:p>
        </p:txBody>
      </p:sp>
    </p:spTree>
    <p:extLst>
      <p:ext uri="{BB962C8B-B14F-4D97-AF65-F5344CB8AC3E}">
        <p14:creationId xmlns:p14="http://schemas.microsoft.com/office/powerpoint/2010/main" val="2619956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圓角矩形 6"/>
          <p:cNvSpPr/>
          <p:nvPr/>
        </p:nvSpPr>
        <p:spPr>
          <a:xfrm>
            <a:off x="2130829" y="1824643"/>
            <a:ext cx="8064176" cy="504056"/>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800" b="1" dirty="0">
                <a:solidFill>
                  <a:schemeClr val="tx1"/>
                </a:solidFill>
                <a:latin typeface="微軟正黑體" pitchFamily="34" charset="-120"/>
                <a:ea typeface="微軟正黑體" pitchFamily="34" charset="-120"/>
              </a:rPr>
              <a:t>測驗與開班</a:t>
            </a:r>
          </a:p>
        </p:txBody>
      </p:sp>
      <p:sp>
        <p:nvSpPr>
          <p:cNvPr id="8" name="圓角矩形 7"/>
          <p:cNvSpPr/>
          <p:nvPr/>
        </p:nvSpPr>
        <p:spPr>
          <a:xfrm>
            <a:off x="2130829" y="2449857"/>
            <a:ext cx="1567086" cy="209356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測驗</a:t>
            </a:r>
          </a:p>
        </p:txBody>
      </p:sp>
      <p:sp>
        <p:nvSpPr>
          <p:cNvPr id="9" name="圓角矩形 8"/>
          <p:cNvSpPr/>
          <p:nvPr/>
        </p:nvSpPr>
        <p:spPr>
          <a:xfrm>
            <a:off x="2130828" y="4664581"/>
            <a:ext cx="1567087" cy="133492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開班</a:t>
            </a:r>
          </a:p>
        </p:txBody>
      </p:sp>
      <p:sp>
        <p:nvSpPr>
          <p:cNvPr id="10" name="圓角矩形 9"/>
          <p:cNvSpPr/>
          <p:nvPr/>
        </p:nvSpPr>
        <p:spPr>
          <a:xfrm>
            <a:off x="3697915" y="2450009"/>
            <a:ext cx="6497810" cy="209342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4000" indent="-234000" algn="just">
              <a:buFont typeface="Wingdings" panose="05000000000000000000" pitchFamily="2" charset="2"/>
              <a:buChar char="l"/>
            </a:pPr>
            <a:r>
              <a:rPr lang="zh-TW" altLang="en-US" sz="2300" b="1" dirty="0">
                <a:solidFill>
                  <a:schemeClr val="tx1"/>
                </a:solidFill>
                <a:latin typeface="微軟正黑體" pitchFamily="34" charset="-120"/>
                <a:ea typeface="微軟正黑體" pitchFamily="34" charset="-120"/>
              </a:rPr>
              <a:t>運用</a:t>
            </a:r>
            <a:r>
              <a:rPr lang="zh-TW" altLang="en-US" sz="2300" b="1" dirty="0">
                <a:solidFill>
                  <a:srgbClr val="C00000"/>
                </a:solidFill>
                <a:latin typeface="微軟正黑體" pitchFamily="34" charset="-120"/>
                <a:ea typeface="微軟正黑體" pitchFamily="34" charset="-120"/>
              </a:rPr>
              <a:t>篩選測驗</a:t>
            </a:r>
            <a:r>
              <a:rPr lang="zh-TW" altLang="en-US" sz="2300" b="1" dirty="0">
                <a:solidFill>
                  <a:schemeClr val="tx1"/>
                </a:solidFill>
                <a:latin typeface="微軟正黑體" pitchFamily="34" charset="-120"/>
                <a:ea typeface="微軟正黑體" pitchFamily="34" charset="-120"/>
              </a:rPr>
              <a:t>找出學習低成就學生，並運用</a:t>
            </a:r>
            <a:r>
              <a:rPr lang="zh-TW" altLang="en-US" sz="2300" b="1" dirty="0">
                <a:solidFill>
                  <a:srgbClr val="C00000"/>
                </a:solidFill>
                <a:latin typeface="微軟正黑體" pitchFamily="34" charset="-120"/>
                <a:ea typeface="微軟正黑體" pitchFamily="34" charset="-120"/>
              </a:rPr>
              <a:t>成長測驗</a:t>
            </a:r>
            <a:r>
              <a:rPr lang="zh-TW" altLang="en-US" sz="2300" b="1" dirty="0">
                <a:solidFill>
                  <a:schemeClr val="tx1"/>
                </a:solidFill>
                <a:latin typeface="微軟正黑體" pitchFamily="34" charset="-120"/>
                <a:ea typeface="微軟正黑體" pitchFamily="34" charset="-120"/>
              </a:rPr>
              <a:t>掌握學生學力發展情形</a:t>
            </a:r>
            <a:endParaRPr lang="en-US" altLang="zh-TW" sz="2300" b="1" dirty="0">
              <a:solidFill>
                <a:schemeClr val="tx1"/>
              </a:solidFill>
              <a:latin typeface="微軟正黑體" pitchFamily="34" charset="-120"/>
              <a:ea typeface="微軟正黑體" pitchFamily="34" charset="-120"/>
            </a:endParaRPr>
          </a:p>
          <a:p>
            <a:pPr marL="234000" indent="-234000" algn="just">
              <a:buFont typeface="Wingdings" panose="05000000000000000000" pitchFamily="2" charset="2"/>
              <a:buChar char="l"/>
            </a:pPr>
            <a:r>
              <a:rPr lang="zh-TW" altLang="en-US" sz="2300" b="1" dirty="0">
                <a:solidFill>
                  <a:schemeClr val="tx1"/>
                </a:solidFill>
                <a:latin typeface="微軟正黑體" pitchFamily="34" charset="-120"/>
                <a:ea typeface="微軟正黑體" pitchFamily="34" charset="-120"/>
              </a:rPr>
              <a:t>利用</a:t>
            </a:r>
            <a:r>
              <a:rPr lang="zh-TW" altLang="en-US" sz="2300" b="1" dirty="0">
                <a:solidFill>
                  <a:srgbClr val="C00000"/>
                </a:solidFill>
                <a:latin typeface="微軟正黑體" pitchFamily="34" charset="-120"/>
                <a:ea typeface="微軟正黑體" pitchFamily="34" charset="-120"/>
              </a:rPr>
              <a:t>測驗相關數據</a:t>
            </a:r>
            <a:r>
              <a:rPr lang="en-US" altLang="zh-TW" sz="2300" b="1" dirty="0">
                <a:solidFill>
                  <a:schemeClr val="tx1"/>
                </a:solidFill>
                <a:latin typeface="微軟正黑體" pitchFamily="34" charset="-120"/>
                <a:ea typeface="微軟正黑體" pitchFamily="34" charset="-120"/>
              </a:rPr>
              <a:t>(</a:t>
            </a:r>
            <a:r>
              <a:rPr lang="zh-TW" altLang="en-US" sz="2300" b="1" dirty="0">
                <a:solidFill>
                  <a:schemeClr val="tx1"/>
                </a:solidFill>
                <a:latin typeface="微軟正黑體" pitchFamily="34" charset="-120"/>
                <a:ea typeface="微軟正黑體" pitchFamily="34" charset="-120"/>
              </a:rPr>
              <a:t>如</a:t>
            </a:r>
            <a:r>
              <a:rPr lang="zh-TW" altLang="en-US" sz="2300" b="1" dirty="0">
                <a:solidFill>
                  <a:srgbClr val="C00000"/>
                </a:solidFill>
                <a:latin typeface="微軟正黑體" pitchFamily="34" charset="-120"/>
                <a:ea typeface="微軟正黑體" pitchFamily="34" charset="-120"/>
              </a:rPr>
              <a:t>提報率、施測率、未通過率、進步率</a:t>
            </a:r>
            <a:r>
              <a:rPr lang="zh-TW" altLang="en-US" sz="2300" b="1" dirty="0">
                <a:solidFill>
                  <a:schemeClr val="tx1"/>
                </a:solidFill>
                <a:latin typeface="微軟正黑體" pitchFamily="34" charset="-120"/>
                <a:ea typeface="微軟正黑體" pitchFamily="34" charset="-120"/>
              </a:rPr>
              <a:t>等</a:t>
            </a:r>
            <a:r>
              <a:rPr lang="en-US" altLang="zh-TW" sz="2300" b="1" dirty="0">
                <a:solidFill>
                  <a:schemeClr val="tx1"/>
                </a:solidFill>
                <a:latin typeface="微軟正黑體" pitchFamily="34" charset="-120"/>
                <a:ea typeface="微軟正黑體" pitchFamily="34" charset="-120"/>
              </a:rPr>
              <a:t>)</a:t>
            </a:r>
            <a:r>
              <a:rPr lang="zh-TW" altLang="en-US" sz="2300" b="1" dirty="0">
                <a:solidFill>
                  <a:schemeClr val="tx1"/>
                </a:solidFill>
                <a:latin typeface="微軟正黑體" pitchFamily="34" charset="-120"/>
                <a:ea typeface="微軟正黑體" pitchFamily="34" charset="-120"/>
              </a:rPr>
              <a:t>掌握測驗情形、學生學力現況與學習扶助實施成效</a:t>
            </a:r>
          </a:p>
        </p:txBody>
      </p:sp>
      <p:sp>
        <p:nvSpPr>
          <p:cNvPr id="11" name="圓角矩形 10"/>
          <p:cNvSpPr/>
          <p:nvPr/>
        </p:nvSpPr>
        <p:spPr>
          <a:xfrm>
            <a:off x="3697915" y="4664582"/>
            <a:ext cx="6497090" cy="1334786"/>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300" b="1" dirty="0">
                <a:solidFill>
                  <a:schemeClr val="tx1"/>
                </a:solidFill>
                <a:latin typeface="微軟正黑體" pitchFamily="34" charset="-120"/>
                <a:ea typeface="微軟正黑體" pitchFamily="34" charset="-120"/>
              </a:rPr>
              <a:t>學校開設</a:t>
            </a:r>
            <a:r>
              <a:rPr lang="zh-TW" altLang="en-US" sz="2300" b="1" dirty="0">
                <a:solidFill>
                  <a:srgbClr val="C00000"/>
                </a:solidFill>
                <a:latin typeface="微軟正黑體" pitchFamily="34" charset="-120"/>
                <a:ea typeface="微軟正黑體" pitchFamily="34" charset="-120"/>
              </a:rPr>
              <a:t>學習扶助班</a:t>
            </a:r>
            <a:r>
              <a:rPr lang="zh-TW" altLang="en-US" sz="2300" b="1" dirty="0">
                <a:solidFill>
                  <a:schemeClr val="tx1"/>
                </a:solidFill>
                <a:latin typeface="微軟正黑體" pitchFamily="34" charset="-120"/>
                <a:ea typeface="微軟正黑體" pitchFamily="34" charset="-120"/>
              </a:rPr>
              <a:t>，由學習扶助教師依據</a:t>
            </a:r>
            <a:r>
              <a:rPr lang="zh-TW" altLang="en-US" sz="2300" b="1" dirty="0">
                <a:solidFill>
                  <a:srgbClr val="C00000"/>
                </a:solidFill>
                <a:latin typeface="微軟正黑體" pitchFamily="34" charset="-120"/>
                <a:ea typeface="微軟正黑體" pitchFamily="34" charset="-120"/>
              </a:rPr>
              <a:t>測驗結果報告</a:t>
            </a:r>
            <a:r>
              <a:rPr lang="zh-TW" altLang="en-US" sz="2300" b="1" dirty="0">
                <a:solidFill>
                  <a:schemeClr val="tx1"/>
                </a:solidFill>
                <a:latin typeface="微軟正黑體" pitchFamily="34" charset="-120"/>
                <a:ea typeface="微軟正黑體" pitchFamily="34" charset="-120"/>
              </a:rPr>
              <a:t>，針對</a:t>
            </a:r>
            <a:r>
              <a:rPr lang="zh-TW" altLang="en-US" sz="2300" b="1" dirty="0">
                <a:solidFill>
                  <a:srgbClr val="C00000"/>
                </a:solidFill>
                <a:latin typeface="微軟正黑體" pitchFamily="34" charset="-120"/>
                <a:ea typeface="微軟正黑體" pitchFamily="34" charset="-120"/>
              </a:rPr>
              <a:t>學生學習弱點</a:t>
            </a:r>
            <a:r>
              <a:rPr lang="zh-TW" altLang="en-US" sz="2300" b="1" dirty="0">
                <a:solidFill>
                  <a:schemeClr val="tx1"/>
                </a:solidFill>
                <a:latin typeface="微軟正黑體" pitchFamily="34" charset="-120"/>
                <a:ea typeface="微軟正黑體" pitchFamily="34" charset="-120"/>
              </a:rPr>
              <a:t>，提供其所需學習扶助資源，協助學生完成學力奠基</a:t>
            </a:r>
          </a:p>
        </p:txBody>
      </p:sp>
      <p:sp>
        <p:nvSpPr>
          <p:cNvPr id="12" name="標題 1"/>
          <p:cNvSpPr txBox="1">
            <a:spLocks/>
          </p:cNvSpPr>
          <p:nvPr/>
        </p:nvSpPr>
        <p:spPr>
          <a:xfrm>
            <a:off x="2435629" y="861880"/>
            <a:ext cx="8047086" cy="82448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三、推動策略</a:t>
            </a:r>
            <a:r>
              <a:rPr lang="en-US" altLang="zh-TW" b="1" dirty="0" smtClean="0">
                <a:solidFill>
                  <a:srgbClr val="0000D0"/>
                </a:solidFill>
                <a:latin typeface="微軟正黑體" pitchFamily="34" charset="-120"/>
                <a:ea typeface="微軟正黑體" pitchFamily="34" charset="-120"/>
              </a:rPr>
              <a:t>(2/9)</a:t>
            </a:r>
            <a:endParaRPr lang="zh-TW" altLang="en-US" dirty="0">
              <a:solidFill>
                <a:srgbClr val="0000D0"/>
              </a:solidFill>
            </a:endParaRPr>
          </a:p>
        </p:txBody>
      </p:sp>
    </p:spTree>
    <p:extLst>
      <p:ext uri="{BB962C8B-B14F-4D97-AF65-F5344CB8AC3E}">
        <p14:creationId xmlns:p14="http://schemas.microsoft.com/office/powerpoint/2010/main" val="2545995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標題 1"/>
          <p:cNvSpPr txBox="1">
            <a:spLocks/>
          </p:cNvSpPr>
          <p:nvPr/>
        </p:nvSpPr>
        <p:spPr>
          <a:xfrm>
            <a:off x="1900844" y="860367"/>
            <a:ext cx="8047086" cy="82448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solidFill>
                  <a:srgbClr val="0000D0"/>
                </a:solidFill>
                <a:latin typeface="微軟正黑體" pitchFamily="34" charset="-120"/>
                <a:ea typeface="微軟正黑體" pitchFamily="34" charset="-120"/>
              </a:rPr>
              <a:t>三、推動策略</a:t>
            </a:r>
            <a:r>
              <a:rPr lang="en-US" altLang="zh-TW" b="1" dirty="0" smtClean="0">
                <a:solidFill>
                  <a:srgbClr val="0000D0"/>
                </a:solidFill>
                <a:latin typeface="微軟正黑體" pitchFamily="34" charset="-120"/>
                <a:ea typeface="微軟正黑體" pitchFamily="34" charset="-120"/>
              </a:rPr>
              <a:t>(3/9)</a:t>
            </a:r>
            <a:endParaRPr lang="zh-TW" altLang="en-US" dirty="0">
              <a:solidFill>
                <a:srgbClr val="0000D0"/>
              </a:solidFill>
            </a:endParaRPr>
          </a:p>
        </p:txBody>
      </p:sp>
      <p:sp>
        <p:nvSpPr>
          <p:cNvPr id="7" name="圓角矩形 6"/>
          <p:cNvSpPr/>
          <p:nvPr/>
        </p:nvSpPr>
        <p:spPr>
          <a:xfrm>
            <a:off x="1748444" y="1927167"/>
            <a:ext cx="8064176" cy="504056"/>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800" b="1" dirty="0">
                <a:solidFill>
                  <a:schemeClr val="tx1"/>
                </a:solidFill>
                <a:latin typeface="微軟正黑體" pitchFamily="34" charset="-120"/>
                <a:ea typeface="微軟正黑體" pitchFamily="34" charset="-120"/>
              </a:rPr>
              <a:t>培訓與增能</a:t>
            </a:r>
          </a:p>
        </p:txBody>
      </p:sp>
      <p:sp>
        <p:nvSpPr>
          <p:cNvPr id="8" name="圓角矩形 7"/>
          <p:cNvSpPr/>
          <p:nvPr/>
        </p:nvSpPr>
        <p:spPr>
          <a:xfrm>
            <a:off x="1748444" y="2580898"/>
            <a:ext cx="1584176" cy="111687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職前培訓</a:t>
            </a:r>
          </a:p>
        </p:txBody>
      </p:sp>
      <p:sp>
        <p:nvSpPr>
          <p:cNvPr id="9" name="圓角矩形 8"/>
          <p:cNvSpPr/>
          <p:nvPr/>
        </p:nvSpPr>
        <p:spPr>
          <a:xfrm>
            <a:off x="1748444" y="3847449"/>
            <a:ext cx="1584176" cy="1512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b="1" dirty="0">
                <a:solidFill>
                  <a:schemeClr val="tx1"/>
                </a:solidFill>
                <a:latin typeface="微軟正黑體" pitchFamily="34" charset="-120"/>
                <a:ea typeface="微軟正黑體" pitchFamily="34" charset="-120"/>
              </a:rPr>
              <a:t>增能與</a:t>
            </a:r>
            <a:endParaRPr lang="en-US" altLang="zh-TW" sz="2400" b="1" dirty="0">
              <a:solidFill>
                <a:schemeClr val="tx1"/>
              </a:solidFill>
              <a:latin typeface="微軟正黑體" pitchFamily="34" charset="-120"/>
              <a:ea typeface="微軟正黑體" pitchFamily="34" charset="-120"/>
            </a:endParaRPr>
          </a:p>
          <a:p>
            <a:pPr algn="ctr"/>
            <a:r>
              <a:rPr lang="zh-TW" altLang="en-US" sz="2400" b="1" dirty="0">
                <a:solidFill>
                  <a:schemeClr val="tx1"/>
                </a:solidFill>
                <a:latin typeface="微軟正黑體" pitchFamily="34" charset="-120"/>
                <a:ea typeface="微軟正黑體" pitchFamily="34" charset="-120"/>
              </a:rPr>
              <a:t>回流研習</a:t>
            </a:r>
          </a:p>
        </p:txBody>
      </p:sp>
      <p:sp>
        <p:nvSpPr>
          <p:cNvPr id="10" name="圓角矩形 9"/>
          <p:cNvSpPr/>
          <p:nvPr/>
        </p:nvSpPr>
        <p:spPr>
          <a:xfrm>
            <a:off x="3332620" y="2580898"/>
            <a:ext cx="6480720" cy="1116876"/>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b="1" dirty="0">
                <a:solidFill>
                  <a:schemeClr val="tx1"/>
                </a:solidFill>
                <a:latin typeface="微軟正黑體" pitchFamily="34" charset="-120"/>
                <a:ea typeface="微軟正黑體" pitchFamily="34" charset="-120"/>
              </a:rPr>
              <a:t>辦理</a:t>
            </a:r>
            <a:r>
              <a:rPr lang="zh-TW" altLang="en-US" sz="2400" b="1" dirty="0">
                <a:solidFill>
                  <a:srgbClr val="C00000"/>
                </a:solidFill>
                <a:latin typeface="微軟正黑體" pitchFamily="34" charset="-120"/>
                <a:ea typeface="微軟正黑體" pitchFamily="34" charset="-120"/>
              </a:rPr>
              <a:t>現職教師</a:t>
            </a:r>
            <a:r>
              <a:rPr lang="en-US" altLang="zh-TW" sz="2400" b="1" dirty="0">
                <a:solidFill>
                  <a:srgbClr val="C00000"/>
                </a:solidFill>
                <a:latin typeface="微軟正黑體" pitchFamily="34" charset="-120"/>
                <a:ea typeface="微軟正黑體" pitchFamily="34" charset="-120"/>
              </a:rPr>
              <a:t>8</a:t>
            </a:r>
            <a:r>
              <a:rPr lang="zh-TW" altLang="en-US" sz="2400" b="1" dirty="0">
                <a:solidFill>
                  <a:srgbClr val="C00000"/>
                </a:solidFill>
                <a:latin typeface="微軟正黑體" pitchFamily="34" charset="-120"/>
                <a:ea typeface="微軟正黑體" pitchFamily="34" charset="-120"/>
              </a:rPr>
              <a:t>小時</a:t>
            </a:r>
            <a:r>
              <a:rPr lang="zh-TW" altLang="en-US" sz="2400" b="1" dirty="0">
                <a:solidFill>
                  <a:schemeClr val="tx1"/>
                </a:solidFill>
                <a:latin typeface="微軟正黑體" pitchFamily="34" charset="-120"/>
                <a:ea typeface="微軟正黑體" pitchFamily="34" charset="-120"/>
              </a:rPr>
              <a:t>及</a:t>
            </a:r>
            <a:r>
              <a:rPr lang="zh-TW" altLang="en-US" sz="2400" b="1" dirty="0">
                <a:solidFill>
                  <a:srgbClr val="C00000"/>
                </a:solidFill>
                <a:latin typeface="微軟正黑體" pitchFamily="34" charset="-120"/>
                <a:ea typeface="微軟正黑體" pitchFamily="34" charset="-120"/>
              </a:rPr>
              <a:t>非現職教師</a:t>
            </a:r>
            <a:r>
              <a:rPr lang="en-US" altLang="zh-TW" sz="2400" b="1" dirty="0">
                <a:solidFill>
                  <a:srgbClr val="C00000"/>
                </a:solidFill>
                <a:latin typeface="微軟正黑體" pitchFamily="34" charset="-120"/>
                <a:ea typeface="微軟正黑體" pitchFamily="34" charset="-120"/>
              </a:rPr>
              <a:t>18</a:t>
            </a:r>
            <a:r>
              <a:rPr lang="zh-TW" altLang="en-US" sz="2400" b="1" dirty="0">
                <a:solidFill>
                  <a:srgbClr val="C00000"/>
                </a:solidFill>
                <a:latin typeface="微軟正黑體" pitchFamily="34" charset="-120"/>
                <a:ea typeface="微軟正黑體" pitchFamily="34" charset="-120"/>
              </a:rPr>
              <a:t>小時學習扶助師資研習課程</a:t>
            </a:r>
            <a:r>
              <a:rPr lang="zh-TW" altLang="en-US" sz="2400" b="1" dirty="0">
                <a:solidFill>
                  <a:schemeClr val="tx1"/>
                </a:solidFill>
                <a:latin typeface="微軟正黑體" pitchFamily="34" charset="-120"/>
                <a:ea typeface="微軟正黑體" pitchFamily="34" charset="-120"/>
              </a:rPr>
              <a:t>，確保學習扶助教學品質</a:t>
            </a:r>
          </a:p>
        </p:txBody>
      </p:sp>
      <p:sp>
        <p:nvSpPr>
          <p:cNvPr id="11" name="圓角矩形 10"/>
          <p:cNvSpPr/>
          <p:nvPr/>
        </p:nvSpPr>
        <p:spPr>
          <a:xfrm>
            <a:off x="3331900" y="3847449"/>
            <a:ext cx="6480720" cy="1512168"/>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TW" altLang="en-US" sz="2400" b="1" dirty="0">
                <a:solidFill>
                  <a:schemeClr val="tx1"/>
                </a:solidFill>
                <a:latin typeface="微軟正黑體" pitchFamily="34" charset="-120"/>
                <a:ea typeface="微軟正黑體" pitchFamily="34" charset="-120"/>
              </a:rPr>
              <a:t>針對學習扶助教學人員</a:t>
            </a:r>
            <a:r>
              <a:rPr lang="en-US" altLang="zh-TW" sz="2400" b="1" dirty="0">
                <a:solidFill>
                  <a:schemeClr val="tx1"/>
                </a:solidFill>
                <a:latin typeface="微軟正黑體" pitchFamily="34" charset="-120"/>
                <a:ea typeface="微軟正黑體" pitchFamily="34" charset="-120"/>
              </a:rPr>
              <a:t>/</a:t>
            </a:r>
            <a:r>
              <a:rPr lang="zh-TW" altLang="en-US" sz="2400" b="1" dirty="0">
                <a:solidFill>
                  <a:schemeClr val="tx1"/>
                </a:solidFill>
                <a:latin typeface="微軟正黑體" pitchFamily="34" charset="-120"/>
                <a:ea typeface="微軟正黑體" pitchFamily="34" charset="-120"/>
              </a:rPr>
              <a:t>學校校長、主任</a:t>
            </a:r>
            <a:r>
              <a:rPr lang="en-US" altLang="zh-TW" sz="2400" b="1" dirty="0">
                <a:solidFill>
                  <a:schemeClr val="tx1"/>
                </a:solidFill>
                <a:latin typeface="微軟正黑體" pitchFamily="34" charset="-120"/>
                <a:ea typeface="微軟正黑體" pitchFamily="34" charset="-120"/>
              </a:rPr>
              <a:t>/</a:t>
            </a:r>
            <a:r>
              <a:rPr lang="zh-TW" altLang="en-US" sz="2400" b="1" dirty="0">
                <a:solidFill>
                  <a:schemeClr val="tx1"/>
                </a:solidFill>
                <a:latin typeface="微軟正黑體" pitchFamily="34" charset="-120"/>
                <a:ea typeface="微軟正黑體" pitchFamily="34" charset="-120"/>
              </a:rPr>
              <a:t>到校諮詢人員與入班輔導人員辦理</a:t>
            </a:r>
            <a:r>
              <a:rPr lang="zh-TW" altLang="en-US" sz="2400" b="1" dirty="0">
                <a:solidFill>
                  <a:srgbClr val="C00000"/>
                </a:solidFill>
                <a:latin typeface="微軟正黑體" pitchFamily="34" charset="-120"/>
                <a:ea typeface="微軟正黑體" pitchFamily="34" charset="-120"/>
              </a:rPr>
              <a:t>增能與回流研習</a:t>
            </a:r>
            <a:r>
              <a:rPr lang="zh-TW" altLang="en-US" sz="2400" b="1" dirty="0">
                <a:solidFill>
                  <a:schemeClr val="tx1"/>
                </a:solidFill>
                <a:latin typeface="微軟正黑體" pitchFamily="34" charset="-120"/>
                <a:ea typeface="微軟正黑體" pitchFamily="34" charset="-120"/>
              </a:rPr>
              <a:t>，以持續提升其學習扶助專業知能</a:t>
            </a:r>
            <a:endParaRPr lang="en-US" altLang="zh-TW" sz="2400" b="1" dirty="0">
              <a:solidFill>
                <a:schemeClr val="tx1"/>
              </a:solidFill>
              <a:latin typeface="微軟正黑體" pitchFamily="34" charset="-120"/>
              <a:ea typeface="微軟正黑體" pitchFamily="34" charset="-120"/>
            </a:endParaRPr>
          </a:p>
        </p:txBody>
      </p:sp>
    </p:spTree>
    <p:extLst>
      <p:ext uri="{BB962C8B-B14F-4D97-AF65-F5344CB8AC3E}">
        <p14:creationId xmlns:p14="http://schemas.microsoft.com/office/powerpoint/2010/main" val="351373737"/>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3607</Words>
  <Application>Microsoft Office PowerPoint</Application>
  <PresentationFormat>寬螢幕</PresentationFormat>
  <Paragraphs>377</Paragraphs>
  <Slides>43</Slides>
  <Notes>0</Notes>
  <HiddenSlides>0</HiddenSlides>
  <MMClips>0</MMClips>
  <ScaleCrop>false</ScaleCrop>
  <HeadingPairs>
    <vt:vector size="6" baseType="variant">
      <vt:variant>
        <vt:lpstr>使用字型</vt:lpstr>
      </vt:variant>
      <vt:variant>
        <vt:i4>10</vt:i4>
      </vt:variant>
      <vt:variant>
        <vt:lpstr>佈景主題</vt:lpstr>
      </vt:variant>
      <vt:variant>
        <vt:i4>1</vt:i4>
      </vt:variant>
      <vt:variant>
        <vt:lpstr>投影片標題</vt:lpstr>
      </vt:variant>
      <vt:variant>
        <vt:i4>43</vt:i4>
      </vt:variant>
    </vt:vector>
  </HeadingPairs>
  <TitlesOfParts>
    <vt:vector size="54" baseType="lpstr">
      <vt:lpstr>Adobe 繁黑體 Std B</vt:lpstr>
      <vt:lpstr>微軟正黑體</vt:lpstr>
      <vt:lpstr>新細明體</vt:lpstr>
      <vt:lpstr>標楷體</vt:lpstr>
      <vt:lpstr>Agency FB</vt:lpstr>
      <vt:lpstr>Arial</vt:lpstr>
      <vt:lpstr>Calibri</vt:lpstr>
      <vt:lpstr>Calibri Light</vt:lpstr>
      <vt:lpstr>Times New Roman</vt:lpstr>
      <vt:lpstr>Wingdings</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USER</cp:lastModifiedBy>
  <cp:revision>9</cp:revision>
  <dcterms:created xsi:type="dcterms:W3CDTF">2024-08-06T07:44:16Z</dcterms:created>
  <dcterms:modified xsi:type="dcterms:W3CDTF">2024-08-06T09:23:12Z</dcterms:modified>
</cp:coreProperties>
</file>