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24"/>
  </p:handout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6" r:id="rId9"/>
    <p:sldId id="274" r:id="rId10"/>
    <p:sldId id="275" r:id="rId11"/>
    <p:sldId id="265" r:id="rId12"/>
    <p:sldId id="277" r:id="rId13"/>
    <p:sldId id="278" r:id="rId14"/>
    <p:sldId id="266" r:id="rId15"/>
    <p:sldId id="279" r:id="rId16"/>
    <p:sldId id="268" r:id="rId17"/>
    <p:sldId id="269" r:id="rId18"/>
    <p:sldId id="271" r:id="rId19"/>
    <p:sldId id="272" r:id="rId20"/>
    <p:sldId id="280" r:id="rId21"/>
    <p:sldId id="270" r:id="rId22"/>
    <p:sldId id="258" r:id="rId23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8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1EB29-D0C5-4856-AECD-FB1807CC625A}" type="datetimeFigureOut">
              <a:rPr lang="zh-TW" altLang="en-US" smtClean="0"/>
              <a:t>2024/8/13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B8165-3BB3-49EC-A46B-5AEEC504B6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778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91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86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799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4124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16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33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9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6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1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1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1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0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5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7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2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20197;&#26691;&#28304;&#22283;&#23567;&#28858;&#20363;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54676" y="808463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/>
              <a:t>113 </a:t>
            </a:r>
            <a:r>
              <a:rPr lang="zh-TW" altLang="en-US" dirty="0"/>
              <a:t>學年度第 </a:t>
            </a:r>
            <a:r>
              <a:rPr lang="en-US" altLang="zh-TW" dirty="0"/>
              <a:t>1 </a:t>
            </a:r>
            <a:r>
              <a:rPr lang="zh-TW" altLang="en-US" dirty="0"/>
              <a:t>學期開班公文解讀及 未滿 </a:t>
            </a:r>
            <a:r>
              <a:rPr lang="en-US" altLang="zh-TW" dirty="0"/>
              <a:t>6 </a:t>
            </a:r>
            <a:r>
              <a:rPr lang="zh-TW" altLang="en-US" dirty="0"/>
              <a:t>人開班審核</a:t>
            </a:r>
            <a:r>
              <a:rPr lang="zh-TW" altLang="en-US" dirty="0" smtClean="0"/>
              <a:t>重點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說明 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11975" y="3938017"/>
            <a:ext cx="6400800" cy="1292351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b="1" dirty="0" smtClean="0"/>
              <a:t>教育處教學發展科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王淑蓉科員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2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/>
          <p:cNvSpPr txBox="1">
            <a:spLocks/>
          </p:cNvSpPr>
          <p:nvPr/>
        </p:nvSpPr>
        <p:spPr>
          <a:xfrm>
            <a:off x="3791711" y="350110"/>
            <a:ext cx="5372035" cy="7049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/>
              <a:t>學習輔導小組會議紀錄：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8" y="908764"/>
            <a:ext cx="6713040" cy="55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說明三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358771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二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本府開班審查原則如下：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同年級</a:t>
            </a:r>
            <a:r>
              <a:rPr lang="zh-TW" altLang="en-US" sz="2800" dirty="0">
                <a:latin typeface="+mn-ea"/>
                <a:ea typeface="+mn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同年段</a:t>
            </a:r>
            <a:r>
              <a:rPr lang="zh-TW" altLang="en-US" sz="2800" dirty="0">
                <a:latin typeface="+mn-ea"/>
                <a:ea typeface="+mn-ea"/>
              </a:rPr>
              <a:t>、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跨年段</a:t>
            </a:r>
            <a:r>
              <a:rPr lang="zh-TW" altLang="en-US" sz="2800" dirty="0">
                <a:latin typeface="+mn-ea"/>
                <a:ea typeface="+mn-ea"/>
              </a:rPr>
              <a:t>或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跨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領域</a:t>
            </a:r>
            <a:r>
              <a:rPr lang="zh-TW" altLang="en-US" sz="2800" dirty="0">
                <a:latin typeface="+mn-ea"/>
                <a:ea typeface="+mn-ea"/>
              </a:rPr>
              <a:t>開班科別之「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篩選測驗未通過個案</a:t>
            </a:r>
            <a:r>
              <a:rPr lang="zh-TW" altLang="en-US" sz="2800" dirty="0">
                <a:latin typeface="+mn-ea"/>
                <a:ea typeface="+mn-ea"/>
              </a:rPr>
              <a:t>」學生數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滿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人</a:t>
            </a:r>
            <a:r>
              <a:rPr lang="zh-TW" altLang="en-US" sz="2800" dirty="0">
                <a:latin typeface="+mn-ea"/>
                <a:ea typeface="+mn-ea"/>
              </a:rPr>
              <a:t>者</a:t>
            </a:r>
            <a:r>
              <a:rPr lang="zh-TW" altLang="en-US" sz="2800" dirty="0" smtClean="0">
                <a:latin typeface="+mn-ea"/>
                <a:ea typeface="+mn-ea"/>
              </a:rPr>
              <a:t>，准予</a:t>
            </a:r>
            <a:r>
              <a:rPr lang="zh-TW" altLang="en-US" sz="2800" dirty="0">
                <a:latin typeface="+mn-ea"/>
                <a:ea typeface="+mn-ea"/>
              </a:rPr>
              <a:t>開班；跨領域開班，請學校確認</a:t>
            </a:r>
            <a:r>
              <a:rPr lang="zh-TW" altLang="en-US" sz="2800" dirty="0">
                <a:solidFill>
                  <a:srgbClr val="0070C0"/>
                </a:solidFill>
                <a:latin typeface="+mn-ea"/>
                <a:ea typeface="+mn-ea"/>
              </a:rPr>
              <a:t>授課教師已取得開</a:t>
            </a:r>
            <a:r>
              <a:rPr lang="zh-TW" altLang="en-US" sz="2800" dirty="0" smtClean="0">
                <a:solidFill>
                  <a:srgbClr val="0070C0"/>
                </a:solidFill>
                <a:latin typeface="+mn-ea"/>
                <a:ea typeface="+mn-ea"/>
              </a:rPr>
              <a:t>班各</a:t>
            </a:r>
            <a:r>
              <a:rPr lang="zh-TW" altLang="en-US" sz="2800" dirty="0">
                <a:solidFill>
                  <a:srgbClr val="0070C0"/>
                </a:solidFill>
                <a:latin typeface="+mn-ea"/>
                <a:ea typeface="+mn-ea"/>
              </a:rPr>
              <a:t>領域之學扶教師資格</a:t>
            </a:r>
            <a:r>
              <a:rPr lang="zh-TW" altLang="en-US" sz="2800" dirty="0">
                <a:latin typeface="+mn-ea"/>
                <a:ea typeface="+mn-ea"/>
              </a:rPr>
              <a:t>；「個案學生」數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不足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人者，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不核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予開班</a:t>
            </a:r>
            <a:r>
              <a:rPr lang="zh-TW" altLang="en-US" sz="2800" dirty="0">
                <a:latin typeface="+mn-ea"/>
                <a:ea typeface="+mn-ea"/>
              </a:rPr>
              <a:t>，請學校自行規劃該類學生之補救教學。非</a:t>
            </a:r>
            <a:r>
              <a:rPr lang="zh-TW" altLang="en-US" sz="2800" dirty="0" smtClean="0">
                <a:latin typeface="+mn-ea"/>
                <a:ea typeface="+mn-ea"/>
              </a:rPr>
              <a:t>偏遠地區</a:t>
            </a:r>
            <a:r>
              <a:rPr lang="zh-TW" altLang="en-US" sz="2800" dirty="0">
                <a:latin typeface="+mn-ea"/>
                <a:ea typeface="+mn-ea"/>
              </a:rPr>
              <a:t>學校審查納入未滿</a:t>
            </a:r>
            <a:r>
              <a:rPr lang="en-US" altLang="zh-TW" sz="2800" dirty="0">
                <a:latin typeface="+mn-ea"/>
                <a:ea typeface="+mn-ea"/>
              </a:rPr>
              <a:t>6</a:t>
            </a:r>
            <a:r>
              <a:rPr lang="zh-TW" altLang="en-US" sz="2800" dirty="0">
                <a:latin typeface="+mn-ea"/>
                <a:ea typeface="+mn-ea"/>
              </a:rPr>
              <a:t>人開班原因</a:t>
            </a:r>
            <a:r>
              <a:rPr lang="zh-TW" altLang="en-US" sz="2800" dirty="0" smtClean="0">
                <a:latin typeface="+mn-ea"/>
                <a:ea typeface="+mn-ea"/>
              </a:rPr>
              <a:t>考量。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89212" y="5056643"/>
            <a:ext cx="8915400" cy="120309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737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22236" y="331502"/>
            <a:ext cx="8911687" cy="60728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未滿</a:t>
            </a:r>
            <a:r>
              <a:rPr lang="en-US" altLang="zh-TW" dirty="0" smtClean="0"/>
              <a:t>6</a:t>
            </a:r>
            <a:r>
              <a:rPr lang="zh-TW" altLang="en-US" dirty="0" smtClean="0"/>
              <a:t>人開班審查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－舉例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同意開班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-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跨領域、年級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278476" y="6250718"/>
            <a:ext cx="8911687" cy="60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查詢</a:t>
            </a:r>
            <a:r>
              <a:rPr lang="zh-TW" altLang="en-US" dirty="0" smtClean="0"/>
              <a:t>：學校是否為偏遠地區、班級及學生數、科技化評量系統上未通過個案數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10" y="1072896"/>
            <a:ext cx="9135013" cy="4913376"/>
          </a:xfrm>
        </p:spPr>
      </p:pic>
    </p:spTree>
    <p:extLst>
      <p:ext uri="{BB962C8B-B14F-4D97-AF65-F5344CB8AC3E}">
        <p14:creationId xmlns:p14="http://schemas.microsoft.com/office/powerpoint/2010/main" val="36324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605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未滿</a:t>
            </a:r>
            <a:r>
              <a:rPr lang="en-US" altLang="zh-TW" dirty="0" smtClean="0"/>
              <a:t>6</a:t>
            </a:r>
            <a:r>
              <a:rPr lang="zh-TW" altLang="en-US" dirty="0" smtClean="0"/>
              <a:t>人開班審查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－舉例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不同意開班</a:t>
            </a:r>
            <a:r>
              <a:rPr lang="en-US" altLang="zh-TW" b="1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12" y="1450848"/>
            <a:ext cx="8822653" cy="4962144"/>
          </a:xfrm>
        </p:spPr>
      </p:pic>
    </p:spTree>
    <p:extLst>
      <p:ext uri="{BB962C8B-B14F-4D97-AF65-F5344CB8AC3E}">
        <p14:creationId xmlns:p14="http://schemas.microsoft.com/office/powerpoint/2010/main" val="22894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320977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說明三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5" y="1068467"/>
            <a:ext cx="8911687" cy="2722086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三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收到本府同意開班公文後，請於學習扶助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開班填報系統</a:t>
            </a:r>
            <a:r>
              <a:rPr lang="zh-TW" altLang="en-US" sz="2800" dirty="0" smtClean="0">
                <a:latin typeface="+mn-ea"/>
                <a:ea typeface="+mn-ea"/>
              </a:rPr>
              <a:t>之學校</a:t>
            </a:r>
            <a:r>
              <a:rPr lang="zh-TW" altLang="en-US" sz="2800" dirty="0">
                <a:latin typeface="+mn-ea"/>
                <a:ea typeface="+mn-ea"/>
              </a:rPr>
              <a:t>端開班申請頁面「未滿</a:t>
            </a:r>
            <a:r>
              <a:rPr lang="en-US" altLang="zh-TW" sz="2800" dirty="0">
                <a:latin typeface="+mn-ea"/>
                <a:ea typeface="+mn-ea"/>
              </a:rPr>
              <a:t>6</a:t>
            </a:r>
            <a:r>
              <a:rPr lang="zh-TW" altLang="en-US" sz="2800" dirty="0">
                <a:latin typeface="+mn-ea"/>
                <a:ea typeface="+mn-ea"/>
              </a:rPr>
              <a:t>人報核」欄位，填列「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縣市核准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日期</a:t>
            </a:r>
            <a:r>
              <a:rPr lang="zh-TW" altLang="en-US" sz="2800" dirty="0">
                <a:latin typeface="+mn-ea"/>
                <a:ea typeface="+mn-ea"/>
              </a:rPr>
              <a:t>」、「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縣市核准文號</a:t>
            </a:r>
            <a:r>
              <a:rPr lang="zh-TW" altLang="en-US" sz="2800" dirty="0">
                <a:latin typeface="+mn-ea"/>
                <a:ea typeface="+mn-ea"/>
              </a:rPr>
              <a:t>」及「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未滿</a:t>
            </a:r>
            <a:r>
              <a:rPr lang="en-US" altLang="zh-TW" sz="2800" b="1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人開班原因</a:t>
            </a:r>
            <a:r>
              <a:rPr lang="zh-TW" altLang="en-US" sz="2800" dirty="0" smtClean="0">
                <a:latin typeface="+mn-ea"/>
                <a:ea typeface="+mn-ea"/>
              </a:rPr>
              <a:t>」（</a:t>
            </a:r>
            <a:r>
              <a:rPr lang="zh-TW" altLang="en-US" sz="2800" dirty="0">
                <a:latin typeface="+mn-ea"/>
                <a:ea typeface="+mn-ea"/>
              </a:rPr>
              <a:t>同函報縣府時所述之原因，非審核同意開班之原因）</a:t>
            </a:r>
            <a:r>
              <a:rPr lang="zh-TW" altLang="en-US" sz="2800" dirty="0" smtClean="0">
                <a:latin typeface="+mn-ea"/>
                <a:ea typeface="+mn-ea"/>
              </a:rPr>
              <a:t>，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填報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完成後送出</a:t>
            </a:r>
            <a:r>
              <a:rPr lang="zh-TW" altLang="en-US" sz="2800" dirty="0">
                <a:latin typeface="+mn-ea"/>
                <a:ea typeface="+mn-ea"/>
              </a:rPr>
              <a:t>以利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縣府端進行線上審</a:t>
            </a:r>
            <a:r>
              <a:rPr lang="zh-TW" altLang="en-US" sz="2800" dirty="0">
                <a:latin typeface="+mn-ea"/>
                <a:ea typeface="+mn-ea"/>
              </a:rPr>
              <a:t>核</a:t>
            </a:r>
            <a:r>
              <a:rPr lang="zh-TW" altLang="en-US" sz="2800" dirty="0" smtClean="0">
                <a:latin typeface="+mn-ea"/>
                <a:ea typeface="+mn-ea"/>
              </a:rPr>
              <a:t>。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24" y="4069342"/>
            <a:ext cx="8174539" cy="2480548"/>
          </a:xfrm>
        </p:spPr>
      </p:pic>
    </p:spTree>
    <p:extLst>
      <p:ext uri="{BB962C8B-B14F-4D97-AF65-F5344CB8AC3E}">
        <p14:creationId xmlns:p14="http://schemas.microsoft.com/office/powerpoint/2010/main" val="32338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1996" y="319310"/>
            <a:ext cx="5051459" cy="692626"/>
          </a:xfrm>
        </p:spPr>
        <p:txBody>
          <a:bodyPr/>
          <a:lstStyle/>
          <a:p>
            <a:r>
              <a:rPr lang="zh-TW" altLang="en-US" dirty="0" smtClean="0"/>
              <a:t>系統填報</a:t>
            </a:r>
            <a:r>
              <a:rPr lang="en-US" altLang="zh-TW" dirty="0" smtClean="0"/>
              <a:t>-</a:t>
            </a:r>
            <a:r>
              <a:rPr lang="zh-TW" altLang="en-US" dirty="0" smtClean="0"/>
              <a:t>範例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98" y="1011936"/>
            <a:ext cx="7784860" cy="5687569"/>
          </a:xfrm>
        </p:spPr>
      </p:pic>
    </p:spTree>
    <p:extLst>
      <p:ext uri="{BB962C8B-B14F-4D97-AF65-F5344CB8AC3E}">
        <p14:creationId xmlns:p14="http://schemas.microsoft.com/office/powerpoint/2010/main" val="20850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說明三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212467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TW" sz="2800" dirty="0"/>
              <a:t>(</a:t>
            </a:r>
            <a:r>
              <a:rPr lang="zh-TW" altLang="en-US" sz="2800" dirty="0"/>
              <a:t>四</a:t>
            </a:r>
            <a:r>
              <a:rPr lang="en-US" altLang="zh-TW" sz="2800" dirty="0"/>
              <a:t>)</a:t>
            </a:r>
            <a:r>
              <a:rPr lang="zh-TW" altLang="en-US" sz="2800" dirty="0"/>
              <a:t>另教學人員為大學生者，每人以輔導三人至六人為原則， 請直接於系統辦理無須報府申請。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92925" y="4106525"/>
            <a:ext cx="8915400" cy="120309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2400" dirty="0">
                <a:latin typeface="+mn-ea"/>
              </a:rPr>
              <a:t>學習扶助注意事項第</a:t>
            </a:r>
            <a:r>
              <a:rPr lang="en-US" altLang="zh-TW" sz="2400" dirty="0">
                <a:latin typeface="+mn-ea"/>
              </a:rPr>
              <a:t>5</a:t>
            </a:r>
            <a:r>
              <a:rPr lang="zh-TW" altLang="en-US" sz="2400" dirty="0">
                <a:latin typeface="+mn-ea"/>
              </a:rPr>
              <a:t>點第</a:t>
            </a:r>
            <a:r>
              <a:rPr lang="en-US" altLang="zh-TW" sz="2400" dirty="0">
                <a:latin typeface="+mn-ea"/>
              </a:rPr>
              <a:t>1</a:t>
            </a:r>
            <a:r>
              <a:rPr lang="zh-TW" altLang="en-US" sz="2400" dirty="0">
                <a:latin typeface="+mn-ea"/>
              </a:rPr>
              <a:t>款</a:t>
            </a:r>
            <a:r>
              <a:rPr lang="zh-TW" altLang="en-US" sz="2400" dirty="0" smtClean="0">
                <a:latin typeface="+mn-ea"/>
              </a:rPr>
              <a:t>第</a:t>
            </a:r>
            <a:r>
              <a:rPr lang="en-US" altLang="zh-TW" sz="2400" dirty="0" smtClean="0">
                <a:latin typeface="+mn-ea"/>
              </a:rPr>
              <a:t>2</a:t>
            </a:r>
            <a:r>
              <a:rPr lang="zh-TW" altLang="en-US" sz="2400" dirty="0" smtClean="0">
                <a:latin typeface="+mn-ea"/>
              </a:rPr>
              <a:t>目</a:t>
            </a:r>
            <a:r>
              <a:rPr lang="zh-TW" altLang="en-US" sz="2400" dirty="0">
                <a:latin typeface="+mn-ea"/>
              </a:rPr>
              <a:t>規定</a:t>
            </a:r>
            <a:r>
              <a:rPr lang="zh-TW" altLang="en-US" sz="2400" dirty="0" smtClean="0">
                <a:latin typeface="+mn-ea"/>
              </a:rPr>
              <a:t>「教學</a:t>
            </a:r>
            <a:r>
              <a:rPr lang="zh-TW" altLang="en-US" sz="2400" dirty="0">
                <a:latin typeface="+mn-ea"/>
              </a:rPr>
              <a:t>人員為大學生者，每人以輔導三人至六人為原則。」</a:t>
            </a:r>
            <a:r>
              <a:rPr lang="zh-TW" altLang="en-US" sz="2400" dirty="0" smtClean="0">
                <a:latin typeface="+mn-ea"/>
              </a:rPr>
              <a:t>。</a:t>
            </a: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96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</a:t>
            </a:r>
            <a:r>
              <a:rPr lang="zh-TW" altLang="en-US" sz="4000" dirty="0"/>
              <a:t>四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1783302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2800" dirty="0"/>
              <a:t>請貴校確實於開班申請時填寫「是否使用行動載具進行</a:t>
            </a:r>
            <a:r>
              <a:rPr lang="zh-TW" altLang="en-US" sz="2800" dirty="0" smtClean="0"/>
              <a:t>教學」</a:t>
            </a:r>
            <a:r>
              <a:rPr lang="zh-TW" altLang="en-US" sz="2800" dirty="0"/>
              <a:t>之欄位， 俾利本府掌握各校學習扶助班使用行動載具</a:t>
            </a:r>
            <a:r>
              <a:rPr lang="zh-TW" altLang="en-US" sz="2800" dirty="0" smtClean="0"/>
              <a:t>情形</a:t>
            </a:r>
            <a:r>
              <a:rPr lang="zh-TW" altLang="en-US" sz="2800" dirty="0"/>
              <a:t>。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60" y="3252227"/>
            <a:ext cx="7114376" cy="3221725"/>
          </a:xfrm>
        </p:spPr>
      </p:pic>
      <p:sp>
        <p:nvSpPr>
          <p:cNvPr id="7" name="矩形 6"/>
          <p:cNvSpPr/>
          <p:nvPr/>
        </p:nvSpPr>
        <p:spPr>
          <a:xfrm>
            <a:off x="3145536" y="5925312"/>
            <a:ext cx="2133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46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說明五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1795494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2800" dirty="0" smtClean="0"/>
              <a:t>務</a:t>
            </a:r>
            <a:r>
              <a:rPr lang="zh-TW" altLang="en-US" sz="2800" dirty="0"/>
              <a:t>請</a:t>
            </a:r>
            <a:r>
              <a:rPr lang="zh-TW" altLang="en-US" sz="2800" b="1" dirty="0">
                <a:solidFill>
                  <a:srgbClr val="FF0000"/>
                </a:solidFill>
              </a:rPr>
              <a:t>及早規劃</a:t>
            </a:r>
            <a:r>
              <a:rPr lang="zh-TW" altLang="en-US" sz="2800" dirty="0"/>
              <a:t>辦理</a:t>
            </a:r>
            <a:r>
              <a:rPr lang="zh-TW" altLang="en-US" sz="2800" b="1" dirty="0">
                <a:solidFill>
                  <a:srgbClr val="FF0000"/>
                </a:solidFill>
              </a:rPr>
              <a:t>學習扶助輔導小組會議</a:t>
            </a:r>
            <a:r>
              <a:rPr lang="zh-TW" altLang="en-US" sz="2800" dirty="0"/>
              <a:t>，</a:t>
            </a:r>
            <a:r>
              <a:rPr lang="zh-TW" altLang="en-US" sz="2800" b="1" dirty="0">
                <a:solidFill>
                  <a:srgbClr val="FF0000"/>
                </a:solidFill>
              </a:rPr>
              <a:t>依限完成</a:t>
            </a:r>
            <a:r>
              <a:rPr lang="zh-TW" altLang="en-US" sz="2800" dirty="0"/>
              <a:t>開班</a:t>
            </a:r>
            <a:r>
              <a:rPr lang="zh-TW" altLang="en-US" sz="2800" dirty="0" smtClean="0"/>
              <a:t>規劃</a:t>
            </a:r>
            <a:r>
              <a:rPr lang="zh-TW" altLang="en-US" sz="2800" dirty="0"/>
              <a:t>與填報，以利及早核定撥付開班經費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89212" y="5056643"/>
            <a:ext cx="8915400" cy="120309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453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說明六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358771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2800" dirty="0" smtClean="0"/>
              <a:t>有關</a:t>
            </a:r>
            <a:r>
              <a:rPr lang="zh-TW" altLang="en-US" sz="2800" dirty="0"/>
              <a:t>開班原則（人數、期別、節數、時間、科目），教學人員資格、來源和授課節數等，詳參附件</a:t>
            </a:r>
            <a:r>
              <a:rPr lang="zh-TW" altLang="en-US" sz="2800" b="1" dirty="0">
                <a:solidFill>
                  <a:srgbClr val="FF0000"/>
                </a:solidFill>
              </a:rPr>
              <a:t>注意事項第</a:t>
            </a:r>
            <a:r>
              <a:rPr lang="en-US" altLang="zh-TW" sz="2800" b="1" dirty="0">
                <a:solidFill>
                  <a:srgbClr val="FF0000"/>
                </a:solidFill>
              </a:rPr>
              <a:t>5</a:t>
            </a:r>
            <a:r>
              <a:rPr lang="zh-TW" altLang="en-US" sz="2800" b="1" dirty="0">
                <a:solidFill>
                  <a:srgbClr val="FF0000"/>
                </a:solidFill>
              </a:rPr>
              <a:t>至</a:t>
            </a:r>
            <a:r>
              <a:rPr lang="en-US" altLang="zh-TW" sz="2800" b="1" dirty="0">
                <a:solidFill>
                  <a:srgbClr val="FF0000"/>
                </a:solidFill>
              </a:rPr>
              <a:t>8</a:t>
            </a:r>
            <a:r>
              <a:rPr lang="zh-TW" altLang="en-US" sz="2800" b="1" dirty="0">
                <a:solidFill>
                  <a:srgbClr val="FF0000"/>
                </a:solidFill>
              </a:rPr>
              <a:t>點</a:t>
            </a:r>
            <a:r>
              <a:rPr lang="zh-TW" altLang="en-US" sz="2800" dirty="0"/>
              <a:t>。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89212" y="5056643"/>
            <a:ext cx="8915400" cy="120309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114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340190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主旨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5499" y="3749634"/>
            <a:ext cx="8915400" cy="2041749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全校各班</a:t>
            </a:r>
            <a:r>
              <a:rPr lang="zh-TW" altLang="en-US" sz="2000" dirty="0" smtClean="0">
                <a:latin typeface="+mn-ea"/>
              </a:rPr>
              <a:t>開</a:t>
            </a:r>
            <a:r>
              <a:rPr lang="zh-TW" altLang="en-US" sz="2000" dirty="0">
                <a:latin typeface="+mn-ea"/>
              </a:rPr>
              <a:t>班人數皆達</a:t>
            </a:r>
            <a:r>
              <a:rPr lang="en-US" altLang="zh-TW" sz="2000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TW" altLang="en-US" sz="2000" dirty="0">
                <a:solidFill>
                  <a:srgbClr val="FF0000"/>
                </a:solidFill>
                <a:latin typeface="+mn-ea"/>
              </a:rPr>
              <a:t>人以上</a:t>
            </a:r>
            <a:r>
              <a:rPr lang="zh-TW" altLang="en-US" sz="2000" dirty="0">
                <a:latin typeface="+mn-ea"/>
              </a:rPr>
              <a:t>者</a:t>
            </a:r>
            <a:r>
              <a:rPr lang="zh-TW" altLang="en-US" sz="2000" dirty="0" smtClean="0">
                <a:latin typeface="+mn-ea"/>
              </a:rPr>
              <a:t>，只需在</a:t>
            </a:r>
            <a:r>
              <a:rPr lang="zh-TW" altLang="en-US" sz="2000" dirty="0" smtClean="0">
                <a:solidFill>
                  <a:srgbClr val="FF0000"/>
                </a:solidFill>
                <a:latin typeface="+mn-ea"/>
              </a:rPr>
              <a:t>系統填報</a:t>
            </a:r>
            <a:r>
              <a:rPr lang="zh-TW" altLang="en-US" sz="2000" dirty="0" smtClean="0">
                <a:latin typeface="+mn-ea"/>
              </a:rPr>
              <a:t>，由資源中心專責人員陳慧如小姐協助線上審核確認</a:t>
            </a:r>
            <a:r>
              <a:rPr lang="en-US" altLang="zh-TW" sz="2000" dirty="0" smtClean="0">
                <a:latin typeface="+mn-ea"/>
              </a:rPr>
              <a:t>(</a:t>
            </a:r>
            <a:r>
              <a:rPr lang="zh-TW" altLang="en-US" sz="2000" dirty="0" smtClean="0">
                <a:latin typeface="+mn-ea"/>
              </a:rPr>
              <a:t>通過</a:t>
            </a:r>
            <a:r>
              <a:rPr lang="en-US" altLang="zh-TW" sz="2000" dirty="0" smtClean="0">
                <a:latin typeface="+mn-ea"/>
              </a:rPr>
              <a:t>)</a:t>
            </a:r>
            <a:r>
              <a:rPr lang="zh-TW" altLang="en-US" sz="2000" dirty="0" smtClean="0">
                <a:latin typeface="+mn-ea"/>
              </a:rPr>
              <a:t>。</a:t>
            </a:r>
            <a:endParaRPr lang="en-US" altLang="zh-TW" sz="20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zh-TW" altLang="en-US" sz="2000" b="1" dirty="0" smtClean="0">
                <a:solidFill>
                  <a:srgbClr val="FF0000"/>
                </a:solidFill>
                <a:latin typeface="+mn-ea"/>
              </a:rPr>
              <a:t>未滿</a:t>
            </a:r>
            <a:r>
              <a:rPr lang="en-US" altLang="zh-TW" sz="2000" b="1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人</a:t>
            </a:r>
            <a:r>
              <a:rPr lang="zh-TW" altLang="en-US" sz="2000" dirty="0">
                <a:latin typeface="+mn-ea"/>
              </a:rPr>
              <a:t>的班級，依據</a:t>
            </a:r>
            <a:r>
              <a:rPr lang="zh-TW" altLang="en-US" sz="2000" u="sng" dirty="0">
                <a:latin typeface="+mn-ea"/>
              </a:rPr>
              <a:t>學習扶助注意事項第</a:t>
            </a:r>
            <a:r>
              <a:rPr lang="en-US" altLang="zh-TW" sz="2000" u="sng" dirty="0">
                <a:latin typeface="+mn-ea"/>
              </a:rPr>
              <a:t>5</a:t>
            </a:r>
            <a:r>
              <a:rPr lang="zh-TW" altLang="en-US" sz="2000" u="sng" dirty="0">
                <a:latin typeface="+mn-ea"/>
              </a:rPr>
              <a:t>點第</a:t>
            </a:r>
            <a:r>
              <a:rPr lang="en-US" altLang="zh-TW" sz="2000" u="sng" dirty="0">
                <a:latin typeface="+mn-ea"/>
              </a:rPr>
              <a:t>1</a:t>
            </a:r>
            <a:r>
              <a:rPr lang="zh-TW" altLang="en-US" sz="2000" u="sng" dirty="0">
                <a:latin typeface="+mn-ea"/>
              </a:rPr>
              <a:t>款第</a:t>
            </a:r>
            <a:r>
              <a:rPr lang="en-US" altLang="zh-TW" sz="2000" u="sng" dirty="0">
                <a:latin typeface="+mn-ea"/>
              </a:rPr>
              <a:t>1</a:t>
            </a:r>
            <a:r>
              <a:rPr lang="zh-TW" altLang="en-US" sz="2000" u="sng" dirty="0">
                <a:latin typeface="+mn-ea"/>
              </a:rPr>
              <a:t>目</a:t>
            </a:r>
            <a:r>
              <a:rPr lang="zh-TW" altLang="en-US" sz="2000" u="sng" dirty="0" smtClean="0">
                <a:solidFill>
                  <a:schemeClr val="tx1"/>
                </a:solidFill>
                <a:latin typeface="+mn-ea"/>
              </a:rPr>
              <a:t>規定</a:t>
            </a:r>
            <a:r>
              <a:rPr lang="zh-TW" altLang="en-US" sz="2000" dirty="0">
                <a:latin typeface="+mn-ea"/>
              </a:rPr>
              <a:t>「每班以十人為原則，最多不得超過十二人，最少不得低於</a:t>
            </a:r>
            <a:r>
              <a:rPr lang="zh-TW" altLang="en-US" sz="2000" dirty="0" smtClean="0">
                <a:latin typeface="+mn-ea"/>
              </a:rPr>
              <a:t>六人</a:t>
            </a:r>
            <a:r>
              <a:rPr lang="zh-TW" altLang="en-US" sz="2000" dirty="0">
                <a:latin typeface="+mn-ea"/>
              </a:rPr>
              <a:t>。但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偏遠地區</a:t>
            </a:r>
            <a:r>
              <a:rPr lang="zh-TW" altLang="en-US" sz="2000" dirty="0">
                <a:latin typeface="+mn-ea"/>
              </a:rPr>
              <a:t>或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具特殊原因</a:t>
            </a:r>
            <a:r>
              <a:rPr lang="zh-TW" altLang="en-US" sz="2000" dirty="0">
                <a:latin typeface="+mn-ea"/>
              </a:rPr>
              <a:t>有開班困難而人數未滿六人</a:t>
            </a:r>
            <a:r>
              <a:rPr lang="zh-TW" altLang="en-US" sz="2000" dirty="0" smtClean="0">
                <a:latin typeface="+mn-ea"/>
              </a:rPr>
              <a:t>之學校</a:t>
            </a:r>
            <a:r>
              <a:rPr lang="zh-TW" altLang="en-US" sz="2000" dirty="0">
                <a:latin typeface="+mn-ea"/>
              </a:rPr>
              <a:t>，於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</a:rPr>
              <a:t>報請地方政府同意後</a:t>
            </a:r>
            <a:r>
              <a:rPr lang="zh-TW" altLang="en-US" sz="2000" dirty="0">
                <a:latin typeface="+mn-ea"/>
              </a:rPr>
              <a:t>，依實際情形開班</a:t>
            </a:r>
            <a:r>
              <a:rPr lang="zh-TW" altLang="en-US" sz="2000" dirty="0" smtClean="0">
                <a:latin typeface="+mn-ea"/>
              </a:rPr>
              <a:t>」。</a:t>
            </a:r>
            <a:endParaRPr lang="zh-TW" altLang="en-US" sz="2000" dirty="0">
              <a:latin typeface="+mn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89573" y="1087680"/>
            <a:ext cx="8911687" cy="255398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3200" dirty="0" smtClean="0">
                <a:latin typeface="+mn-ea"/>
                <a:ea typeface="+mn-ea"/>
              </a:rPr>
              <a:t>113</a:t>
            </a:r>
            <a:r>
              <a:rPr lang="zh-TW" altLang="en-US" sz="3200" dirty="0" smtClean="0">
                <a:latin typeface="+mn-ea"/>
                <a:ea typeface="+mn-ea"/>
              </a:rPr>
              <a:t>學年度第一學期「國民中小學學生學習扶助－學校開班 」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申請填報期程</a:t>
            </a:r>
            <a:r>
              <a:rPr lang="zh-TW" altLang="en-US" sz="3200" dirty="0" smtClean="0">
                <a:latin typeface="+mn-ea"/>
                <a:ea typeface="+mn-ea"/>
              </a:rPr>
              <a:t>為</a:t>
            </a:r>
            <a:r>
              <a:rPr lang="en-US" altLang="zh-TW" sz="3200" b="1" dirty="0" smtClean="0">
                <a:latin typeface="+mn-ea"/>
                <a:ea typeface="+mn-ea"/>
              </a:rPr>
              <a:t>113</a:t>
            </a:r>
            <a:r>
              <a:rPr lang="zh-TW" altLang="en-US" sz="3200" b="1" dirty="0" smtClean="0">
                <a:latin typeface="+mn-ea"/>
                <a:ea typeface="+mn-ea"/>
              </a:rPr>
              <a:t>年</a:t>
            </a:r>
            <a:r>
              <a:rPr lang="en-US" altLang="zh-TW" sz="3200" b="1" dirty="0" smtClean="0">
                <a:latin typeface="+mn-ea"/>
                <a:ea typeface="+mn-ea"/>
              </a:rPr>
              <a:t>8</a:t>
            </a:r>
            <a:r>
              <a:rPr lang="zh-TW" altLang="en-US" sz="3200" b="1" dirty="0" smtClean="0">
                <a:latin typeface="+mn-ea"/>
                <a:ea typeface="+mn-ea"/>
              </a:rPr>
              <a:t>月</a:t>
            </a:r>
            <a:r>
              <a:rPr lang="en-US" altLang="zh-TW" sz="3200" b="1" dirty="0" smtClean="0">
                <a:latin typeface="+mn-ea"/>
                <a:ea typeface="+mn-ea"/>
              </a:rPr>
              <a:t>19</a:t>
            </a:r>
            <a:r>
              <a:rPr lang="zh-TW" altLang="en-US" sz="3200" b="1" dirty="0" smtClean="0">
                <a:latin typeface="+mn-ea"/>
                <a:ea typeface="+mn-ea"/>
              </a:rPr>
              <a:t>日起至</a:t>
            </a:r>
            <a:r>
              <a:rPr lang="en-US" altLang="zh-TW" sz="3200" b="1" dirty="0" smtClean="0">
                <a:latin typeface="+mn-ea"/>
                <a:ea typeface="+mn-ea"/>
              </a:rPr>
              <a:t>113</a:t>
            </a:r>
            <a:r>
              <a:rPr lang="zh-TW" altLang="en-US" sz="3200" b="1" dirty="0" smtClean="0">
                <a:latin typeface="+mn-ea"/>
                <a:ea typeface="+mn-ea"/>
              </a:rPr>
              <a:t>年</a:t>
            </a:r>
            <a:r>
              <a:rPr lang="en-US" altLang="zh-TW" sz="3200" b="1" dirty="0" smtClean="0">
                <a:latin typeface="+mn-ea"/>
                <a:ea typeface="+mn-ea"/>
              </a:rPr>
              <a:t>9</a:t>
            </a:r>
            <a:r>
              <a:rPr lang="zh-TW" altLang="en-US" sz="3200" b="1" dirty="0" smtClean="0">
                <a:latin typeface="+mn-ea"/>
                <a:ea typeface="+mn-ea"/>
              </a:rPr>
              <a:t>月</a:t>
            </a:r>
            <a:r>
              <a:rPr lang="en-US" altLang="zh-TW" sz="3200" b="1" dirty="0" smtClean="0">
                <a:latin typeface="+mn-ea"/>
                <a:ea typeface="+mn-ea"/>
              </a:rPr>
              <a:t>9</a:t>
            </a:r>
            <a:r>
              <a:rPr lang="zh-TW" altLang="en-US" sz="3200" b="1" dirty="0" smtClean="0">
                <a:latin typeface="+mn-ea"/>
                <a:ea typeface="+mn-ea"/>
              </a:rPr>
              <a:t>日止</a:t>
            </a:r>
            <a:r>
              <a:rPr lang="zh-TW" altLang="en-US" sz="3200" dirty="0" smtClean="0">
                <a:latin typeface="+mn-ea"/>
                <a:ea typeface="+mn-ea"/>
              </a:rPr>
              <a:t>（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未滿</a:t>
            </a:r>
            <a:r>
              <a:rPr lang="en-US" altLang="zh-TW" sz="3200" dirty="0" smtClean="0">
                <a:solidFill>
                  <a:srgbClr val="FF0000"/>
                </a:solidFill>
                <a:latin typeface="+mn-ea"/>
                <a:ea typeface="+mn-ea"/>
              </a:rPr>
              <a:t>6 </a:t>
            </a:r>
            <a:r>
              <a:rPr lang="zh-TW" altLang="en-US" sz="3200" dirty="0" smtClean="0">
                <a:solidFill>
                  <a:srgbClr val="FF0000"/>
                </a:solidFill>
                <a:latin typeface="+mn-ea"/>
                <a:ea typeface="+mn-ea"/>
              </a:rPr>
              <a:t>人開班</a:t>
            </a:r>
            <a:r>
              <a:rPr lang="zh-TW" altLang="en-US" sz="3200" dirty="0" smtClean="0">
                <a:latin typeface="+mn-ea"/>
                <a:ea typeface="+mn-ea"/>
              </a:rPr>
              <a:t>請於</a:t>
            </a:r>
            <a:r>
              <a:rPr lang="en-US" altLang="zh-TW" sz="3200" b="1" dirty="0" smtClean="0">
                <a:latin typeface="+mn-ea"/>
                <a:ea typeface="+mn-ea"/>
              </a:rPr>
              <a:t>9</a:t>
            </a:r>
            <a:r>
              <a:rPr lang="zh-TW" altLang="en-US" sz="3200" b="1" dirty="0" smtClean="0">
                <a:latin typeface="+mn-ea"/>
                <a:ea typeface="+mn-ea"/>
              </a:rPr>
              <a:t>月</a:t>
            </a:r>
            <a:r>
              <a:rPr lang="en-US" altLang="zh-TW" sz="3200" b="1" dirty="0" smtClean="0">
                <a:latin typeface="+mn-ea"/>
                <a:ea typeface="+mn-ea"/>
              </a:rPr>
              <a:t>8</a:t>
            </a:r>
            <a:r>
              <a:rPr lang="zh-TW" altLang="en-US" sz="3200" b="1" dirty="0" smtClean="0">
                <a:latin typeface="+mn-ea"/>
                <a:ea typeface="+mn-ea"/>
              </a:rPr>
              <a:t>日前函報縣府</a:t>
            </a:r>
            <a:r>
              <a:rPr lang="zh-TW" altLang="en-US" sz="3200" dirty="0" smtClean="0">
                <a:latin typeface="+mn-ea"/>
                <a:ea typeface="+mn-ea"/>
              </a:rPr>
              <a:t>審查），請依限完成開班規劃與填報，請查照。</a:t>
            </a:r>
            <a:br>
              <a:rPr lang="zh-TW" altLang="en-US" sz="3200" dirty="0" smtClean="0">
                <a:latin typeface="+mn-ea"/>
                <a:ea typeface="+mn-ea"/>
              </a:rPr>
            </a:br>
            <a:endParaRPr lang="zh-TW" alt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5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745891" cy="777970"/>
          </a:xfrm>
        </p:spPr>
        <p:txBody>
          <a:bodyPr/>
          <a:lstStyle/>
          <a:p>
            <a:pPr algn="ctr"/>
            <a:r>
              <a:rPr lang="zh-TW" altLang="en-US" b="1" dirty="0"/>
              <a:t>以</a:t>
            </a:r>
            <a:r>
              <a:rPr lang="zh-TW" altLang="en-US" b="1" dirty="0">
                <a:hlinkClick r:id="rId2" action="ppaction://hlinkfile"/>
              </a:rPr>
              <a:t>桃源國小</a:t>
            </a:r>
            <a:r>
              <a:rPr lang="zh-TW" altLang="en-US" b="1" dirty="0"/>
              <a:t>為例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公文</a:t>
            </a:r>
            <a:endParaRPr lang="en-US" altLang="zh-TW" sz="3200" dirty="0" smtClean="0"/>
          </a:p>
          <a:p>
            <a:r>
              <a:rPr lang="zh-TW" altLang="en-US" sz="3200" dirty="0"/>
              <a:t>班級填報</a:t>
            </a:r>
            <a:r>
              <a:rPr lang="zh-TW" altLang="en-US" sz="3200" dirty="0" smtClean="0"/>
              <a:t>資料</a:t>
            </a:r>
            <a:endParaRPr lang="en-US" altLang="zh-TW" sz="3200" dirty="0" smtClean="0"/>
          </a:p>
          <a:p>
            <a:r>
              <a:rPr lang="zh-TW" altLang="en-US" sz="3200" dirty="0"/>
              <a:t>會議</a:t>
            </a:r>
            <a:r>
              <a:rPr lang="zh-TW" altLang="en-US" sz="3200" dirty="0" smtClean="0"/>
              <a:t>紀錄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含簽到表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213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2141" y="2367566"/>
            <a:ext cx="3283619" cy="128089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/>
              <a:t>謝謝聆聽</a:t>
            </a:r>
            <a:r>
              <a:rPr lang="en-US" altLang="zh-TW" sz="5400" b="1" dirty="0" smtClean="0"/>
              <a:t>!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79323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09710" y="802530"/>
            <a:ext cx="8911687" cy="881305"/>
          </a:xfrm>
        </p:spPr>
        <p:txBody>
          <a:bodyPr/>
          <a:lstStyle/>
          <a:p>
            <a:pPr algn="ctr"/>
            <a:r>
              <a:rPr lang="zh-TW" altLang="en-US" dirty="0" smtClean="0"/>
              <a:t>學習扶助業務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－重要</a:t>
            </a:r>
            <a:r>
              <a:rPr lang="zh-TW" altLang="en-US" b="1" dirty="0" smtClean="0">
                <a:latin typeface="思源黑体 CN" panose="020B0500000000000000" pitchFamily="34" charset="-128"/>
                <a:ea typeface="思源黑体 CN" panose="020B0500000000000000" pitchFamily="34" charset="-128"/>
              </a:rPr>
              <a:t>法規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和</a:t>
            </a:r>
            <a:r>
              <a:rPr lang="zh-TW" altLang="en-US" b="1" dirty="0" smtClean="0">
                <a:latin typeface="思源黑體 TW" panose="020B0500000000000000" pitchFamily="34" charset="-120"/>
                <a:ea typeface="思源黑體 TW" panose="020B0500000000000000" pitchFamily="34" charset="-120"/>
              </a:rPr>
              <a:t>操作系統</a:t>
            </a:r>
            <a:endParaRPr lang="zh-TW" altLang="en-US" b="1" dirty="0">
              <a:latin typeface="思源黑體 TW" panose="020B0500000000000000" pitchFamily="34" charset="-120"/>
              <a:ea typeface="思源黑體 TW" panose="020B0500000000000000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教育部</a:t>
            </a:r>
            <a:r>
              <a:rPr lang="zh-TW" altLang="en-US" sz="2800" dirty="0"/>
              <a:t>國民及學前教育署補助辦理國民小學及國民中學學生學習扶助</a:t>
            </a:r>
            <a:r>
              <a:rPr lang="zh-TW" altLang="en-US" sz="2800" dirty="0">
                <a:solidFill>
                  <a:srgbClr val="FF0000"/>
                </a:solidFill>
              </a:rPr>
              <a:t>作業</a:t>
            </a:r>
            <a:r>
              <a:rPr lang="zh-TW" altLang="en-US" sz="2800" dirty="0" smtClean="0">
                <a:solidFill>
                  <a:srgbClr val="FF0000"/>
                </a:solidFill>
              </a:rPr>
              <a:t>要點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～核銷</a:t>
            </a:r>
            <a:endParaRPr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 smtClean="0"/>
              <a:t>教育部</a:t>
            </a:r>
            <a:r>
              <a:rPr lang="zh-TW" altLang="en-US" sz="2800" dirty="0"/>
              <a:t>國民及學前教育署補助辦理國民小學及國民中學學生學習扶助作業</a:t>
            </a:r>
            <a:r>
              <a:rPr lang="zh-TW" altLang="en-US" sz="2800" dirty="0" smtClean="0">
                <a:solidFill>
                  <a:srgbClr val="FF0000"/>
                </a:solidFill>
              </a:rPr>
              <a:t>注意事項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～開班</a:t>
            </a:r>
            <a:endParaRPr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科技化評量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系統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～開班、測驗</a:t>
            </a:r>
            <a:endParaRPr lang="en-US" altLang="zh-TW" sz="2800" dirty="0" smtClean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學校</a:t>
            </a:r>
            <a:r>
              <a:rPr lang="zh-TW" altLang="en-US" sz="2800" dirty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網路填報</a:t>
            </a:r>
            <a:r>
              <a:rPr lang="zh-TW" altLang="en-US" sz="2800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系統</a:t>
            </a:r>
            <a:r>
              <a:rPr lang="zh-TW" altLang="en-US" sz="2800" dirty="0" smtClean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～開班</a:t>
            </a:r>
            <a:endParaRPr lang="en-US" altLang="zh-TW" sz="2800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708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說明一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89212" y="4217985"/>
            <a:ext cx="8915400" cy="2041749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255398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latin typeface="+mn-ea"/>
                <a:ea typeface="+mn-ea"/>
              </a:rPr>
              <a:t>依據「教育部國民及學前教育署補助辦理國民小學及國民中 學學生學習扶助作業注意事項」（以下簡稱</a:t>
            </a:r>
            <a:r>
              <a:rPr lang="zh-TW" altLang="en-US" sz="3200" b="1" dirty="0">
                <a:solidFill>
                  <a:srgbClr val="FF0000"/>
                </a:solidFill>
                <a:latin typeface="+mn-ea"/>
                <a:ea typeface="+mn-ea"/>
              </a:rPr>
              <a:t>注意事項</a:t>
            </a:r>
            <a:r>
              <a:rPr lang="zh-TW" altLang="en-US" sz="3200" dirty="0">
                <a:latin typeface="+mn-ea"/>
                <a:ea typeface="+mn-ea"/>
              </a:rPr>
              <a:t>）辦理。 </a:t>
            </a:r>
          </a:p>
        </p:txBody>
      </p:sp>
    </p:spTree>
    <p:extLst>
      <p:ext uri="{BB962C8B-B14F-4D97-AF65-F5344CB8AC3E}">
        <p14:creationId xmlns:p14="http://schemas.microsoft.com/office/powerpoint/2010/main" val="7710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說明</a:t>
            </a:r>
            <a:r>
              <a:rPr lang="zh-TW" altLang="en-US" sz="4000" dirty="0" smtClean="0"/>
              <a:t>二、開</a:t>
            </a:r>
            <a:r>
              <a:rPr lang="zh-TW" altLang="en-US" sz="4000" dirty="0"/>
              <a:t>班填報</a:t>
            </a:r>
            <a:r>
              <a:rPr lang="zh-TW" altLang="en-US" sz="4000" dirty="0" smtClean="0"/>
              <a:t>注意事項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0724" y="5157216"/>
            <a:ext cx="8911687" cy="151180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2400" dirty="0" smtClean="0">
                <a:latin typeface="+mn-ea"/>
              </a:rPr>
              <a:t>例如：五年級數學班</a:t>
            </a:r>
            <a:r>
              <a:rPr lang="en-US" altLang="zh-TW" sz="2400" dirty="0" smtClean="0">
                <a:latin typeface="+mn-ea"/>
              </a:rPr>
              <a:t>6</a:t>
            </a:r>
            <a:r>
              <a:rPr lang="zh-TW" altLang="en-US" sz="2400" dirty="0" smtClean="0">
                <a:latin typeface="+mn-ea"/>
              </a:rPr>
              <a:t>人，其中</a:t>
            </a:r>
            <a:r>
              <a:rPr lang="en-US" altLang="zh-TW" sz="2400" dirty="0" smtClean="0">
                <a:latin typeface="+mn-ea"/>
              </a:rPr>
              <a:t>113</a:t>
            </a:r>
            <a:r>
              <a:rPr lang="zh-TW" altLang="en-US" sz="2400" dirty="0">
                <a:latin typeface="+mn-ea"/>
              </a:rPr>
              <a:t>年度</a:t>
            </a:r>
            <a:r>
              <a:rPr lang="en-US" altLang="zh-TW" sz="2400" dirty="0">
                <a:latin typeface="+mn-ea"/>
              </a:rPr>
              <a:t>5</a:t>
            </a:r>
            <a:r>
              <a:rPr lang="zh-TW" altLang="en-US" sz="2400" dirty="0">
                <a:latin typeface="+mn-ea"/>
              </a:rPr>
              <a:t>月篩選</a:t>
            </a:r>
            <a:r>
              <a:rPr lang="zh-TW" altLang="en-US" sz="2400" dirty="0" smtClean="0">
                <a:latin typeface="+mn-ea"/>
              </a:rPr>
              <a:t>測驗數學未通過個案有</a:t>
            </a:r>
            <a:r>
              <a:rPr lang="en-US" altLang="zh-TW" sz="2400" dirty="0" smtClean="0">
                <a:latin typeface="+mn-ea"/>
              </a:rPr>
              <a:t>4</a:t>
            </a:r>
            <a:r>
              <a:rPr lang="zh-TW" altLang="en-US" sz="2400" dirty="0" smtClean="0">
                <a:latin typeface="+mn-ea"/>
              </a:rPr>
              <a:t>人，學習輔導小組評估入班</a:t>
            </a:r>
            <a:r>
              <a:rPr lang="en-US" altLang="zh-TW" sz="2400" dirty="0" smtClean="0">
                <a:latin typeface="+mn-ea"/>
              </a:rPr>
              <a:t>2</a:t>
            </a:r>
            <a:r>
              <a:rPr lang="zh-TW" altLang="en-US" sz="2400" dirty="0" smtClean="0">
                <a:latin typeface="+mn-ea"/>
              </a:rPr>
              <a:t>人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數學篩選測驗通過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，計算：</a:t>
            </a:r>
            <a:r>
              <a:rPr lang="zh-TW" altLang="en-US" sz="2400" b="1" dirty="0" smtClean="0"/>
              <a:t>   </a:t>
            </a:r>
            <a:r>
              <a:rPr lang="en-US" altLang="zh-TW" sz="2400" b="1" dirty="0" smtClean="0"/>
              <a:t>2÷6=0.3333</a:t>
            </a:r>
            <a:r>
              <a:rPr lang="zh-TW" altLang="en-US" sz="2400" b="1" dirty="0" smtClean="0"/>
              <a:t>，小於</a:t>
            </a:r>
            <a:r>
              <a:rPr lang="en-US" altLang="zh-TW" sz="2400" b="1" dirty="0" smtClean="0"/>
              <a:t>35%</a:t>
            </a:r>
            <a:r>
              <a:rPr lang="zh-TW" altLang="en-US" sz="2400" b="1" dirty="0" smtClean="0"/>
              <a:t>，</a:t>
            </a:r>
            <a:r>
              <a:rPr lang="en-US" altLang="zh-TW" sz="2400" b="1" dirty="0" smtClean="0"/>
              <a:t>OK!</a:t>
            </a:r>
            <a:r>
              <a:rPr lang="zh-TW" altLang="en-US" sz="2400" b="1" dirty="0" smtClean="0"/>
              <a:t> 過關</a:t>
            </a:r>
            <a:endParaRPr lang="en-US" altLang="zh-TW" sz="2400" b="1" dirty="0"/>
          </a:p>
          <a:p>
            <a:pPr marL="0" indent="0">
              <a:lnSpc>
                <a:spcPts val="3600"/>
              </a:lnSpc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358771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一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  <a:r>
              <a:rPr lang="zh-TW" altLang="en-US" sz="2400" dirty="0">
                <a:latin typeface="+mn-ea"/>
                <a:ea typeface="+mn-ea"/>
              </a:rPr>
              <a:t>學習扶助</a:t>
            </a:r>
            <a:r>
              <a:rPr lang="zh-TW" altLang="en-US" sz="2400" u="sng" dirty="0">
                <a:latin typeface="+mn-ea"/>
                <a:ea typeface="+mn-ea"/>
              </a:rPr>
              <a:t>注意事項第</a:t>
            </a:r>
            <a:r>
              <a:rPr lang="en-US" altLang="zh-TW" sz="2400" u="sng" dirty="0">
                <a:latin typeface="+mn-ea"/>
                <a:ea typeface="+mn-ea"/>
              </a:rPr>
              <a:t>3</a:t>
            </a:r>
            <a:r>
              <a:rPr lang="zh-TW" altLang="en-US" sz="2400" u="sng" dirty="0">
                <a:latin typeface="+mn-ea"/>
                <a:ea typeface="+mn-ea"/>
              </a:rPr>
              <a:t>點</a:t>
            </a:r>
            <a:r>
              <a:rPr lang="zh-TW" altLang="en-US" sz="2400" dirty="0">
                <a:latin typeface="+mn-ea"/>
                <a:ea typeface="+mn-ea"/>
              </a:rPr>
              <a:t>規定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受輔對象</a:t>
            </a:r>
            <a:r>
              <a:rPr lang="zh-TW" altLang="en-US" sz="2400" dirty="0">
                <a:latin typeface="+mn-ea"/>
                <a:ea typeface="+mn-ea"/>
              </a:rPr>
              <a:t>略以，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１、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未通過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國語文、數學或英語文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篩選測驗之學生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，依未通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過科目（領域）分科目（領域）參加學習扶助。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２、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經學習輔導小組評估認定有學習需求之學生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，依國語文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、數學或英語文之需求科目（領域）參加學習扶助，此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類學生</a:t>
            </a:r>
            <a:r>
              <a:rPr lang="zh-TW" altLang="en-US" sz="2400" dirty="0">
                <a:solidFill>
                  <a:srgbClr val="0070C0"/>
                </a:solidFill>
                <a:latin typeface="+mn-ea"/>
                <a:ea typeface="+mn-ea"/>
              </a:rPr>
              <a:t>不超過全校各科目（領域）總受輔人數之</a:t>
            </a:r>
            <a:r>
              <a:rPr lang="en-US" altLang="zh-TW" sz="2400" dirty="0">
                <a:solidFill>
                  <a:srgbClr val="0070C0"/>
                </a:solidFill>
                <a:latin typeface="+mn-ea"/>
                <a:ea typeface="+mn-ea"/>
              </a:rPr>
              <a:t>35%</a:t>
            </a:r>
            <a:r>
              <a:rPr lang="zh-TW" altLang="en-US" sz="2400" dirty="0">
                <a:solidFill>
                  <a:srgbClr val="0070C0"/>
                </a:solidFill>
                <a:latin typeface="+mn-ea"/>
                <a:ea typeface="+mn-ea"/>
              </a:rPr>
              <a:t>，</a:t>
            </a:r>
          </a:p>
          <a:p>
            <a:pPr lvl="1"/>
            <a:r>
              <a:rPr lang="zh-TW" altLang="en-US" sz="2400" dirty="0">
                <a:solidFill>
                  <a:srgbClr val="0070C0"/>
                </a:solidFill>
                <a:latin typeface="+mn-ea"/>
                <a:ea typeface="+mn-ea"/>
              </a:rPr>
              <a:t>且不得單獨成班。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３、前開學生應配合國教署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  <a:ea typeface="+mn-ea"/>
              </a:rPr>
              <a:t>113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年度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月篩選測驗結果</a:t>
            </a:r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進行規</a:t>
            </a:r>
          </a:p>
          <a:p>
            <a:pPr lvl="1"/>
            <a:r>
              <a:rPr lang="zh-TW" altLang="en-US" sz="2400" dirty="0">
                <a:solidFill>
                  <a:schemeClr val="tx1"/>
                </a:solidFill>
                <a:latin typeface="+mn-ea"/>
                <a:ea typeface="+mn-ea"/>
              </a:rPr>
              <a:t>劃，再上網進行開班申請，俾掌握學生學力發展情形。 </a:t>
            </a:r>
          </a:p>
        </p:txBody>
      </p:sp>
    </p:spTree>
    <p:extLst>
      <p:ext uri="{BB962C8B-B14F-4D97-AF65-F5344CB8AC3E}">
        <p14:creationId xmlns:p14="http://schemas.microsoft.com/office/powerpoint/2010/main" val="12842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說明</a:t>
            </a:r>
            <a:r>
              <a:rPr lang="zh-TW" altLang="en-US" sz="4000" dirty="0" smtClean="0"/>
              <a:t>二、開</a:t>
            </a:r>
            <a:r>
              <a:rPr lang="zh-TW" altLang="en-US" sz="4000" dirty="0"/>
              <a:t>班填報</a:t>
            </a:r>
            <a:r>
              <a:rPr lang="zh-TW" altLang="en-US" sz="4000" dirty="0" smtClean="0"/>
              <a:t>注意事項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00724" y="5157216"/>
            <a:ext cx="8911687" cy="1511808"/>
          </a:xfrm>
        </p:spPr>
        <p:txBody>
          <a:bodyPr>
            <a:noAutofit/>
          </a:bodyPr>
          <a:lstStyle/>
          <a:p>
            <a:pPr marL="0" indent="0">
              <a:lnSpc>
                <a:spcPts val="3600"/>
              </a:lnSpc>
              <a:buNone/>
            </a:pPr>
            <a:r>
              <a:rPr lang="zh-TW" altLang="en-US" sz="2400" dirty="0" smtClean="0">
                <a:latin typeface="+mn-ea"/>
              </a:rPr>
              <a:t>經費概算：對照授課時數，學校內部核章確認，核章後經費概算表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無須送縣府</a:t>
            </a:r>
            <a:endParaRPr lang="zh-TW" altLang="en-US" sz="2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358771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400" dirty="0" smtClean="0">
                <a:latin typeface="+mn-ea"/>
                <a:ea typeface="+mn-ea"/>
              </a:rPr>
              <a:t> </a:t>
            </a:r>
            <a:r>
              <a:rPr lang="en-US" altLang="zh-TW" sz="2400" dirty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二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每班</a:t>
            </a:r>
            <a:r>
              <a:rPr lang="zh-TW" altLang="en-US" sz="2400" dirty="0">
                <a:latin typeface="+mn-ea"/>
                <a:ea typeface="+mn-ea"/>
              </a:rPr>
              <a:t>每科同一期開班，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授課教師至多不超過</a:t>
            </a:r>
            <a:r>
              <a:rPr lang="en-US" altLang="zh-TW" sz="24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位為原則</a:t>
            </a:r>
            <a:r>
              <a:rPr lang="zh-TW" altLang="en-US" sz="2400" dirty="0">
                <a:latin typeface="+mn-ea"/>
                <a:ea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+mn-ea"/>
                <a:ea typeface="+mn-ea"/>
              </a:rPr>
              <a:t>若有特殊情形需行文縣府並提供課程計畫參閱</a:t>
            </a:r>
            <a:r>
              <a:rPr lang="zh-TW" altLang="en-US" sz="2400" dirty="0" smtClean="0">
                <a:latin typeface="+mn-ea"/>
                <a:ea typeface="+mn-ea"/>
              </a:rPr>
              <a:t>。</a:t>
            </a:r>
            <a:endParaRPr lang="en-US" altLang="zh-TW" sz="24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 smtClean="0">
                <a:latin typeface="+mn-ea"/>
                <a:ea typeface="+mn-ea"/>
              </a:rPr>
              <a:t>(</a:t>
            </a:r>
            <a:r>
              <a:rPr lang="zh-TW" altLang="en-US" sz="2400" dirty="0">
                <a:latin typeface="+mn-ea"/>
                <a:ea typeface="+mn-ea"/>
              </a:rPr>
              <a:t>三</a:t>
            </a:r>
            <a:r>
              <a:rPr lang="en-US" altLang="zh-TW" sz="2400" dirty="0">
                <a:latin typeface="+mn-ea"/>
                <a:ea typeface="+mn-ea"/>
              </a:rPr>
              <a:t>)</a:t>
            </a:r>
            <a:r>
              <a:rPr lang="zh-TW" altLang="en-US" sz="2400" dirty="0">
                <a:latin typeface="+mn-ea"/>
                <a:ea typeface="+mn-ea"/>
              </a:rPr>
              <a:t>開</a:t>
            </a:r>
            <a:r>
              <a:rPr lang="zh-TW" altLang="en-US" sz="2400" dirty="0" smtClean="0">
                <a:latin typeface="+mn-ea"/>
                <a:ea typeface="+mn-ea"/>
              </a:rPr>
              <a:t>班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系統送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審前</a:t>
            </a:r>
            <a:r>
              <a:rPr lang="zh-TW" altLang="en-US" sz="2400" dirty="0">
                <a:latin typeface="+mn-ea"/>
                <a:ea typeface="+mn-ea"/>
              </a:rPr>
              <a:t>，請務必先預覽列印檢視所填開班申請之</a:t>
            </a:r>
            <a:r>
              <a:rPr lang="zh-TW" altLang="en-US" sz="2400" dirty="0" smtClean="0">
                <a:latin typeface="+mn-ea"/>
                <a:ea typeface="+mn-ea"/>
              </a:rPr>
              <a:t>教師</a:t>
            </a:r>
            <a:r>
              <a:rPr lang="zh-TW" altLang="en-US" sz="2400" dirty="0" smtClean="0">
                <a:solidFill>
                  <a:srgbClr val="FF0000"/>
                </a:solidFill>
                <a:latin typeface="+mn-ea"/>
                <a:ea typeface="+mn-ea"/>
              </a:rPr>
              <a:t>授課</a:t>
            </a:r>
            <a:r>
              <a:rPr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時數與概算</a:t>
            </a:r>
            <a:r>
              <a:rPr lang="zh-TW" altLang="en-US" sz="2400" dirty="0">
                <a:latin typeface="+mn-ea"/>
                <a:ea typeface="+mn-ea"/>
              </a:rPr>
              <a:t>是否正確。</a:t>
            </a:r>
            <a:endParaRPr lang="en-US" altLang="zh-TW" sz="2400" dirty="0" smtClean="0">
              <a:latin typeface="+mn-ea"/>
              <a:ea typeface="+mn-ea"/>
            </a:endParaRPr>
          </a:p>
          <a:p>
            <a:endParaRPr lang="zh-TW" altLang="en-US" sz="240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74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43490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說明三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00724" y="1325658"/>
            <a:ext cx="8911687" cy="3587718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+mn-ea"/>
                <a:ea typeface="+mn-ea"/>
              </a:rPr>
              <a:t>未滿</a:t>
            </a:r>
            <a:r>
              <a:rPr lang="en-US" altLang="zh-TW" sz="2800" dirty="0">
                <a:latin typeface="+mn-ea"/>
                <a:ea typeface="+mn-ea"/>
              </a:rPr>
              <a:t>6</a:t>
            </a:r>
            <a:r>
              <a:rPr lang="zh-TW" altLang="en-US" sz="2800" dirty="0">
                <a:latin typeface="+mn-ea"/>
                <a:ea typeface="+mn-ea"/>
              </a:rPr>
              <a:t>人開班，依據學習扶助注意事項第</a:t>
            </a:r>
            <a:r>
              <a:rPr lang="en-US" altLang="zh-TW" sz="2800" dirty="0">
                <a:latin typeface="+mn-ea"/>
                <a:ea typeface="+mn-ea"/>
              </a:rPr>
              <a:t>5</a:t>
            </a:r>
            <a:r>
              <a:rPr lang="zh-TW" altLang="en-US" sz="2800" dirty="0">
                <a:latin typeface="+mn-ea"/>
                <a:ea typeface="+mn-ea"/>
              </a:rPr>
              <a:t>點第</a:t>
            </a:r>
            <a:r>
              <a:rPr lang="en-US" altLang="zh-TW" sz="2800" dirty="0">
                <a:latin typeface="+mn-ea"/>
                <a:ea typeface="+mn-ea"/>
              </a:rPr>
              <a:t>1</a:t>
            </a:r>
            <a:r>
              <a:rPr lang="zh-TW" altLang="en-US" sz="2800" dirty="0">
                <a:latin typeface="+mn-ea"/>
                <a:ea typeface="+mn-ea"/>
              </a:rPr>
              <a:t>款第</a:t>
            </a:r>
            <a:r>
              <a:rPr lang="en-US" altLang="zh-TW" sz="2800" dirty="0">
                <a:latin typeface="+mn-ea"/>
                <a:ea typeface="+mn-ea"/>
              </a:rPr>
              <a:t>1</a:t>
            </a:r>
            <a:r>
              <a:rPr lang="zh-TW" altLang="en-US" sz="2800" dirty="0">
                <a:latin typeface="+mn-ea"/>
                <a:ea typeface="+mn-ea"/>
              </a:rPr>
              <a:t>目規定「每班以十人為原則，最多不得超過十二人，</a:t>
            </a:r>
            <a:r>
              <a:rPr lang="zh-TW" altLang="en-US" sz="2800" dirty="0">
                <a:solidFill>
                  <a:srgbClr val="00B0F0"/>
                </a:solidFill>
                <a:latin typeface="+mn-ea"/>
                <a:ea typeface="+mn-ea"/>
              </a:rPr>
              <a:t>最少不得低於六人</a:t>
            </a:r>
            <a:r>
              <a:rPr lang="zh-TW" altLang="en-US" sz="2800" dirty="0">
                <a:latin typeface="+mn-ea"/>
                <a:ea typeface="+mn-ea"/>
              </a:rPr>
              <a:t>。但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偏遠地區</a:t>
            </a:r>
            <a:r>
              <a:rPr lang="zh-TW" altLang="en-US" sz="2800" dirty="0">
                <a:latin typeface="+mn-ea"/>
                <a:ea typeface="+mn-ea"/>
              </a:rPr>
              <a:t>或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具特殊原因</a:t>
            </a:r>
            <a:r>
              <a:rPr lang="zh-TW" altLang="en-US" sz="2800" dirty="0">
                <a:latin typeface="+mn-ea"/>
                <a:ea typeface="+mn-ea"/>
              </a:rPr>
              <a:t>有開班困難而人數未滿六人之學校，於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報請地方政府同意</a:t>
            </a:r>
            <a:r>
              <a:rPr lang="zh-TW" altLang="en-US" sz="2800" dirty="0">
                <a:latin typeface="+mn-ea"/>
                <a:ea typeface="+mn-ea"/>
              </a:rPr>
              <a:t>後，依實際情形開班」。函報本</a:t>
            </a:r>
            <a:r>
              <a:rPr lang="zh-TW" altLang="en-US" sz="2800" dirty="0" smtClean="0">
                <a:latin typeface="+mn-ea"/>
                <a:ea typeface="+mn-ea"/>
              </a:rPr>
              <a:t>府注意事項</a:t>
            </a:r>
            <a:r>
              <a:rPr lang="zh-TW" altLang="en-US" sz="2800" dirty="0">
                <a:latin typeface="+mn-ea"/>
                <a:ea typeface="+mn-ea"/>
              </a:rPr>
              <a:t>：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89212" y="5056643"/>
            <a:ext cx="8915400" cy="120309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偏遠</a:t>
            </a:r>
            <a:r>
              <a:rPr lang="zh-TW" altLang="en-US" sz="2400" dirty="0" smtClean="0">
                <a:latin typeface="+mn-ea"/>
              </a:rPr>
              <a:t>地區學校，符合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本縣審查原則</a:t>
            </a:r>
            <a:r>
              <a:rPr lang="zh-TW" altLang="en-US" sz="2400" dirty="0" smtClean="0">
                <a:latin typeface="+mn-ea"/>
              </a:rPr>
              <a:t>→縣府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公文回復同意</a:t>
            </a:r>
            <a:r>
              <a:rPr lang="zh-TW" altLang="en-US" sz="2400" dirty="0" smtClean="0">
                <a:latin typeface="+mn-ea"/>
              </a:rPr>
              <a:t>開班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ts val="3600"/>
              </a:lnSpc>
            </a:pP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一般</a:t>
            </a:r>
            <a:r>
              <a:rPr lang="zh-TW" altLang="en-US" sz="2400" dirty="0" smtClean="0">
                <a:latin typeface="+mn-ea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非山非市</a:t>
            </a:r>
            <a:r>
              <a:rPr lang="zh-TW" altLang="en-US" sz="2400" dirty="0" smtClean="0">
                <a:latin typeface="+mn-ea"/>
              </a:rPr>
              <a:t>地區學校，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特殊原因</a:t>
            </a:r>
            <a:r>
              <a:rPr lang="zh-TW" altLang="en-US" sz="2400" dirty="0" smtClean="0">
                <a:latin typeface="+mn-ea"/>
              </a:rPr>
              <a:t>之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合理性</a:t>
            </a:r>
            <a:r>
              <a:rPr lang="en-US" altLang="zh-TW" sz="2400" dirty="0" smtClean="0">
                <a:latin typeface="+mn-ea"/>
              </a:rPr>
              <a:t>+</a:t>
            </a:r>
            <a:r>
              <a:rPr lang="zh-TW" altLang="en-US" sz="2400" dirty="0" smtClean="0">
                <a:latin typeface="+mn-ea"/>
              </a:rPr>
              <a:t>符合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本縣審查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原則</a:t>
            </a:r>
            <a:r>
              <a:rPr lang="zh-TW" altLang="en-US" sz="2400" dirty="0">
                <a:latin typeface="+mn-ea"/>
              </a:rPr>
              <a:t>→縣府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公文回復</a:t>
            </a:r>
            <a:r>
              <a:rPr lang="zh-TW" altLang="en-US" sz="2400" dirty="0">
                <a:latin typeface="+mn-ea"/>
              </a:rPr>
              <a:t>同意開班</a:t>
            </a:r>
          </a:p>
          <a:p>
            <a:pPr>
              <a:lnSpc>
                <a:spcPts val="3600"/>
              </a:lnSpc>
            </a:pPr>
            <a:endParaRPr lang="zh-TW" altLang="en-US" sz="2400" dirty="0">
              <a:latin typeface="+mn-ea"/>
            </a:endParaRPr>
          </a:p>
          <a:p>
            <a:pPr>
              <a:lnSpc>
                <a:spcPts val="3600"/>
              </a:lnSpc>
            </a:pP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73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9394" y="269451"/>
            <a:ext cx="8911687" cy="74749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說明三</a:t>
            </a:r>
            <a:endParaRPr lang="zh-TW" altLang="en-US" sz="40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669393" y="1071359"/>
            <a:ext cx="8911687" cy="3929539"/>
          </a:xfrm>
          <a:prstGeom prst="rect">
            <a:avLst/>
          </a:prstGeom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 sz="2800" dirty="0">
                <a:latin typeface="+mn-ea"/>
                <a:ea typeface="+mn-ea"/>
              </a:rPr>
              <a:t>(</a:t>
            </a:r>
            <a:r>
              <a:rPr lang="zh-TW" altLang="en-US" sz="2800" dirty="0">
                <a:latin typeface="+mn-ea"/>
                <a:ea typeface="+mn-ea"/>
              </a:rPr>
              <a:t>一</a:t>
            </a:r>
            <a:r>
              <a:rPr lang="en-US" altLang="zh-TW" sz="2800" dirty="0">
                <a:latin typeface="+mn-ea"/>
                <a:ea typeface="+mn-ea"/>
              </a:rPr>
              <a:t>)</a:t>
            </a:r>
            <a:r>
              <a:rPr lang="zh-TW" altLang="en-US" sz="2800" dirty="0">
                <a:latin typeface="+mn-ea"/>
                <a:ea typeface="+mn-ea"/>
              </a:rPr>
              <a:t>請以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電子公文</a:t>
            </a:r>
            <a:r>
              <a:rPr lang="zh-TW" altLang="en-US" sz="2800" dirty="0">
                <a:latin typeface="+mn-ea"/>
                <a:ea typeface="+mn-ea"/>
              </a:rPr>
              <a:t>函報本府，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  <a:ea typeface="+mn-ea"/>
              </a:rPr>
              <a:t>公文主旨</a:t>
            </a:r>
            <a:r>
              <a:rPr lang="zh-TW" altLang="en-US" sz="2800" dirty="0">
                <a:latin typeface="+mn-ea"/>
                <a:ea typeface="+mn-ea"/>
              </a:rPr>
              <a:t>載明開班期別（</a:t>
            </a:r>
            <a:r>
              <a:rPr lang="en-US" altLang="zh-TW" sz="2800" dirty="0">
                <a:latin typeface="+mn-ea"/>
                <a:ea typeface="+mn-ea"/>
              </a:rPr>
              <a:t>113</a:t>
            </a:r>
            <a:r>
              <a:rPr lang="zh-TW" altLang="en-US" sz="2800" dirty="0" smtClean="0">
                <a:latin typeface="+mn-ea"/>
                <a:ea typeface="+mn-ea"/>
              </a:rPr>
              <a:t>學年</a:t>
            </a:r>
            <a:r>
              <a:rPr lang="zh-TW" altLang="en-US" sz="2800" dirty="0">
                <a:latin typeface="+mn-ea"/>
                <a:ea typeface="+mn-ea"/>
              </a:rPr>
              <a:t>度第一學期學習扶助開班），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  <a:ea typeface="+mn-ea"/>
              </a:rPr>
              <a:t>內容</a:t>
            </a:r>
            <a:r>
              <a:rPr lang="zh-TW" altLang="en-US" sz="2800" dirty="0">
                <a:latin typeface="+mn-ea"/>
                <a:ea typeface="+mn-ea"/>
              </a:rPr>
              <a:t>必</a:t>
            </a:r>
            <a:r>
              <a:rPr lang="zh-TW" altLang="en-US" sz="2800" dirty="0" smtClean="0">
                <a:latin typeface="+mn-ea"/>
                <a:ea typeface="+mn-ea"/>
              </a:rPr>
              <a:t>說明</a:t>
            </a:r>
            <a:endParaRPr lang="en-US" altLang="zh-TW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+mn-ea"/>
                <a:ea typeface="+mn-ea"/>
              </a:rPr>
              <a:t>①「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  <a:ea typeface="+mn-ea"/>
              </a:rPr>
              <a:t>未滿</a:t>
            </a:r>
            <a:r>
              <a:rPr lang="en-US" altLang="zh-TW" sz="2800" b="1" dirty="0">
                <a:solidFill>
                  <a:srgbClr val="0070C0"/>
                </a:solidFill>
                <a:latin typeface="+mn-ea"/>
                <a:ea typeface="+mn-ea"/>
              </a:rPr>
              <a:t>6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  <a:ea typeface="+mn-ea"/>
              </a:rPr>
              <a:t>人</a:t>
            </a:r>
            <a:r>
              <a:rPr lang="zh-TW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開班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  <a:ea typeface="+mn-ea"/>
              </a:rPr>
              <a:t>之原因</a:t>
            </a:r>
            <a:r>
              <a:rPr lang="zh-TW" altLang="en-US" sz="2800" dirty="0">
                <a:latin typeface="+mn-ea"/>
                <a:ea typeface="+mn-ea"/>
              </a:rPr>
              <a:t>」（為何無法</a:t>
            </a:r>
            <a:r>
              <a:rPr lang="en-US" altLang="zh-TW" sz="2800" dirty="0">
                <a:latin typeface="+mn-ea"/>
                <a:ea typeface="+mn-ea"/>
              </a:rPr>
              <a:t>6</a:t>
            </a:r>
            <a:r>
              <a:rPr lang="zh-TW" altLang="en-US" sz="2800" dirty="0">
                <a:latin typeface="+mn-ea"/>
                <a:ea typeface="+mn-ea"/>
              </a:rPr>
              <a:t>人成班）</a:t>
            </a:r>
            <a:r>
              <a:rPr lang="zh-TW" altLang="en-US" sz="2800" dirty="0" smtClean="0">
                <a:latin typeface="+mn-ea"/>
                <a:ea typeface="+mn-ea"/>
              </a:rPr>
              <a:t>及</a:t>
            </a:r>
            <a:endParaRPr lang="en-US" altLang="zh-TW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+mn-ea"/>
                <a:ea typeface="+mn-ea"/>
              </a:rPr>
              <a:t>②</a:t>
            </a:r>
            <a:r>
              <a:rPr lang="zh-TW" altLang="en-US" sz="2800" b="1" dirty="0" smtClean="0">
                <a:solidFill>
                  <a:srgbClr val="0070C0"/>
                </a:solidFill>
                <a:latin typeface="+mn-ea"/>
                <a:ea typeface="+mn-ea"/>
              </a:rPr>
              <a:t>擬</a:t>
            </a:r>
            <a:r>
              <a:rPr lang="zh-TW" altLang="en-US" sz="2800" b="1" dirty="0">
                <a:solidFill>
                  <a:srgbClr val="0070C0"/>
                </a:solidFill>
                <a:latin typeface="+mn-ea"/>
                <a:ea typeface="+mn-ea"/>
              </a:rPr>
              <a:t>開班班別</a:t>
            </a:r>
            <a:r>
              <a:rPr lang="zh-TW" altLang="en-US" sz="2800" dirty="0">
                <a:latin typeface="+mn-ea"/>
                <a:ea typeface="+mn-ea"/>
              </a:rPr>
              <a:t>，並檢</a:t>
            </a:r>
            <a:r>
              <a:rPr lang="zh-TW" altLang="en-US" sz="2800" dirty="0" smtClean="0">
                <a:latin typeface="+mn-ea"/>
                <a:ea typeface="+mn-ea"/>
              </a:rPr>
              <a:t>附</a:t>
            </a:r>
            <a:endParaRPr lang="en-US" altLang="zh-TW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+mn-ea"/>
                <a:ea typeface="+mn-ea"/>
              </a:rPr>
              <a:t>③</a:t>
            </a:r>
            <a:r>
              <a:rPr lang="zh-TW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系統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下載</a:t>
            </a:r>
            <a:r>
              <a:rPr lang="zh-TW" altLang="en-US" sz="2800" b="1" dirty="0">
                <a:solidFill>
                  <a:schemeClr val="tx1"/>
                </a:solidFill>
                <a:latin typeface="+mn-ea"/>
                <a:ea typeface="+mn-ea"/>
              </a:rPr>
              <a:t>之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「開班申請」班級填報資料</a:t>
            </a:r>
            <a:r>
              <a:rPr lang="zh-TW" altLang="en-US" sz="2800" dirty="0" smtClean="0">
                <a:latin typeface="+mn-ea"/>
                <a:ea typeface="+mn-ea"/>
              </a:rPr>
              <a:t>及</a:t>
            </a:r>
            <a:endParaRPr lang="en-US" altLang="zh-TW" sz="2800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TW" altLang="zh-TW" sz="2800" dirty="0">
                <a:solidFill>
                  <a:schemeClr val="tx1"/>
                </a:solidFill>
                <a:latin typeface="+mn-ea"/>
                <a:ea typeface="+mn-ea"/>
              </a:rPr>
              <a:t>④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學習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輔導小組</a:t>
            </a:r>
            <a:r>
              <a:rPr lang="zh-TW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會議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紀錄（含簽到表）</a:t>
            </a:r>
            <a:r>
              <a:rPr lang="zh-TW" altLang="en-US" sz="2800" dirty="0">
                <a:latin typeface="+mn-ea"/>
                <a:ea typeface="+mn-ea"/>
              </a:rPr>
              <a:t>。</a:t>
            </a:r>
            <a:endParaRPr lang="zh-TW" altLang="en-US" sz="2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2853124" y="5309616"/>
            <a:ext cx="8911687" cy="1511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Font typeface="Wingdings 3" charset="2"/>
              <a:buNone/>
            </a:pPr>
            <a:endParaRPr lang="zh-TW" altLang="en-US" sz="2400" dirty="0">
              <a:latin typeface="+mn-ea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2526558" y="5186953"/>
            <a:ext cx="8915400" cy="1203091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未滿</a:t>
            </a:r>
            <a:r>
              <a:rPr lang="en-US" altLang="zh-TW" sz="2400" b="1" dirty="0">
                <a:solidFill>
                  <a:srgbClr val="FF0000"/>
                </a:solidFill>
                <a:latin typeface="+mn-ea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+mn-ea"/>
              </a:rPr>
              <a:t>人開班之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原因</a:t>
            </a:r>
            <a:r>
              <a:rPr lang="zh-TW" altLang="en-US" sz="2400" dirty="0" smtClean="0">
                <a:latin typeface="+mn-ea"/>
              </a:rPr>
              <a:t>，指為何開班人數無法達到至少</a:t>
            </a:r>
            <a:r>
              <a:rPr lang="en-US" altLang="zh-TW" sz="2400" dirty="0" smtClean="0">
                <a:latin typeface="+mn-ea"/>
              </a:rPr>
              <a:t>6</a:t>
            </a:r>
            <a:r>
              <a:rPr lang="zh-TW" altLang="en-US" sz="2400" dirty="0" smtClean="0">
                <a:latin typeface="+mn-ea"/>
              </a:rPr>
              <a:t>人</a:t>
            </a:r>
            <a:r>
              <a:rPr lang="en-US" altLang="zh-TW" sz="2400" dirty="0" smtClean="0">
                <a:latin typeface="+mn-ea"/>
              </a:rPr>
              <a:t>(</a:t>
            </a:r>
            <a:r>
              <a:rPr lang="zh-TW" altLang="en-US" sz="2400" dirty="0" smtClean="0">
                <a:latin typeface="+mn-ea"/>
              </a:rPr>
              <a:t>可在系統</a:t>
            </a:r>
            <a:r>
              <a:rPr lang="zh-TW" altLang="en-US" sz="2400" dirty="0">
                <a:latin typeface="+mn-ea"/>
              </a:rPr>
              <a:t>上申請開</a:t>
            </a:r>
            <a:r>
              <a:rPr lang="zh-TW" altLang="en-US" sz="2400" dirty="0" smtClean="0">
                <a:latin typeface="+mn-ea"/>
              </a:rPr>
              <a:t>班，不必函文縣府</a:t>
            </a:r>
            <a:r>
              <a:rPr lang="en-US" altLang="zh-TW" sz="2400" dirty="0" smtClean="0">
                <a:latin typeface="+mn-ea"/>
              </a:rPr>
              <a:t>)</a:t>
            </a:r>
            <a:r>
              <a:rPr lang="zh-TW" altLang="en-US" sz="2400" dirty="0" smtClean="0">
                <a:latin typeface="+mn-ea"/>
              </a:rPr>
              <a:t> 。此原因在</a:t>
            </a:r>
            <a:r>
              <a:rPr lang="zh-TW" altLang="en-US" sz="2400" b="1" dirty="0" smtClean="0">
                <a:solidFill>
                  <a:srgbClr val="FF0000"/>
                </a:solidFill>
                <a:latin typeface="+mn-ea"/>
              </a:rPr>
              <a:t>收到縣府同意開班公文後，要登在於系統上</a:t>
            </a:r>
            <a:r>
              <a:rPr lang="zh-TW" altLang="en-US" sz="2400" dirty="0" smtClean="0">
                <a:latin typeface="+mn-ea"/>
              </a:rPr>
              <a:t>，供國教署檢視。</a:t>
            </a:r>
            <a:endParaRPr lang="en-US" altLang="zh-TW" sz="2400" dirty="0" smtClean="0">
              <a:latin typeface="+mn-ea"/>
            </a:endParaRPr>
          </a:p>
          <a:p>
            <a:pPr>
              <a:lnSpc>
                <a:spcPts val="3600"/>
              </a:lnSpc>
            </a:pPr>
            <a:endParaRPr lang="zh-TW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693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71" y="799036"/>
            <a:ext cx="6301509" cy="580902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3364991" y="94078"/>
            <a:ext cx="5372035" cy="704958"/>
          </a:xfrm>
        </p:spPr>
        <p:txBody>
          <a:bodyPr/>
          <a:lstStyle/>
          <a:p>
            <a:pPr algn="ctr"/>
            <a:r>
              <a:rPr lang="zh-TW" altLang="en-US" dirty="0" smtClean="0"/>
              <a:t>公文範例：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89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13" y="1116028"/>
            <a:ext cx="9917029" cy="5233988"/>
          </a:xfrm>
          <a:prstGeom prst="rect">
            <a:avLst/>
          </a:prstGeom>
        </p:spPr>
      </p:pic>
      <p:sp>
        <p:nvSpPr>
          <p:cNvPr id="4" name="標題 3"/>
          <p:cNvSpPr txBox="1">
            <a:spLocks/>
          </p:cNvSpPr>
          <p:nvPr/>
        </p:nvSpPr>
        <p:spPr>
          <a:xfrm>
            <a:off x="3791711" y="411070"/>
            <a:ext cx="5372035" cy="70495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/>
              <a:t>班級填報資料：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56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205</TotalTime>
  <Words>1327</Words>
  <Application>Microsoft Office PowerPoint</Application>
  <PresentationFormat>寬螢幕</PresentationFormat>
  <Paragraphs>66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思源黑体 CN</vt:lpstr>
      <vt:lpstr>思源黑體 TW</vt:lpstr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113 學年度第 1 學期開班公文解讀及 未滿 6 人開班審核重點 說明 </vt:lpstr>
      <vt:lpstr>主旨</vt:lpstr>
      <vt:lpstr>說明一</vt:lpstr>
      <vt:lpstr>說明二、開班填報注意事項</vt:lpstr>
      <vt:lpstr>說明二、開班填報注意事項</vt:lpstr>
      <vt:lpstr>說明三</vt:lpstr>
      <vt:lpstr>說明三</vt:lpstr>
      <vt:lpstr>公文範例：</vt:lpstr>
      <vt:lpstr>PowerPoint 簡報</vt:lpstr>
      <vt:lpstr>PowerPoint 簡報</vt:lpstr>
      <vt:lpstr>說明三</vt:lpstr>
      <vt:lpstr>未滿6人開班審查－舉例(同意開班-跨領域、年級)</vt:lpstr>
      <vt:lpstr>未滿6人開班審查－舉例(不同意開班)</vt:lpstr>
      <vt:lpstr>說明三</vt:lpstr>
      <vt:lpstr>系統填報-範例</vt:lpstr>
      <vt:lpstr>說明三</vt:lpstr>
      <vt:lpstr>說明四</vt:lpstr>
      <vt:lpstr>說明五</vt:lpstr>
      <vt:lpstr>說明六</vt:lpstr>
      <vt:lpstr>以桃源國小為例</vt:lpstr>
      <vt:lpstr>謝謝聆聽!</vt:lpstr>
      <vt:lpstr>學習扶助業務－重要法規和操作系統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 學年度第 1 學期開班公文解讀及 未滿 6 人開班審核重點說明 </dc:title>
  <dc:creator>王淑蓉</dc:creator>
  <cp:lastModifiedBy>王淑蓉</cp:lastModifiedBy>
  <cp:revision>32</cp:revision>
  <cp:lastPrinted>2024-08-13T08:35:28Z</cp:lastPrinted>
  <dcterms:created xsi:type="dcterms:W3CDTF">2024-08-12T02:12:40Z</dcterms:created>
  <dcterms:modified xsi:type="dcterms:W3CDTF">2024-08-13T08:35:53Z</dcterms:modified>
</cp:coreProperties>
</file>