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handoutMasterIdLst>
    <p:handoutMasterId r:id="rId143"/>
  </p:handoutMasterIdLst>
  <p:sldIdLst>
    <p:sldId id="257" r:id="rId2"/>
    <p:sldId id="343" r:id="rId3"/>
    <p:sldId id="258" r:id="rId4"/>
    <p:sldId id="265" r:id="rId5"/>
    <p:sldId id="290" r:id="rId6"/>
    <p:sldId id="259" r:id="rId7"/>
    <p:sldId id="267" r:id="rId8"/>
    <p:sldId id="261" r:id="rId9"/>
    <p:sldId id="269" r:id="rId10"/>
    <p:sldId id="273" r:id="rId11"/>
    <p:sldId id="274" r:id="rId12"/>
    <p:sldId id="275" r:id="rId13"/>
    <p:sldId id="271" r:id="rId14"/>
    <p:sldId id="272" r:id="rId15"/>
    <p:sldId id="276" r:id="rId16"/>
    <p:sldId id="505" r:id="rId17"/>
    <p:sldId id="277" r:id="rId18"/>
    <p:sldId id="278" r:id="rId19"/>
    <p:sldId id="288" r:id="rId20"/>
    <p:sldId id="279" r:id="rId21"/>
    <p:sldId id="292" r:id="rId22"/>
    <p:sldId id="496" r:id="rId23"/>
    <p:sldId id="282" r:id="rId24"/>
    <p:sldId id="293" r:id="rId25"/>
    <p:sldId id="493" r:id="rId26"/>
    <p:sldId id="494" r:id="rId27"/>
    <p:sldId id="516" r:id="rId28"/>
    <p:sldId id="289" r:id="rId29"/>
    <p:sldId id="294" r:id="rId30"/>
    <p:sldId id="295" r:id="rId31"/>
    <p:sldId id="296" r:id="rId32"/>
    <p:sldId id="264" r:id="rId33"/>
    <p:sldId id="284" r:id="rId34"/>
    <p:sldId id="297" r:id="rId35"/>
    <p:sldId id="509" r:id="rId36"/>
    <p:sldId id="262" r:id="rId37"/>
    <p:sldId id="398" r:id="rId38"/>
    <p:sldId id="399" r:id="rId39"/>
    <p:sldId id="400" r:id="rId40"/>
    <p:sldId id="504" r:id="rId41"/>
    <p:sldId id="402" r:id="rId42"/>
    <p:sldId id="487" r:id="rId43"/>
    <p:sldId id="491" r:id="rId44"/>
    <p:sldId id="404" r:id="rId45"/>
    <p:sldId id="403" r:id="rId46"/>
    <p:sldId id="406" r:id="rId47"/>
    <p:sldId id="407" r:id="rId48"/>
    <p:sldId id="499" r:id="rId49"/>
    <p:sldId id="408" r:id="rId50"/>
    <p:sldId id="409" r:id="rId51"/>
    <p:sldId id="410" r:id="rId52"/>
    <p:sldId id="411" r:id="rId53"/>
    <p:sldId id="517" r:id="rId54"/>
    <p:sldId id="412" r:id="rId55"/>
    <p:sldId id="413" r:id="rId56"/>
    <p:sldId id="414" r:id="rId57"/>
    <p:sldId id="415" r:id="rId58"/>
    <p:sldId id="416" r:id="rId59"/>
    <p:sldId id="417" r:id="rId60"/>
    <p:sldId id="418" r:id="rId61"/>
    <p:sldId id="419" r:id="rId62"/>
    <p:sldId id="420" r:id="rId63"/>
    <p:sldId id="421" r:id="rId64"/>
    <p:sldId id="422" r:id="rId65"/>
    <p:sldId id="423" r:id="rId66"/>
    <p:sldId id="424" r:id="rId67"/>
    <p:sldId id="425" r:id="rId68"/>
    <p:sldId id="426" r:id="rId69"/>
    <p:sldId id="427" r:id="rId70"/>
    <p:sldId id="428" r:id="rId71"/>
    <p:sldId id="429" r:id="rId72"/>
    <p:sldId id="430" r:id="rId73"/>
    <p:sldId id="431" r:id="rId74"/>
    <p:sldId id="432" r:id="rId75"/>
    <p:sldId id="433" r:id="rId76"/>
    <p:sldId id="435" r:id="rId77"/>
    <p:sldId id="436" r:id="rId78"/>
    <p:sldId id="437" r:id="rId79"/>
    <p:sldId id="438" r:id="rId80"/>
    <p:sldId id="439" r:id="rId81"/>
    <p:sldId id="497" r:id="rId82"/>
    <p:sldId id="440" r:id="rId83"/>
    <p:sldId id="441" r:id="rId84"/>
    <p:sldId id="442" r:id="rId85"/>
    <p:sldId id="443" r:id="rId86"/>
    <p:sldId id="444" r:id="rId87"/>
    <p:sldId id="445" r:id="rId88"/>
    <p:sldId id="498" r:id="rId89"/>
    <p:sldId id="446" r:id="rId90"/>
    <p:sldId id="447" r:id="rId91"/>
    <p:sldId id="448" r:id="rId92"/>
    <p:sldId id="450" r:id="rId93"/>
    <p:sldId id="449" r:id="rId94"/>
    <p:sldId id="451" r:id="rId95"/>
    <p:sldId id="452" r:id="rId96"/>
    <p:sldId id="453" r:id="rId97"/>
    <p:sldId id="454" r:id="rId98"/>
    <p:sldId id="455" r:id="rId99"/>
    <p:sldId id="488" r:id="rId100"/>
    <p:sldId id="456" r:id="rId101"/>
    <p:sldId id="492" r:id="rId102"/>
    <p:sldId id="457" r:id="rId103"/>
    <p:sldId id="458" r:id="rId104"/>
    <p:sldId id="459" r:id="rId105"/>
    <p:sldId id="460" r:id="rId106"/>
    <p:sldId id="461" r:id="rId107"/>
    <p:sldId id="462" r:id="rId108"/>
    <p:sldId id="463" r:id="rId109"/>
    <p:sldId id="507" r:id="rId110"/>
    <p:sldId id="464" r:id="rId111"/>
    <p:sldId id="465" r:id="rId112"/>
    <p:sldId id="489" r:id="rId113"/>
    <p:sldId id="490" r:id="rId114"/>
    <p:sldId id="510" r:id="rId115"/>
    <p:sldId id="511" r:id="rId116"/>
    <p:sldId id="514" r:id="rId117"/>
    <p:sldId id="515" r:id="rId118"/>
    <p:sldId id="466" r:id="rId119"/>
    <p:sldId id="467" r:id="rId120"/>
    <p:sldId id="468" r:id="rId121"/>
    <p:sldId id="469" r:id="rId122"/>
    <p:sldId id="470" r:id="rId123"/>
    <p:sldId id="471" r:id="rId124"/>
    <p:sldId id="518" r:id="rId125"/>
    <p:sldId id="473" r:id="rId126"/>
    <p:sldId id="474" r:id="rId127"/>
    <p:sldId id="475" r:id="rId128"/>
    <p:sldId id="476" r:id="rId129"/>
    <p:sldId id="477" r:id="rId130"/>
    <p:sldId id="478" r:id="rId131"/>
    <p:sldId id="508" r:id="rId132"/>
    <p:sldId id="513" r:id="rId133"/>
    <p:sldId id="479" r:id="rId134"/>
    <p:sldId id="481" r:id="rId135"/>
    <p:sldId id="482" r:id="rId136"/>
    <p:sldId id="506" r:id="rId137"/>
    <p:sldId id="483" r:id="rId138"/>
    <p:sldId id="484" r:id="rId139"/>
    <p:sldId id="485" r:id="rId140"/>
    <p:sldId id="486" r:id="rId141"/>
  </p:sldIdLst>
  <p:sldSz cx="9144000" cy="6858000" type="screen4x3"/>
  <p:notesSz cx="6807200" cy="99393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4ECE8"/>
          </a:solidFill>
        </a:fill>
      </a:tcStyle>
    </a:wholeTbl>
    <a:band1H>
      <a:tcStyle>
        <a:tcBdr/>
        <a:fill>
          <a:solidFill>
            <a:srgbClr val="E9D6CD"/>
          </a:solidFill>
        </a:fill>
      </a:tcStyle>
    </a:band1H>
    <a:band2H>
      <a:tcStyle>
        <a:tcBdr/>
      </a:tcStyle>
    </a:band2H>
    <a:band1V>
      <a:tcStyle>
        <a:tcBdr/>
        <a:fill>
          <a:solidFill>
            <a:srgbClr val="E9D6CD"/>
          </a:solidFill>
        </a:fill>
      </a:tcStyle>
    </a:band1V>
    <a:band2V>
      <a:tcStyle>
        <a:tcBdr/>
      </a:tcStyle>
    </a:band2V>
    <a:lastCol>
      <a:tcTxStyle b="on">
        <a:font>
          <a:latin typeface="+mn-lt"/>
          <a:ea typeface="+mn-ea"/>
          <a:cs typeface="+mn-cs"/>
        </a:font>
        <a:srgbClr val="FFFFFF"/>
      </a:tcTxStyle>
      <a:tcStyle>
        <a:tcBdr/>
        <a:fill>
          <a:solidFill>
            <a:srgbClr val="C17529"/>
          </a:solidFill>
        </a:fill>
      </a:tcStyle>
    </a:lastCol>
    <a:firstCol>
      <a:tcTxStyle b="on">
        <a:font>
          <a:latin typeface="+mn-lt"/>
          <a:ea typeface="+mn-ea"/>
          <a:cs typeface="+mn-cs"/>
        </a:font>
        <a:srgbClr val="FFFFFF"/>
      </a:tcTxStyle>
      <a:tcStyle>
        <a:tcBdr/>
        <a:fill>
          <a:solidFill>
            <a:srgbClr val="C17529"/>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C17529"/>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C1752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77" d="100"/>
          <a:sy n="77" d="100"/>
        </p:scale>
        <p:origin x="90" y="6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頁首版面配置區 1"/>
          <p:cNvSpPr txBox="1">
            <a:spLocks noGrp="1"/>
          </p:cNvSpPr>
          <p:nvPr>
            <p:ph type="hdr" sz="quarter"/>
          </p:nvPr>
        </p:nvSpPr>
        <p:spPr>
          <a:xfrm>
            <a:off x="0" y="0"/>
            <a:ext cx="2949790" cy="49696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a typeface="新細明體"/>
            </a:endParaRPr>
          </a:p>
        </p:txBody>
      </p:sp>
      <p:sp>
        <p:nvSpPr>
          <p:cNvPr id="3" name="日期版面配置區 2"/>
          <p:cNvSpPr txBox="1">
            <a:spLocks noGrp="1"/>
          </p:cNvSpPr>
          <p:nvPr>
            <p:ph type="dt" sz="quarter" idx="1"/>
          </p:nvPr>
        </p:nvSpPr>
        <p:spPr>
          <a:xfrm>
            <a:off x="3855841" y="0"/>
            <a:ext cx="2949790" cy="49696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0534AD-246E-4B65-81F9-8C6E96EA7FED}" type="datetime1">
              <a:rPr lang="en-US" sz="1200" b="0" i="0" u="none" strike="noStrike" kern="1200" cap="none" spc="0" baseline="0">
                <a:solidFill>
                  <a:srgbClr val="000000"/>
                </a:solidFill>
                <a:uFillTx/>
                <a:latin typeface="Calibri"/>
                <a:ea typeface="新細明體"/>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7/29/2024</a:t>
            </a:fld>
            <a:endParaRPr lang="en-US" sz="1200" b="0" i="0" u="none" strike="noStrike" kern="1200" cap="none" spc="0" baseline="0">
              <a:solidFill>
                <a:srgbClr val="000000"/>
              </a:solidFill>
              <a:uFillTx/>
              <a:latin typeface="Calibri"/>
              <a:ea typeface="新細明體"/>
            </a:endParaRPr>
          </a:p>
        </p:txBody>
      </p:sp>
      <p:sp>
        <p:nvSpPr>
          <p:cNvPr id="4" name="頁尾版面配置區 3"/>
          <p:cNvSpPr txBox="1">
            <a:spLocks noGrp="1"/>
          </p:cNvSpPr>
          <p:nvPr>
            <p:ph type="ftr" sz="quarter" idx="2"/>
          </p:nvPr>
        </p:nvSpPr>
        <p:spPr>
          <a:xfrm>
            <a:off x="0" y="9440649"/>
            <a:ext cx="2949790" cy="49696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a typeface="新細明體"/>
            </a:endParaRPr>
          </a:p>
        </p:txBody>
      </p:sp>
      <p:sp>
        <p:nvSpPr>
          <p:cNvPr id="5" name="投影片編號版面配置區 4"/>
          <p:cNvSpPr txBox="1">
            <a:spLocks noGrp="1"/>
          </p:cNvSpPr>
          <p:nvPr>
            <p:ph type="sldNum" sz="quarter" idx="3"/>
          </p:nvPr>
        </p:nvSpPr>
        <p:spPr>
          <a:xfrm>
            <a:off x="3855841" y="9440649"/>
            <a:ext cx="2949790" cy="49696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8483836-1CAF-42DF-87E7-9E1B89EA6CC0}" type="slidenum">
              <a:t>‹#›</a:t>
            </a:fld>
            <a:endParaRPr lang="en-US" sz="1200" b="0" i="0" u="none" strike="noStrike" kern="1200" cap="none" spc="0" baseline="0">
              <a:solidFill>
                <a:srgbClr val="000000"/>
              </a:solidFill>
              <a:uFillTx/>
              <a:latin typeface="Calibri"/>
              <a:ea typeface="新細明體"/>
            </a:endParaRPr>
          </a:p>
        </p:txBody>
      </p:sp>
    </p:spTree>
    <p:extLst>
      <p:ext uri="{BB962C8B-B14F-4D97-AF65-F5344CB8AC3E}">
        <p14:creationId xmlns:p14="http://schemas.microsoft.com/office/powerpoint/2010/main" val="139204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頁首版面配置區 1"/>
          <p:cNvSpPr txBox="1">
            <a:spLocks noGrp="1"/>
          </p:cNvSpPr>
          <p:nvPr>
            <p:ph type="hdr" sz="quarter"/>
          </p:nvPr>
        </p:nvSpPr>
        <p:spPr>
          <a:xfrm>
            <a:off x="0" y="0"/>
            <a:ext cx="2949790" cy="49696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ea typeface="新細明體"/>
              </a:defRPr>
            </a:lvl1pPr>
          </a:lstStyle>
          <a:p>
            <a:pPr lvl="0"/>
            <a:endParaRPr lang="en-US"/>
          </a:p>
        </p:txBody>
      </p:sp>
      <p:sp>
        <p:nvSpPr>
          <p:cNvPr id="3" name="日期版面配置區 2"/>
          <p:cNvSpPr txBox="1">
            <a:spLocks noGrp="1"/>
          </p:cNvSpPr>
          <p:nvPr>
            <p:ph type="dt" idx="1"/>
          </p:nvPr>
        </p:nvSpPr>
        <p:spPr>
          <a:xfrm>
            <a:off x="3855841" y="0"/>
            <a:ext cx="2949790" cy="49696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ea typeface="新細明體"/>
              </a:defRPr>
            </a:lvl1pPr>
          </a:lstStyle>
          <a:p>
            <a:pPr lvl="0"/>
            <a:fld id="{1F74F980-2108-4210-8C1F-3D091B59144B}" type="datetime1">
              <a:rPr lang="en-US"/>
              <a:pPr lvl="0"/>
              <a:t>7/29/2024</a:t>
            </a:fld>
            <a:endParaRPr lang="en-US"/>
          </a:p>
        </p:txBody>
      </p:sp>
      <p:sp>
        <p:nvSpPr>
          <p:cNvPr id="4" name="投影片圖像版面配置區 3"/>
          <p:cNvSpPr>
            <a:spLocks noGrp="1" noRot="1" noChangeAspect="1"/>
          </p:cNvSpPr>
          <p:nvPr>
            <p:ph type="sldImg" idx="2"/>
          </p:nvPr>
        </p:nvSpPr>
        <p:spPr>
          <a:xfrm>
            <a:off x="920745" y="746122"/>
            <a:ext cx="4965704" cy="3725859"/>
          </a:xfrm>
          <a:prstGeom prst="rect">
            <a:avLst/>
          </a:prstGeom>
          <a:noFill/>
          <a:ln w="12701">
            <a:solidFill>
              <a:srgbClr val="000000"/>
            </a:solidFill>
            <a:prstDash val="solid"/>
          </a:ln>
        </p:spPr>
      </p:sp>
      <p:sp>
        <p:nvSpPr>
          <p:cNvPr id="5" name="備忘稿版面配置區 4"/>
          <p:cNvSpPr txBox="1">
            <a:spLocks noGrp="1"/>
          </p:cNvSpPr>
          <p:nvPr>
            <p:ph type="body" sz="quarter" idx="3"/>
          </p:nvPr>
        </p:nvSpPr>
        <p:spPr>
          <a:xfrm>
            <a:off x="680715" y="4721184"/>
            <a:ext cx="5445764" cy="4472705"/>
          </a:xfrm>
          <a:prstGeom prst="rect">
            <a:avLst/>
          </a:prstGeom>
          <a:noFill/>
          <a:ln>
            <a:noFill/>
          </a:ln>
        </p:spPr>
        <p:txBody>
          <a:bodyPr vert="horz" wrap="square" lIns="91440" tIns="45720" rIns="91440" bIns="45720" anchor="t" anchorCtr="0" compatLnSpc="1">
            <a:no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6" name="頁尾版面配置區 5"/>
          <p:cNvSpPr txBox="1">
            <a:spLocks noGrp="1"/>
          </p:cNvSpPr>
          <p:nvPr>
            <p:ph type="ftr" sz="quarter" idx="4"/>
          </p:nvPr>
        </p:nvSpPr>
        <p:spPr>
          <a:xfrm>
            <a:off x="0" y="9440649"/>
            <a:ext cx="2949790" cy="496967"/>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ea typeface="新細明體"/>
              </a:defRPr>
            </a:lvl1pPr>
          </a:lstStyle>
          <a:p>
            <a:pPr lvl="0"/>
            <a:endParaRPr lang="en-US"/>
          </a:p>
        </p:txBody>
      </p:sp>
      <p:sp>
        <p:nvSpPr>
          <p:cNvPr id="7" name="投影片編號版面配置區 6"/>
          <p:cNvSpPr txBox="1">
            <a:spLocks noGrp="1"/>
          </p:cNvSpPr>
          <p:nvPr>
            <p:ph type="sldNum" sz="quarter" idx="5"/>
          </p:nvPr>
        </p:nvSpPr>
        <p:spPr>
          <a:xfrm>
            <a:off x="3855841" y="9440649"/>
            <a:ext cx="2949790" cy="496967"/>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ea typeface="新細明體"/>
              </a:defRPr>
            </a:lvl1pPr>
          </a:lstStyle>
          <a:p>
            <a:pPr lvl="0"/>
            <a:fld id="{41E57D29-C07F-4BEA-BB89-10ACF41B0727}" type="slidenum">
              <a:t>‹#›</a:t>
            </a:fld>
            <a:endParaRPr lang="en-US"/>
          </a:p>
        </p:txBody>
      </p:sp>
    </p:spTree>
    <p:extLst>
      <p:ext uri="{BB962C8B-B14F-4D97-AF65-F5344CB8AC3E}">
        <p14:creationId xmlns:p14="http://schemas.microsoft.com/office/powerpoint/2010/main" val="289480190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zh-TW" sz="1200" b="0" i="0" u="none" strike="noStrike" kern="1200" cap="none" spc="0" baseline="0">
        <a:solidFill>
          <a:srgbClr val="000000"/>
        </a:solidFill>
        <a:uFillTx/>
        <a:latin typeface="Calibri"/>
        <a:ea typeface="新細明體"/>
      </a:defRPr>
    </a:lvl1pPr>
    <a:lvl2pPr marL="457200" marR="0" lvl="1" indent="0" algn="l" defTabSz="914400" rtl="0" fontAlgn="auto" hangingPunct="1">
      <a:lnSpc>
        <a:spcPct val="100000"/>
      </a:lnSpc>
      <a:spcBef>
        <a:spcPts val="0"/>
      </a:spcBef>
      <a:spcAft>
        <a:spcPts val="0"/>
      </a:spcAft>
      <a:buNone/>
      <a:tabLst/>
      <a:defRPr lang="zh-TW" sz="1200" b="0" i="0" u="none" strike="noStrike" kern="1200" cap="none" spc="0" baseline="0">
        <a:solidFill>
          <a:srgbClr val="000000"/>
        </a:solidFill>
        <a:uFillTx/>
        <a:latin typeface="Calibri"/>
        <a:ea typeface="新細明體"/>
      </a:defRPr>
    </a:lvl2pPr>
    <a:lvl3pPr marL="914400" marR="0" lvl="2" indent="0" algn="l" defTabSz="914400" rtl="0" fontAlgn="auto" hangingPunct="1">
      <a:lnSpc>
        <a:spcPct val="100000"/>
      </a:lnSpc>
      <a:spcBef>
        <a:spcPts val="0"/>
      </a:spcBef>
      <a:spcAft>
        <a:spcPts val="0"/>
      </a:spcAft>
      <a:buNone/>
      <a:tabLst/>
      <a:defRPr lang="zh-TW" sz="1200" b="0" i="0" u="none" strike="noStrike" kern="1200" cap="none" spc="0" baseline="0">
        <a:solidFill>
          <a:srgbClr val="000000"/>
        </a:solidFill>
        <a:uFillTx/>
        <a:latin typeface="Calibri"/>
        <a:ea typeface="新細明體"/>
      </a:defRPr>
    </a:lvl3pPr>
    <a:lvl4pPr marL="1371600" marR="0" lvl="3" indent="0" algn="l" defTabSz="914400" rtl="0" fontAlgn="auto" hangingPunct="1">
      <a:lnSpc>
        <a:spcPct val="100000"/>
      </a:lnSpc>
      <a:spcBef>
        <a:spcPts val="0"/>
      </a:spcBef>
      <a:spcAft>
        <a:spcPts val="0"/>
      </a:spcAft>
      <a:buNone/>
      <a:tabLst/>
      <a:defRPr lang="zh-TW" sz="1200" b="0" i="0" u="none" strike="noStrike" kern="1200" cap="none" spc="0" baseline="0">
        <a:solidFill>
          <a:srgbClr val="000000"/>
        </a:solidFill>
        <a:uFillTx/>
        <a:latin typeface="Calibri"/>
        <a:ea typeface="新細明體"/>
      </a:defRPr>
    </a:lvl4pPr>
    <a:lvl5pPr marL="1828800" marR="0" lvl="4" indent="0" algn="l" defTabSz="914400" rtl="0" fontAlgn="auto" hangingPunct="1">
      <a:lnSpc>
        <a:spcPct val="100000"/>
      </a:lnSpc>
      <a:spcBef>
        <a:spcPts val="0"/>
      </a:spcBef>
      <a:spcAft>
        <a:spcPts val="0"/>
      </a:spcAft>
      <a:buNone/>
      <a:tabLst/>
      <a:defRPr lang="zh-TW" sz="1200" b="0" i="0" u="none" strike="noStrike" kern="1200" cap="none" spc="0" baseline="0">
        <a:solidFill>
          <a:srgbClr val="000000"/>
        </a:solidFill>
        <a:uFillTx/>
        <a:latin typeface="Calibri"/>
        <a:ea typeface="新細明體"/>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3"/>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FCF681-2ED4-4EB1-9864-000AA0554FA9}" type="slidenum">
              <a:t>1</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BD7312F-C079-4FA7-B928-F15E57A0523C}" type="slidenum">
              <a:t>20</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3"/>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CA0ED9B-C45E-4431-BA3B-C049A1C3C1FE}" type="slidenum">
              <a:t>21</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DD0511A-3C48-4CD1-9155-A92267668454}" type="slidenum">
              <a:t>23</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6C910F3-063C-47A6-8CFF-3A51F486C703}" type="slidenum">
              <a:t>25</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268663" y="511175"/>
            <a:ext cx="3402012" cy="255111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5629996" y="6465661"/>
            <a:ext cx="4307051" cy="34036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1F3BDE-4FDE-4C9F-A403-3DDC539C4639}" type="slidenum">
              <a:t>27</a:t>
            </a:fld>
            <a:endParaRPr lang="en-US" sz="1200" b="0" i="0" u="none" strike="noStrike" kern="1200" cap="none" spc="0" baseline="0">
              <a:solidFill>
                <a:srgbClr val="000000"/>
              </a:solidFill>
              <a:uFillTx/>
              <a:latin typeface="Calibri"/>
              <a:ea typeface="新細明體"/>
            </a:endParaRPr>
          </a:p>
        </p:txBody>
      </p:sp>
    </p:spTree>
    <p:extLst>
      <p:ext uri="{BB962C8B-B14F-4D97-AF65-F5344CB8AC3E}">
        <p14:creationId xmlns:p14="http://schemas.microsoft.com/office/powerpoint/2010/main" val="4103905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1E19AC4-20CC-44E6-AAEE-23C26DA0D1DB}" type="slidenum">
              <a:t>29</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5EA9F05-D53F-474D-9C05-691F80CD7DB8}" type="slidenum">
              <a:t>30</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72990CD-7CF2-4D99-9C17-2FD64B3CA8EC}" type="slidenum">
              <a:t>33</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3"/>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F635439-D34E-4DFB-993A-8D7D6277EEE4}" type="slidenum">
              <a:t>65</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lvl="0"/>
            <a:fld id="{41E57D29-C07F-4BEA-BB89-10ACF41B0727}" type="slidenum">
              <a:rPr lang="en-US" altLang="zh-TW" smtClean="0"/>
              <a:t>124</a:t>
            </a:fld>
            <a:endParaRPr lang="zh-TW" altLang="en-US"/>
          </a:p>
        </p:txBody>
      </p:sp>
    </p:spTree>
    <p:extLst>
      <p:ext uri="{BB962C8B-B14F-4D97-AF65-F5344CB8AC3E}">
        <p14:creationId xmlns:p14="http://schemas.microsoft.com/office/powerpoint/2010/main" val="3474851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3"/>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668D8F-443D-4776-8ECA-8FF7A789A9BD}" type="slidenum">
              <a:t>2</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1ABCBA8-398F-4A11-981C-FC2A8B687C71}" type="slidenum">
              <a:t>3</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3"/>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9E1D700-333A-4E0E-8A1A-E84125FA9FDF}" type="slidenum">
              <a:t>6</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B3C3DFB-45A8-47B1-8E1C-6584E9CB7BDF}" type="slidenum">
              <a:t>8</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3"/>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12C16F1-675F-4AA4-81BC-962AF1326EE1}" type="slidenum">
              <a:t>9</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9EAAD6A-14F5-4A7A-8150-FE059AD75F18}" type="slidenum">
              <a:t>15</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7D3A395-741E-432A-A312-6E556FBCC58C}" type="slidenum">
              <a:t>17</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4"/>
          <p:cNvSpPr txBox="1"/>
          <p:nvPr/>
        </p:nvSpPr>
        <p:spPr>
          <a:xfrm>
            <a:off x="3855841" y="9440649"/>
            <a:ext cx="2949790" cy="496967"/>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BEE4174-4B2E-42B1-A618-E352FACFC566}" type="slidenum">
              <a:t>18</a:t>
            </a:fld>
            <a:endParaRPr lang="en-US" sz="1200" b="0" i="0" u="none" strike="noStrike" kern="1200" cap="none" spc="0" baseline="0">
              <a:solidFill>
                <a:srgbClr val="000000"/>
              </a:solidFill>
              <a:uFillTx/>
              <a:latin typeface="Calibri"/>
              <a:ea typeface="新細明體"/>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txBox="1">
            <a:spLocks noGrp="1"/>
          </p:cNvSpPr>
          <p:nvPr>
            <p:ph type="ctrTitle"/>
          </p:nvPr>
        </p:nvSpPr>
        <p:spPr>
          <a:xfrm>
            <a:off x="685800" y="2130423"/>
            <a:ext cx="7772400" cy="1470026"/>
          </a:xfrm>
        </p:spPr>
        <p:txBody>
          <a:bodyPr/>
          <a:lstStyle>
            <a:lvl1pPr>
              <a:defRPr/>
            </a:lvl1pPr>
          </a:lstStyle>
          <a:p>
            <a:pPr lvl="0"/>
            <a:r>
              <a:rPr lang="zh-TW"/>
              <a:t>按一下以編輯母片標題樣式</a:t>
            </a:r>
            <a:endParaRPr lang="en-US"/>
          </a:p>
        </p:txBody>
      </p:sp>
      <p:sp>
        <p:nvSpPr>
          <p:cNvPr id="3" name="副標題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zh-TW"/>
              <a:t>按一下以編輯母片副標題樣式</a:t>
            </a:r>
            <a:endParaRPr lang="en-US"/>
          </a:p>
        </p:txBody>
      </p:sp>
      <p:sp>
        <p:nvSpPr>
          <p:cNvPr id="4" name="日期版面配置區 3"/>
          <p:cNvSpPr txBox="1">
            <a:spLocks noGrp="1"/>
          </p:cNvSpPr>
          <p:nvPr>
            <p:ph type="dt" sz="half" idx="7"/>
          </p:nvPr>
        </p:nvSpPr>
        <p:spPr/>
        <p:txBody>
          <a:bodyPr/>
          <a:lstStyle>
            <a:lvl1pPr>
              <a:defRPr/>
            </a:lvl1pPr>
          </a:lstStyle>
          <a:p>
            <a:pPr lvl="0"/>
            <a:endParaRPr lang="en-US"/>
          </a:p>
        </p:txBody>
      </p:sp>
      <p:sp>
        <p:nvSpPr>
          <p:cNvPr id="5" name="頁尾版面配置區 4"/>
          <p:cNvSpPr txBox="1">
            <a:spLocks noGrp="1"/>
          </p:cNvSpPr>
          <p:nvPr>
            <p:ph type="ftr" sz="quarter" idx="9"/>
          </p:nvPr>
        </p:nvSpPr>
        <p:spPr/>
        <p:txBody>
          <a:bodyPr/>
          <a:lstStyle>
            <a:lvl1pPr>
              <a:defRPr/>
            </a:lvl1pPr>
          </a:lstStyle>
          <a:p>
            <a:pPr lvl="0"/>
            <a:endParaRPr lang="en-US"/>
          </a:p>
        </p:txBody>
      </p:sp>
      <p:sp>
        <p:nvSpPr>
          <p:cNvPr id="6" name="投影片編號版面配置區 5"/>
          <p:cNvSpPr txBox="1">
            <a:spLocks noGrp="1"/>
          </p:cNvSpPr>
          <p:nvPr>
            <p:ph type="sldNum" sz="quarter" idx="8"/>
          </p:nvPr>
        </p:nvSpPr>
        <p:spPr/>
        <p:txBody>
          <a:bodyPr/>
          <a:lstStyle>
            <a:lvl1pPr>
              <a:defRPr/>
            </a:lvl1pPr>
          </a:lstStyle>
          <a:p>
            <a:pPr lvl="0"/>
            <a:fld id="{F7B77662-B4A9-48C8-A522-A58796FA6861}" type="slidenum">
              <a:t>‹#›</a:t>
            </a:fld>
            <a:endParaRPr lang="en-US"/>
          </a:p>
        </p:txBody>
      </p:sp>
    </p:spTree>
    <p:extLst>
      <p:ext uri="{BB962C8B-B14F-4D97-AF65-F5344CB8AC3E}">
        <p14:creationId xmlns:p14="http://schemas.microsoft.com/office/powerpoint/2010/main" val="1083249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直排文字版面配置區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p:cNvSpPr txBox="1">
            <a:spLocks noGrp="1"/>
          </p:cNvSpPr>
          <p:nvPr>
            <p:ph type="dt" sz="half" idx="7"/>
          </p:nvPr>
        </p:nvSpPr>
        <p:spPr/>
        <p:txBody>
          <a:bodyPr/>
          <a:lstStyle>
            <a:lvl1pPr>
              <a:defRPr/>
            </a:lvl1pPr>
          </a:lstStyle>
          <a:p>
            <a:pPr lvl="0"/>
            <a:endParaRPr lang="en-US"/>
          </a:p>
        </p:txBody>
      </p:sp>
      <p:sp>
        <p:nvSpPr>
          <p:cNvPr id="5" name="頁尾版面配置區 4"/>
          <p:cNvSpPr txBox="1">
            <a:spLocks noGrp="1"/>
          </p:cNvSpPr>
          <p:nvPr>
            <p:ph type="ftr" sz="quarter" idx="9"/>
          </p:nvPr>
        </p:nvSpPr>
        <p:spPr/>
        <p:txBody>
          <a:bodyPr/>
          <a:lstStyle>
            <a:lvl1pPr>
              <a:defRPr/>
            </a:lvl1pPr>
          </a:lstStyle>
          <a:p>
            <a:pPr lvl="0"/>
            <a:endParaRPr lang="en-US"/>
          </a:p>
        </p:txBody>
      </p:sp>
      <p:sp>
        <p:nvSpPr>
          <p:cNvPr id="6" name="投影片編號版面配置區 5"/>
          <p:cNvSpPr txBox="1">
            <a:spLocks noGrp="1"/>
          </p:cNvSpPr>
          <p:nvPr>
            <p:ph type="sldNum" sz="quarter" idx="8"/>
          </p:nvPr>
        </p:nvSpPr>
        <p:spPr/>
        <p:txBody>
          <a:bodyPr/>
          <a:lstStyle>
            <a:lvl1pPr>
              <a:defRPr/>
            </a:lvl1pPr>
          </a:lstStyle>
          <a:p>
            <a:pPr lvl="0"/>
            <a:fld id="{5B18E0FF-9E73-4107-AAEE-83C6A8124C6E}" type="slidenum">
              <a:t>‹#›</a:t>
            </a:fld>
            <a:endParaRPr lang="en-US"/>
          </a:p>
        </p:txBody>
      </p:sp>
    </p:spTree>
    <p:extLst>
      <p:ext uri="{BB962C8B-B14F-4D97-AF65-F5344CB8AC3E}">
        <p14:creationId xmlns:p14="http://schemas.microsoft.com/office/powerpoint/2010/main" val="3211886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txBox="1">
            <a:spLocks noGrp="1"/>
          </p:cNvSpPr>
          <p:nvPr>
            <p:ph type="title" orient="vert"/>
          </p:nvPr>
        </p:nvSpPr>
        <p:spPr>
          <a:xfrm>
            <a:off x="6629400" y="274640"/>
            <a:ext cx="2057400" cy="5851529"/>
          </a:xfrm>
        </p:spPr>
        <p:txBody>
          <a:bodyPr vert="eaVert"/>
          <a:lstStyle>
            <a:lvl1pPr>
              <a:defRPr/>
            </a:lvl1pPr>
          </a:lstStyle>
          <a:p>
            <a:pPr lvl="0"/>
            <a:r>
              <a:rPr lang="zh-TW"/>
              <a:t>按一下以編輯母片標題樣式</a:t>
            </a:r>
            <a:endParaRPr lang="en-US"/>
          </a:p>
        </p:txBody>
      </p:sp>
      <p:sp>
        <p:nvSpPr>
          <p:cNvPr id="3" name="直排文字版面配置區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p:cNvSpPr txBox="1">
            <a:spLocks noGrp="1"/>
          </p:cNvSpPr>
          <p:nvPr>
            <p:ph type="dt" sz="half" idx="7"/>
          </p:nvPr>
        </p:nvSpPr>
        <p:spPr/>
        <p:txBody>
          <a:bodyPr/>
          <a:lstStyle>
            <a:lvl1pPr>
              <a:defRPr/>
            </a:lvl1pPr>
          </a:lstStyle>
          <a:p>
            <a:pPr lvl="0"/>
            <a:endParaRPr lang="en-US"/>
          </a:p>
        </p:txBody>
      </p:sp>
      <p:sp>
        <p:nvSpPr>
          <p:cNvPr id="5" name="頁尾版面配置區 4"/>
          <p:cNvSpPr txBox="1">
            <a:spLocks noGrp="1"/>
          </p:cNvSpPr>
          <p:nvPr>
            <p:ph type="ftr" sz="quarter" idx="9"/>
          </p:nvPr>
        </p:nvSpPr>
        <p:spPr/>
        <p:txBody>
          <a:bodyPr/>
          <a:lstStyle>
            <a:lvl1pPr>
              <a:defRPr/>
            </a:lvl1pPr>
          </a:lstStyle>
          <a:p>
            <a:pPr lvl="0"/>
            <a:endParaRPr lang="en-US"/>
          </a:p>
        </p:txBody>
      </p:sp>
      <p:sp>
        <p:nvSpPr>
          <p:cNvPr id="6" name="投影片編號版面配置區 5"/>
          <p:cNvSpPr txBox="1">
            <a:spLocks noGrp="1"/>
          </p:cNvSpPr>
          <p:nvPr>
            <p:ph type="sldNum" sz="quarter" idx="8"/>
          </p:nvPr>
        </p:nvSpPr>
        <p:spPr/>
        <p:txBody>
          <a:bodyPr/>
          <a:lstStyle>
            <a:lvl1pPr>
              <a:defRPr/>
            </a:lvl1pPr>
          </a:lstStyle>
          <a:p>
            <a:pPr lvl="0"/>
            <a:fld id="{6FAD4841-C0F8-48F7-A9BD-B9714100BCAD}" type="slidenum">
              <a:t>‹#›</a:t>
            </a:fld>
            <a:endParaRPr lang="en-US"/>
          </a:p>
        </p:txBody>
      </p:sp>
    </p:spTree>
    <p:extLst>
      <p:ext uri="{BB962C8B-B14F-4D97-AF65-F5344CB8AC3E}">
        <p14:creationId xmlns:p14="http://schemas.microsoft.com/office/powerpoint/2010/main" val="1953146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p:cNvSpPr txBox="1">
            <a:spLocks noGrp="1"/>
          </p:cNvSpPr>
          <p:nvPr>
            <p:ph idx="1"/>
          </p:nvPr>
        </p:nvSpPr>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p:cNvSpPr txBox="1">
            <a:spLocks noGrp="1"/>
          </p:cNvSpPr>
          <p:nvPr>
            <p:ph type="dt" sz="half" idx="7"/>
          </p:nvPr>
        </p:nvSpPr>
        <p:spPr/>
        <p:txBody>
          <a:bodyPr/>
          <a:lstStyle>
            <a:lvl1pPr>
              <a:defRPr/>
            </a:lvl1pPr>
          </a:lstStyle>
          <a:p>
            <a:pPr lvl="0"/>
            <a:endParaRPr lang="en-US"/>
          </a:p>
        </p:txBody>
      </p:sp>
      <p:sp>
        <p:nvSpPr>
          <p:cNvPr id="5" name="頁尾版面配置區 4"/>
          <p:cNvSpPr txBox="1">
            <a:spLocks noGrp="1"/>
          </p:cNvSpPr>
          <p:nvPr>
            <p:ph type="ftr" sz="quarter" idx="9"/>
          </p:nvPr>
        </p:nvSpPr>
        <p:spPr/>
        <p:txBody>
          <a:bodyPr/>
          <a:lstStyle>
            <a:lvl1pPr>
              <a:defRPr/>
            </a:lvl1pPr>
          </a:lstStyle>
          <a:p>
            <a:pPr lvl="0"/>
            <a:endParaRPr lang="en-US"/>
          </a:p>
        </p:txBody>
      </p:sp>
      <p:sp>
        <p:nvSpPr>
          <p:cNvPr id="6" name="投影片編號版面配置區 5"/>
          <p:cNvSpPr txBox="1">
            <a:spLocks noGrp="1"/>
          </p:cNvSpPr>
          <p:nvPr>
            <p:ph type="sldNum" sz="quarter" idx="8"/>
          </p:nvPr>
        </p:nvSpPr>
        <p:spPr/>
        <p:txBody>
          <a:bodyPr/>
          <a:lstStyle>
            <a:lvl1pPr>
              <a:defRPr/>
            </a:lvl1pPr>
          </a:lstStyle>
          <a:p>
            <a:pPr lvl="0"/>
            <a:fld id="{39307503-7C90-4158-A87B-20323E92FC57}" type="slidenum">
              <a:t>‹#›</a:t>
            </a:fld>
            <a:endParaRPr lang="en-US"/>
          </a:p>
        </p:txBody>
      </p:sp>
    </p:spTree>
    <p:extLst>
      <p:ext uri="{BB962C8B-B14F-4D97-AF65-F5344CB8AC3E}">
        <p14:creationId xmlns:p14="http://schemas.microsoft.com/office/powerpoint/2010/main" val="1428358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txBox="1">
            <a:spLocks noGrp="1"/>
          </p:cNvSpPr>
          <p:nvPr>
            <p:ph type="title"/>
          </p:nvPr>
        </p:nvSpPr>
        <p:spPr>
          <a:xfrm>
            <a:off x="722311" y="4406895"/>
            <a:ext cx="7772400" cy="1362071"/>
          </a:xfrm>
        </p:spPr>
        <p:txBody>
          <a:bodyPr anchor="t" anchorCtr="0"/>
          <a:lstStyle>
            <a:lvl1pPr algn="l">
              <a:defRPr sz="4000" b="1" cap="all"/>
            </a:lvl1pPr>
          </a:lstStyle>
          <a:p>
            <a:pPr lvl="0"/>
            <a:r>
              <a:rPr lang="zh-TW"/>
              <a:t>按一下以編輯母片標題樣式</a:t>
            </a:r>
            <a:endParaRPr lang="en-US"/>
          </a:p>
        </p:txBody>
      </p:sp>
      <p:sp>
        <p:nvSpPr>
          <p:cNvPr id="3" name="文字版面配置區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zh-TW"/>
              <a:t>按一下以編輯母片文字樣式</a:t>
            </a:r>
          </a:p>
        </p:txBody>
      </p:sp>
      <p:sp>
        <p:nvSpPr>
          <p:cNvPr id="4" name="日期版面配置區 3"/>
          <p:cNvSpPr txBox="1">
            <a:spLocks noGrp="1"/>
          </p:cNvSpPr>
          <p:nvPr>
            <p:ph type="dt" sz="half" idx="7"/>
          </p:nvPr>
        </p:nvSpPr>
        <p:spPr/>
        <p:txBody>
          <a:bodyPr/>
          <a:lstStyle>
            <a:lvl1pPr>
              <a:defRPr/>
            </a:lvl1pPr>
          </a:lstStyle>
          <a:p>
            <a:pPr lvl="0"/>
            <a:endParaRPr lang="en-US"/>
          </a:p>
        </p:txBody>
      </p:sp>
      <p:sp>
        <p:nvSpPr>
          <p:cNvPr id="5" name="頁尾版面配置區 4"/>
          <p:cNvSpPr txBox="1">
            <a:spLocks noGrp="1"/>
          </p:cNvSpPr>
          <p:nvPr>
            <p:ph type="ftr" sz="quarter" idx="9"/>
          </p:nvPr>
        </p:nvSpPr>
        <p:spPr/>
        <p:txBody>
          <a:bodyPr/>
          <a:lstStyle>
            <a:lvl1pPr>
              <a:defRPr/>
            </a:lvl1pPr>
          </a:lstStyle>
          <a:p>
            <a:pPr lvl="0"/>
            <a:endParaRPr lang="en-US"/>
          </a:p>
        </p:txBody>
      </p:sp>
      <p:sp>
        <p:nvSpPr>
          <p:cNvPr id="6" name="投影片編號版面配置區 5"/>
          <p:cNvSpPr txBox="1">
            <a:spLocks noGrp="1"/>
          </p:cNvSpPr>
          <p:nvPr>
            <p:ph type="sldNum" sz="quarter" idx="8"/>
          </p:nvPr>
        </p:nvSpPr>
        <p:spPr/>
        <p:txBody>
          <a:bodyPr/>
          <a:lstStyle>
            <a:lvl1pPr>
              <a:defRPr/>
            </a:lvl1pPr>
          </a:lstStyle>
          <a:p>
            <a:pPr lvl="0"/>
            <a:fld id="{672E3312-AA1D-4446-B198-C8BB61B7B958}" type="slidenum">
              <a:t>‹#›</a:t>
            </a:fld>
            <a:endParaRPr lang="en-US"/>
          </a:p>
        </p:txBody>
      </p:sp>
    </p:spTree>
    <p:extLst>
      <p:ext uri="{BB962C8B-B14F-4D97-AF65-F5344CB8AC3E}">
        <p14:creationId xmlns:p14="http://schemas.microsoft.com/office/powerpoint/2010/main" val="4085957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內容版面配置區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內容版面配置區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日期版面配置區 4"/>
          <p:cNvSpPr txBox="1">
            <a:spLocks noGrp="1"/>
          </p:cNvSpPr>
          <p:nvPr>
            <p:ph type="dt" sz="half" idx="7"/>
          </p:nvPr>
        </p:nvSpPr>
        <p:spPr/>
        <p:txBody>
          <a:bodyPr/>
          <a:lstStyle>
            <a:lvl1pPr>
              <a:defRPr/>
            </a:lvl1pPr>
          </a:lstStyle>
          <a:p>
            <a:pPr lvl="0"/>
            <a:endParaRPr lang="en-US"/>
          </a:p>
        </p:txBody>
      </p:sp>
      <p:sp>
        <p:nvSpPr>
          <p:cNvPr id="6" name="頁尾版面配置區 5"/>
          <p:cNvSpPr txBox="1">
            <a:spLocks noGrp="1"/>
          </p:cNvSpPr>
          <p:nvPr>
            <p:ph type="ftr" sz="quarter" idx="9"/>
          </p:nvPr>
        </p:nvSpPr>
        <p:spPr/>
        <p:txBody>
          <a:bodyPr/>
          <a:lstStyle>
            <a:lvl1pPr>
              <a:defRPr/>
            </a:lvl1pPr>
          </a:lstStyle>
          <a:p>
            <a:pPr lvl="0"/>
            <a:endParaRPr lang="en-US"/>
          </a:p>
        </p:txBody>
      </p:sp>
      <p:sp>
        <p:nvSpPr>
          <p:cNvPr id="7" name="投影片編號版面配置區 6"/>
          <p:cNvSpPr txBox="1">
            <a:spLocks noGrp="1"/>
          </p:cNvSpPr>
          <p:nvPr>
            <p:ph type="sldNum" sz="quarter" idx="8"/>
          </p:nvPr>
        </p:nvSpPr>
        <p:spPr/>
        <p:txBody>
          <a:bodyPr/>
          <a:lstStyle>
            <a:lvl1pPr>
              <a:defRPr/>
            </a:lvl1pPr>
          </a:lstStyle>
          <a:p>
            <a:pPr lvl="0"/>
            <a:fld id="{FB99FFFC-58D0-414B-AC94-81E7BE6F49EE}" type="slidenum">
              <a:t>‹#›</a:t>
            </a:fld>
            <a:endParaRPr lang="en-US"/>
          </a:p>
        </p:txBody>
      </p:sp>
    </p:spTree>
    <p:extLst>
      <p:ext uri="{BB962C8B-B14F-4D97-AF65-F5344CB8AC3E}">
        <p14:creationId xmlns:p14="http://schemas.microsoft.com/office/powerpoint/2010/main" val="3231320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文字版面配置區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zh-TW"/>
              <a:t>按一下以編輯母片文字樣式</a:t>
            </a:r>
          </a:p>
        </p:txBody>
      </p:sp>
      <p:sp>
        <p:nvSpPr>
          <p:cNvPr id="4" name="內容版面配置區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5" name="文字版面配置區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zh-TW"/>
              <a:t>按一下以編輯母片文字樣式</a:t>
            </a:r>
          </a:p>
        </p:txBody>
      </p:sp>
      <p:sp>
        <p:nvSpPr>
          <p:cNvPr id="6" name="內容版面配置區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7" name="日期版面配置區 6"/>
          <p:cNvSpPr txBox="1">
            <a:spLocks noGrp="1"/>
          </p:cNvSpPr>
          <p:nvPr>
            <p:ph type="dt" sz="half" idx="7"/>
          </p:nvPr>
        </p:nvSpPr>
        <p:spPr/>
        <p:txBody>
          <a:bodyPr/>
          <a:lstStyle>
            <a:lvl1pPr>
              <a:defRPr/>
            </a:lvl1pPr>
          </a:lstStyle>
          <a:p>
            <a:pPr lvl="0"/>
            <a:endParaRPr lang="en-US"/>
          </a:p>
        </p:txBody>
      </p:sp>
      <p:sp>
        <p:nvSpPr>
          <p:cNvPr id="8" name="頁尾版面配置區 7"/>
          <p:cNvSpPr txBox="1">
            <a:spLocks noGrp="1"/>
          </p:cNvSpPr>
          <p:nvPr>
            <p:ph type="ftr" sz="quarter" idx="9"/>
          </p:nvPr>
        </p:nvSpPr>
        <p:spPr/>
        <p:txBody>
          <a:bodyPr/>
          <a:lstStyle>
            <a:lvl1pPr>
              <a:defRPr/>
            </a:lvl1pPr>
          </a:lstStyle>
          <a:p>
            <a:pPr lvl="0"/>
            <a:endParaRPr lang="en-US"/>
          </a:p>
        </p:txBody>
      </p:sp>
      <p:sp>
        <p:nvSpPr>
          <p:cNvPr id="9" name="投影片編號版面配置區 8"/>
          <p:cNvSpPr txBox="1">
            <a:spLocks noGrp="1"/>
          </p:cNvSpPr>
          <p:nvPr>
            <p:ph type="sldNum" sz="quarter" idx="8"/>
          </p:nvPr>
        </p:nvSpPr>
        <p:spPr/>
        <p:txBody>
          <a:bodyPr/>
          <a:lstStyle>
            <a:lvl1pPr>
              <a:defRPr/>
            </a:lvl1pPr>
          </a:lstStyle>
          <a:p>
            <a:pPr lvl="0"/>
            <a:fld id="{5C849E60-0B9A-4A57-B849-2773811CEAD7}" type="slidenum">
              <a:t>‹#›</a:t>
            </a:fld>
            <a:endParaRPr lang="en-US"/>
          </a:p>
        </p:txBody>
      </p:sp>
    </p:spTree>
    <p:extLst>
      <p:ext uri="{BB962C8B-B14F-4D97-AF65-F5344CB8AC3E}">
        <p14:creationId xmlns:p14="http://schemas.microsoft.com/office/powerpoint/2010/main" val="3260608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lvl1pPr>
              <a:defRPr/>
            </a:lvl1pPr>
          </a:lstStyle>
          <a:p>
            <a:pPr lvl="0"/>
            <a:r>
              <a:rPr lang="zh-TW"/>
              <a:t>按一下以編輯母片標題樣式</a:t>
            </a:r>
            <a:endParaRPr lang="en-US"/>
          </a:p>
        </p:txBody>
      </p:sp>
      <p:sp>
        <p:nvSpPr>
          <p:cNvPr id="3" name="日期版面配置區 2"/>
          <p:cNvSpPr txBox="1">
            <a:spLocks noGrp="1"/>
          </p:cNvSpPr>
          <p:nvPr>
            <p:ph type="dt" sz="half" idx="7"/>
          </p:nvPr>
        </p:nvSpPr>
        <p:spPr/>
        <p:txBody>
          <a:bodyPr/>
          <a:lstStyle>
            <a:lvl1pPr>
              <a:defRPr/>
            </a:lvl1pPr>
          </a:lstStyle>
          <a:p>
            <a:pPr lvl="0"/>
            <a:endParaRPr lang="en-US"/>
          </a:p>
        </p:txBody>
      </p:sp>
      <p:sp>
        <p:nvSpPr>
          <p:cNvPr id="4" name="頁尾版面配置區 3"/>
          <p:cNvSpPr txBox="1">
            <a:spLocks noGrp="1"/>
          </p:cNvSpPr>
          <p:nvPr>
            <p:ph type="ftr" sz="quarter" idx="9"/>
          </p:nvPr>
        </p:nvSpPr>
        <p:spPr/>
        <p:txBody>
          <a:bodyPr/>
          <a:lstStyle>
            <a:lvl1pPr>
              <a:defRPr/>
            </a:lvl1pPr>
          </a:lstStyle>
          <a:p>
            <a:pPr lvl="0"/>
            <a:endParaRPr lang="en-US"/>
          </a:p>
        </p:txBody>
      </p:sp>
      <p:sp>
        <p:nvSpPr>
          <p:cNvPr id="5" name="投影片編號版面配置區 4"/>
          <p:cNvSpPr txBox="1">
            <a:spLocks noGrp="1"/>
          </p:cNvSpPr>
          <p:nvPr>
            <p:ph type="sldNum" sz="quarter" idx="8"/>
          </p:nvPr>
        </p:nvSpPr>
        <p:spPr/>
        <p:txBody>
          <a:bodyPr/>
          <a:lstStyle>
            <a:lvl1pPr>
              <a:defRPr/>
            </a:lvl1pPr>
          </a:lstStyle>
          <a:p>
            <a:pPr lvl="0"/>
            <a:fld id="{2047E956-5532-4513-94B8-51D234DC7F17}" type="slidenum">
              <a:t>‹#›</a:t>
            </a:fld>
            <a:endParaRPr lang="en-US"/>
          </a:p>
        </p:txBody>
      </p:sp>
    </p:spTree>
    <p:extLst>
      <p:ext uri="{BB962C8B-B14F-4D97-AF65-F5344CB8AC3E}">
        <p14:creationId xmlns:p14="http://schemas.microsoft.com/office/powerpoint/2010/main" val="35792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txBox="1">
            <a:spLocks noGrp="1"/>
          </p:cNvSpPr>
          <p:nvPr>
            <p:ph type="dt" sz="half" idx="7"/>
          </p:nvPr>
        </p:nvSpPr>
        <p:spPr/>
        <p:txBody>
          <a:bodyPr/>
          <a:lstStyle>
            <a:lvl1pPr>
              <a:defRPr/>
            </a:lvl1pPr>
          </a:lstStyle>
          <a:p>
            <a:pPr lvl="0"/>
            <a:endParaRPr lang="en-US"/>
          </a:p>
        </p:txBody>
      </p:sp>
      <p:sp>
        <p:nvSpPr>
          <p:cNvPr id="3" name="頁尾版面配置區 2"/>
          <p:cNvSpPr txBox="1">
            <a:spLocks noGrp="1"/>
          </p:cNvSpPr>
          <p:nvPr>
            <p:ph type="ftr" sz="quarter" idx="9"/>
          </p:nvPr>
        </p:nvSpPr>
        <p:spPr/>
        <p:txBody>
          <a:bodyPr/>
          <a:lstStyle>
            <a:lvl1pPr>
              <a:defRPr/>
            </a:lvl1pPr>
          </a:lstStyle>
          <a:p>
            <a:pPr lvl="0"/>
            <a:endParaRPr lang="en-US"/>
          </a:p>
        </p:txBody>
      </p:sp>
      <p:sp>
        <p:nvSpPr>
          <p:cNvPr id="4" name="投影片編號版面配置區 3"/>
          <p:cNvSpPr txBox="1">
            <a:spLocks noGrp="1"/>
          </p:cNvSpPr>
          <p:nvPr>
            <p:ph type="sldNum" sz="quarter" idx="8"/>
          </p:nvPr>
        </p:nvSpPr>
        <p:spPr/>
        <p:txBody>
          <a:bodyPr/>
          <a:lstStyle>
            <a:lvl1pPr>
              <a:defRPr/>
            </a:lvl1pPr>
          </a:lstStyle>
          <a:p>
            <a:pPr lvl="0"/>
            <a:fld id="{78D00786-E580-43AB-BA2D-822EC50A50AD}" type="slidenum">
              <a:t>‹#›</a:t>
            </a:fld>
            <a:endParaRPr lang="en-US"/>
          </a:p>
        </p:txBody>
      </p:sp>
    </p:spTree>
    <p:extLst>
      <p:ext uri="{BB962C8B-B14F-4D97-AF65-F5344CB8AC3E}">
        <p14:creationId xmlns:p14="http://schemas.microsoft.com/office/powerpoint/2010/main" val="2313139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73048"/>
            <a:ext cx="3008311" cy="1162046"/>
          </a:xfrm>
        </p:spPr>
        <p:txBody>
          <a:bodyPr anchor="b" anchorCtr="0"/>
          <a:lstStyle>
            <a:lvl1pPr algn="l">
              <a:defRPr sz="2000" b="1"/>
            </a:lvl1pPr>
          </a:lstStyle>
          <a:p>
            <a:pPr lvl="0"/>
            <a:r>
              <a:rPr lang="zh-TW"/>
              <a:t>按一下以編輯母片標題樣式</a:t>
            </a:r>
            <a:endParaRPr lang="en-US"/>
          </a:p>
        </p:txBody>
      </p:sp>
      <p:sp>
        <p:nvSpPr>
          <p:cNvPr id="3" name="內容版面配置區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文字版面配置區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zh-TW"/>
              <a:t>按一下以編輯母片文字樣式</a:t>
            </a:r>
          </a:p>
        </p:txBody>
      </p:sp>
      <p:sp>
        <p:nvSpPr>
          <p:cNvPr id="5" name="日期版面配置區 4"/>
          <p:cNvSpPr txBox="1">
            <a:spLocks noGrp="1"/>
          </p:cNvSpPr>
          <p:nvPr>
            <p:ph type="dt" sz="half" idx="7"/>
          </p:nvPr>
        </p:nvSpPr>
        <p:spPr/>
        <p:txBody>
          <a:bodyPr/>
          <a:lstStyle>
            <a:lvl1pPr>
              <a:defRPr/>
            </a:lvl1pPr>
          </a:lstStyle>
          <a:p>
            <a:pPr lvl="0"/>
            <a:endParaRPr lang="en-US"/>
          </a:p>
        </p:txBody>
      </p:sp>
      <p:sp>
        <p:nvSpPr>
          <p:cNvPr id="6" name="頁尾版面配置區 5"/>
          <p:cNvSpPr txBox="1">
            <a:spLocks noGrp="1"/>
          </p:cNvSpPr>
          <p:nvPr>
            <p:ph type="ftr" sz="quarter" idx="9"/>
          </p:nvPr>
        </p:nvSpPr>
        <p:spPr/>
        <p:txBody>
          <a:bodyPr/>
          <a:lstStyle>
            <a:lvl1pPr>
              <a:defRPr/>
            </a:lvl1pPr>
          </a:lstStyle>
          <a:p>
            <a:pPr lvl="0"/>
            <a:endParaRPr lang="en-US"/>
          </a:p>
        </p:txBody>
      </p:sp>
      <p:sp>
        <p:nvSpPr>
          <p:cNvPr id="7" name="投影片編號版面配置區 6"/>
          <p:cNvSpPr txBox="1">
            <a:spLocks noGrp="1"/>
          </p:cNvSpPr>
          <p:nvPr>
            <p:ph type="sldNum" sz="quarter" idx="8"/>
          </p:nvPr>
        </p:nvSpPr>
        <p:spPr/>
        <p:txBody>
          <a:bodyPr/>
          <a:lstStyle>
            <a:lvl1pPr>
              <a:defRPr/>
            </a:lvl1pPr>
          </a:lstStyle>
          <a:p>
            <a:pPr lvl="0"/>
            <a:fld id="{EE605289-F889-4F3D-A255-E04EE784DF02}" type="slidenum">
              <a:t>‹#›</a:t>
            </a:fld>
            <a:endParaRPr lang="en-US"/>
          </a:p>
        </p:txBody>
      </p:sp>
    </p:spTree>
    <p:extLst>
      <p:ext uri="{BB962C8B-B14F-4D97-AF65-F5344CB8AC3E}">
        <p14:creationId xmlns:p14="http://schemas.microsoft.com/office/powerpoint/2010/main" val="3301685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txBox="1">
            <a:spLocks noGrp="1"/>
          </p:cNvSpPr>
          <p:nvPr>
            <p:ph type="title"/>
          </p:nvPr>
        </p:nvSpPr>
        <p:spPr>
          <a:xfrm>
            <a:off x="1792288" y="4800600"/>
            <a:ext cx="5486400" cy="566735"/>
          </a:xfrm>
        </p:spPr>
        <p:txBody>
          <a:bodyPr anchor="b" anchorCtr="0"/>
          <a:lstStyle>
            <a:lvl1pPr algn="l">
              <a:defRPr sz="2000" b="1"/>
            </a:lvl1pPr>
          </a:lstStyle>
          <a:p>
            <a:pPr lvl="0"/>
            <a:r>
              <a:rPr lang="zh-TW"/>
              <a:t>按一下以編輯母片標題樣式</a:t>
            </a:r>
            <a:endParaRPr lang="en-US"/>
          </a:p>
        </p:txBody>
      </p:sp>
      <p:sp>
        <p:nvSpPr>
          <p:cNvPr id="3" name="圖片版面配置區 2"/>
          <p:cNvSpPr txBox="1">
            <a:spLocks noGrp="1"/>
          </p:cNvSpPr>
          <p:nvPr>
            <p:ph type="pic" idx="1"/>
          </p:nvPr>
        </p:nvSpPr>
        <p:spPr>
          <a:xfrm>
            <a:off x="1792288" y="612776"/>
            <a:ext cx="5486400" cy="4114800"/>
          </a:xfrm>
        </p:spPr>
        <p:txBody>
          <a:bodyPr/>
          <a:lstStyle>
            <a:lvl1pPr marL="0" indent="0">
              <a:buNone/>
              <a:defRPr lang="en-US"/>
            </a:lvl1pPr>
          </a:lstStyle>
          <a:p>
            <a:pPr lvl="0"/>
            <a:endParaRPr lang="en-US"/>
          </a:p>
        </p:txBody>
      </p:sp>
      <p:sp>
        <p:nvSpPr>
          <p:cNvPr id="4" name="文字版面配置區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zh-TW"/>
              <a:t>按一下以編輯母片文字樣式</a:t>
            </a:r>
          </a:p>
        </p:txBody>
      </p:sp>
      <p:sp>
        <p:nvSpPr>
          <p:cNvPr id="5" name="日期版面配置區 4"/>
          <p:cNvSpPr txBox="1">
            <a:spLocks noGrp="1"/>
          </p:cNvSpPr>
          <p:nvPr>
            <p:ph type="dt" sz="half" idx="7"/>
          </p:nvPr>
        </p:nvSpPr>
        <p:spPr/>
        <p:txBody>
          <a:bodyPr/>
          <a:lstStyle>
            <a:lvl1pPr>
              <a:defRPr/>
            </a:lvl1pPr>
          </a:lstStyle>
          <a:p>
            <a:pPr lvl="0"/>
            <a:endParaRPr lang="en-US"/>
          </a:p>
        </p:txBody>
      </p:sp>
      <p:sp>
        <p:nvSpPr>
          <p:cNvPr id="6" name="頁尾版面配置區 5"/>
          <p:cNvSpPr txBox="1">
            <a:spLocks noGrp="1"/>
          </p:cNvSpPr>
          <p:nvPr>
            <p:ph type="ftr" sz="quarter" idx="9"/>
          </p:nvPr>
        </p:nvSpPr>
        <p:spPr/>
        <p:txBody>
          <a:bodyPr/>
          <a:lstStyle>
            <a:lvl1pPr>
              <a:defRPr/>
            </a:lvl1pPr>
          </a:lstStyle>
          <a:p>
            <a:pPr lvl="0"/>
            <a:endParaRPr lang="en-US"/>
          </a:p>
        </p:txBody>
      </p:sp>
      <p:sp>
        <p:nvSpPr>
          <p:cNvPr id="7" name="投影片編號版面配置區 6"/>
          <p:cNvSpPr txBox="1">
            <a:spLocks noGrp="1"/>
          </p:cNvSpPr>
          <p:nvPr>
            <p:ph type="sldNum" sz="quarter" idx="8"/>
          </p:nvPr>
        </p:nvSpPr>
        <p:spPr/>
        <p:txBody>
          <a:bodyPr/>
          <a:lstStyle>
            <a:lvl1pPr>
              <a:defRPr/>
            </a:lvl1pPr>
          </a:lstStyle>
          <a:p>
            <a:pPr lvl="0"/>
            <a:fld id="{F354F5EF-800E-4E69-AF4E-F7F9EE92626D}" type="slidenum">
              <a:t>‹#›</a:t>
            </a:fld>
            <a:endParaRPr lang="en-US"/>
          </a:p>
        </p:txBody>
      </p:sp>
    </p:spTree>
    <p:extLst>
      <p:ext uri="{BB962C8B-B14F-4D97-AF65-F5344CB8AC3E}">
        <p14:creationId xmlns:p14="http://schemas.microsoft.com/office/powerpoint/2010/main" val="3864298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EC9"/>
        </a:solidFill>
        <a:effectLst/>
      </p:bgPr>
    </p:bg>
    <p:spTree>
      <p:nvGrpSpPr>
        <p:cNvPr id="1" name=""/>
        <p:cNvGrpSpPr/>
        <p:nvPr/>
      </p:nvGrpSpPr>
      <p:grpSpPr>
        <a:xfrm>
          <a:off x="0" y="0"/>
          <a:ext cx="0" cy="0"/>
          <a:chOff x="0" y="0"/>
          <a:chExt cx="0" cy="0"/>
        </a:xfrm>
      </p:grpSpPr>
      <p:sp>
        <p:nvSpPr>
          <p:cNvPr id="2" name="標題版面配置區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normAutofit/>
          </a:bodyPr>
          <a:lstStyle/>
          <a:p>
            <a:pPr lvl="0"/>
            <a:r>
              <a:rPr lang="zh-TW"/>
              <a:t>按一下以編輯母片標題樣式</a:t>
            </a:r>
            <a:endParaRPr lang="en-US"/>
          </a:p>
        </p:txBody>
      </p:sp>
      <p:sp>
        <p:nvSpPr>
          <p:cNvPr id="3" name="文字版面配置區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p>
        </p:txBody>
      </p:sp>
      <p:sp>
        <p:nvSpPr>
          <p:cNvPr id="4" name="日期版面配置區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5" name="頁尾版面配置區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投影片編號版面配置區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ea typeface="新細明體" pitchFamily="18"/>
              </a:defRPr>
            </a:lvl1pPr>
          </a:lstStyle>
          <a:p>
            <a:pPr lvl="0"/>
            <a:fld id="{75759828-C315-4149-89B6-200E8ADD1366}"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zh-TW" sz="4400" b="0" i="0" u="none" strike="noStrike" kern="1200" cap="none" spc="0" baseline="0">
          <a:solidFill>
            <a:srgbClr val="000000"/>
          </a:solidFill>
          <a:uFillTx/>
          <a:latin typeface="Calibri"/>
          <a:ea typeface="新細明體" pitchFamily="18"/>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zh-TW" sz="3200" b="0" i="0" u="none" strike="noStrike" kern="1200" cap="none" spc="0" baseline="0">
          <a:solidFill>
            <a:srgbClr val="000000"/>
          </a:solidFill>
          <a:uFillTx/>
          <a:latin typeface="Calibri"/>
          <a:ea typeface="新細明體" pitchFamily="18"/>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zh-TW" sz="2800" b="0" i="0" u="none" strike="noStrike" kern="1200" cap="none" spc="0" baseline="0">
          <a:solidFill>
            <a:srgbClr val="000000"/>
          </a:solidFill>
          <a:uFillTx/>
          <a:latin typeface="Calibri"/>
          <a:ea typeface="新細明體" pitchFamily="18"/>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zh-TW" sz="2400" b="0" i="0" u="none" strike="noStrike" kern="1200" cap="none" spc="0" baseline="0">
          <a:solidFill>
            <a:srgbClr val="000000"/>
          </a:solidFill>
          <a:uFillTx/>
          <a:latin typeface="Calibri"/>
          <a:ea typeface="新細明體" pitchFamily="18"/>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zh-TW" sz="2000" b="0" i="0" u="none" strike="noStrike" kern="1200" cap="none" spc="0" baseline="0">
          <a:solidFill>
            <a:srgbClr val="000000"/>
          </a:solidFill>
          <a:uFillTx/>
          <a:latin typeface="Calibri"/>
          <a:ea typeface="新細明體"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mailto:trico@ntnu.edu.tw" TargetMode="External"/><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2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2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12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1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7.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標題 3"/>
          <p:cNvSpPr txBox="1">
            <a:spLocks noGrp="1"/>
          </p:cNvSpPr>
          <p:nvPr>
            <p:ph type="ctrTitle"/>
          </p:nvPr>
        </p:nvSpPr>
        <p:spPr>
          <a:xfrm>
            <a:off x="381003" y="2564901"/>
            <a:ext cx="8458200" cy="1222379"/>
          </a:xfrm>
        </p:spPr>
        <p:txBody>
          <a:bodyPr anchorCtr="0"/>
          <a:lstStyle/>
          <a:p>
            <a:pPr lvl="0" algn="r"/>
            <a:r>
              <a:rPr lang="zh-TW" sz="3600" b="1">
                <a:solidFill>
                  <a:srgbClr val="7C4B3B"/>
                </a:solidFill>
                <a:latin typeface="標楷體" pitchFamily="65"/>
                <a:ea typeface="標楷體" pitchFamily="65"/>
              </a:rPr>
              <a:t>學習扶助實施方案</a:t>
            </a:r>
            <a:r>
              <a:rPr lang="en-US" sz="3600" b="1">
                <a:solidFill>
                  <a:srgbClr val="7C4B3B"/>
                </a:solidFill>
                <a:latin typeface="標楷體" pitchFamily="65"/>
                <a:ea typeface="標楷體" pitchFamily="65"/>
              </a:rPr>
              <a:t/>
            </a:r>
            <a:br>
              <a:rPr lang="en-US" sz="3600" b="1">
                <a:solidFill>
                  <a:srgbClr val="7C4B3B"/>
                </a:solidFill>
                <a:latin typeface="標楷體" pitchFamily="65"/>
                <a:ea typeface="標楷體" pitchFamily="65"/>
              </a:rPr>
            </a:br>
            <a:r>
              <a:rPr lang="zh-TW" sz="3600" b="1">
                <a:solidFill>
                  <a:srgbClr val="7C4B3B"/>
                </a:solidFill>
                <a:latin typeface="標楷體" pitchFamily="65"/>
                <a:ea typeface="標楷體" pitchFamily="65"/>
              </a:rPr>
              <a:t>科技化評量系統操作說明</a:t>
            </a:r>
            <a:endParaRPr lang="en-US" sz="3600" b="1">
              <a:solidFill>
                <a:srgbClr val="7C4B3B"/>
              </a:solidFill>
              <a:latin typeface="標楷體" pitchFamily="65"/>
              <a:ea typeface="標楷體" pitchFamily="65"/>
            </a:endParaRPr>
          </a:p>
        </p:txBody>
      </p:sp>
      <p:sp>
        <p:nvSpPr>
          <p:cNvPr id="3" name="副標題 4"/>
          <p:cNvSpPr txBox="1">
            <a:spLocks noGrp="1"/>
          </p:cNvSpPr>
          <p:nvPr>
            <p:ph type="subTitle" idx="1"/>
          </p:nvPr>
        </p:nvSpPr>
        <p:spPr/>
        <p:txBody>
          <a:bodyPr anchorCtr="0"/>
          <a:lstStyle/>
          <a:p>
            <a:pPr lvl="0" algn="r">
              <a:spcBef>
                <a:spcPts val="700"/>
              </a:spcBef>
            </a:pPr>
            <a:r>
              <a:rPr lang="zh-TW" sz="2800">
                <a:solidFill>
                  <a:srgbClr val="0D0D0D"/>
                </a:solidFill>
                <a:latin typeface="標楷體" pitchFamily="65"/>
                <a:ea typeface="標楷體" pitchFamily="65"/>
              </a:rPr>
              <a:t>對象：承辦人權限</a:t>
            </a:r>
          </a:p>
        </p:txBody>
      </p:sp>
      <p:pic>
        <p:nvPicPr>
          <p:cNvPr id="4" name="圖片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90496" y="161574"/>
            <a:ext cx="4381503" cy="819146"/>
          </a:xfrm>
          <a:prstGeom prst="rect">
            <a:avLst/>
          </a:prstGeom>
          <a:noFill/>
          <a:ln cap="flat">
            <a:noFill/>
          </a:ln>
        </p:spPr>
      </p:pic>
      <p:sp>
        <p:nvSpPr>
          <p:cNvPr id="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D068C74-170C-4428-851F-D8AD4CDEF04D}" type="slidenum">
              <a:t>1</a:t>
            </a:fld>
            <a:endParaRPr lang="en-US" sz="1400" b="0" i="0" u="none" strike="noStrike" kern="1200" cap="none" spc="0" baseline="0">
              <a:solidFill>
                <a:srgbClr val="000000"/>
              </a:solidFill>
              <a:uFillTx/>
              <a:latin typeface="Times New Roman" pitchFamily="18"/>
              <a:ea typeface="微軟正黑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內容版面配置區 6"/>
          <p:cNvSpPr txBox="1">
            <a:spLocks noGrp="1"/>
          </p:cNvSpPr>
          <p:nvPr>
            <p:ph idx="1"/>
          </p:nvPr>
        </p:nvSpPr>
        <p:spPr>
          <a:xfrm>
            <a:off x="2411757" y="692694"/>
            <a:ext cx="5832646" cy="676674"/>
          </a:xfrm>
        </p:spPr>
        <p:txBody>
          <a:bodyPr/>
          <a:lstStyle/>
          <a:p>
            <a:pPr marL="0" lvl="0" indent="0">
              <a:spcBef>
                <a:spcPts val="700"/>
              </a:spcBef>
              <a:buNone/>
            </a:pPr>
            <a:r>
              <a:rPr lang="zh-TW" sz="2800">
                <a:latin typeface="標楷體" pitchFamily="65"/>
                <a:ea typeface="標楷體" pitchFamily="65"/>
              </a:rPr>
              <a:t>個案名單和學生名單有什麼差別？</a:t>
            </a:r>
            <a:endParaRPr lang="en-US" sz="2800"/>
          </a:p>
        </p:txBody>
      </p:sp>
      <p:grpSp>
        <p:nvGrpSpPr>
          <p:cNvPr id="3" name="群組 7"/>
          <p:cNvGrpSpPr/>
          <p:nvPr/>
        </p:nvGrpSpPr>
        <p:grpSpPr>
          <a:xfrm>
            <a:off x="683568" y="588288"/>
            <a:ext cx="1555367" cy="648071"/>
            <a:chOff x="683568" y="588288"/>
            <a:chExt cx="1555367" cy="648071"/>
          </a:xfrm>
        </p:grpSpPr>
        <p:sp>
          <p:nvSpPr>
            <p:cNvPr id="4" name="笑臉 8"/>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橢圓形圖說文字 9"/>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sp>
        <p:nvSpPr>
          <p:cNvPr id="6"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824F48-50AD-4394-A85C-96C9A7DCA00E}" type="slidenum">
              <a:t>10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7"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60365" y="1340766"/>
            <a:ext cx="8421688" cy="5248271"/>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name="Slide20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95D906F-9166-497F-8BD1-F020B55D4586}" type="slidenum">
              <a:t>100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內容版面配置區 2"/>
          <p:cNvSpPr txBox="1">
            <a:spLocks noGrp="1"/>
          </p:cNvSpPr>
          <p:nvPr>
            <p:ph idx="1"/>
          </p:nvPr>
        </p:nvSpPr>
        <p:spPr>
          <a:xfrm>
            <a:off x="92364" y="1600200"/>
            <a:ext cx="9051636" cy="4525959"/>
          </a:xfrm>
        </p:spPr>
        <p:txBody>
          <a:bodyPr/>
          <a:lstStyle/>
          <a:p>
            <a:pPr lvl="0"/>
            <a:r>
              <a:rPr lang="zh-TW" dirty="0">
                <a:latin typeface="標楷體" pitchFamily="65"/>
                <a:ea typeface="標楷體" pitchFamily="65"/>
              </a:rPr>
              <a:t>學習扶助課程規劃建議：</a:t>
            </a:r>
            <a:endParaRPr lang="en-US" dirty="0">
              <a:latin typeface="標楷體" pitchFamily="65"/>
              <a:ea typeface="標楷體" pitchFamily="65"/>
            </a:endParaRPr>
          </a:p>
          <a:p>
            <a:pPr marL="0" lvl="0" indent="0">
              <a:buNone/>
            </a:pPr>
            <a:r>
              <a:rPr lang="zh-TW" dirty="0">
                <a:latin typeface="標楷體" pitchFamily="65"/>
                <a:ea typeface="標楷體" pitchFamily="65"/>
              </a:rPr>
              <a:t>一、依據學生測驗結果決定學習扶助範圍與內容。</a:t>
            </a:r>
            <a:endParaRPr lang="en-US" dirty="0">
              <a:latin typeface="標楷體" pitchFamily="65"/>
              <a:ea typeface="標楷體" pitchFamily="65"/>
            </a:endParaRPr>
          </a:p>
          <a:p>
            <a:pPr marL="0" lvl="0" indent="0">
              <a:buNone/>
            </a:pPr>
            <a:r>
              <a:rPr lang="zh-TW" dirty="0">
                <a:latin typeface="標楷體" pitchFamily="65"/>
                <a:ea typeface="標楷體" pitchFamily="65"/>
              </a:rPr>
              <a:t>二、越基本的指標，越優先列入教學內容。</a:t>
            </a:r>
            <a:endParaRPr lang="en-US" dirty="0">
              <a:latin typeface="標楷體" pitchFamily="65"/>
              <a:ea typeface="標楷體" pitchFamily="65"/>
            </a:endParaRPr>
          </a:p>
          <a:p>
            <a:pPr marL="0" lvl="0" indent="0">
              <a:buNone/>
            </a:pPr>
            <a:r>
              <a:rPr lang="zh-TW" dirty="0">
                <a:latin typeface="標楷體" pitchFamily="65"/>
                <a:ea typeface="標楷體" pitchFamily="65"/>
              </a:rPr>
              <a:t>三、越多學生未達成之基本學習內容，越優先列入教學內容。</a:t>
            </a:r>
            <a:endParaRPr lang="en-US" dirty="0">
              <a:latin typeface="標楷體" pitchFamily="65"/>
              <a:ea typeface="標楷體" pitchFamily="65"/>
            </a:endParaRPr>
          </a:p>
        </p:txBody>
      </p:sp>
      <p:grpSp>
        <p:nvGrpSpPr>
          <p:cNvPr id="4" name="群組 3"/>
          <p:cNvGrpSpPr/>
          <p:nvPr/>
        </p:nvGrpSpPr>
        <p:grpSpPr>
          <a:xfrm>
            <a:off x="683568" y="764703"/>
            <a:ext cx="1728189" cy="720080"/>
            <a:chOff x="683568" y="764703"/>
            <a:chExt cx="1728189" cy="720080"/>
          </a:xfrm>
        </p:grpSpPr>
        <p:sp>
          <p:nvSpPr>
            <p:cNvPr id="5" name="笑臉 4"/>
            <p:cNvSpPr/>
            <p:nvPr/>
          </p:nvSpPr>
          <p:spPr>
            <a:xfrm>
              <a:off x="683568" y="764703"/>
              <a:ext cx="792089" cy="720080"/>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橢圓形圖說文字 5"/>
            <p:cNvSpPr/>
            <p:nvPr/>
          </p:nvSpPr>
          <p:spPr>
            <a:xfrm>
              <a:off x="1662699" y="764703"/>
              <a:ext cx="749058" cy="648071"/>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endParaRPr lang="en-US" sz="3600" b="1" i="0" u="none" strike="noStrike" kern="1200" cap="none" spc="0" baseline="0">
                <a:solidFill>
                  <a:srgbClr val="000000"/>
                </a:solidFill>
                <a:uFillTx/>
                <a:latin typeface="Calibri"/>
                <a:ea typeface="新細明體"/>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name="Slide237">
    <p:spTree>
      <p:nvGrpSpPr>
        <p:cNvPr id="1" name=""/>
        <p:cNvGrpSpPr/>
        <p:nvPr/>
      </p:nvGrpSpPr>
      <p:grpSpPr>
        <a:xfrm>
          <a:off x="0" y="0"/>
          <a:ext cx="0" cy="0"/>
          <a:chOff x="0" y="0"/>
          <a:chExt cx="0" cy="0"/>
        </a:xfrm>
      </p:grpSpPr>
      <p:pic>
        <p:nvPicPr>
          <p:cNvPr id="2" name="圖片 10">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276404" y="1706910"/>
            <a:ext cx="8610603" cy="4505321"/>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0B6DFB-E17B-4F24-BD64-DC24276E54D3}" type="slidenum">
              <a:t>101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圓角矩形 3"/>
          <p:cNvSpPr/>
          <p:nvPr/>
        </p:nvSpPr>
        <p:spPr>
          <a:xfrm>
            <a:off x="715792" y="1772820"/>
            <a:ext cx="648071" cy="36003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536487" y="4149080"/>
            <a:ext cx="442276" cy="194421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直線圖說文字 1 5"/>
          <p:cNvSpPr/>
          <p:nvPr/>
        </p:nvSpPr>
        <p:spPr>
          <a:xfrm>
            <a:off x="1274326" y="1303806"/>
            <a:ext cx="1656179" cy="445504"/>
          </a:xfrm>
          <a:custGeom>
            <a:avLst/>
            <a:gdLst>
              <a:gd name="f0" fmla="val w"/>
              <a:gd name="f1" fmla="val h"/>
              <a:gd name="f2" fmla="val ss"/>
              <a:gd name="f3" fmla="val 0"/>
              <a:gd name="f4" fmla="val 110434"/>
              <a:gd name="f5" fmla="val 14711"/>
              <a:gd name="f6" fmla="val 164052"/>
              <a:gd name="f7" fmla="+- 0 0 99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、選擇科目</a:t>
            </a:r>
            <a:endParaRPr lang="en-US" sz="1800" b="0" i="0" u="none" strike="noStrike" kern="1200" cap="none" spc="0" baseline="0">
              <a:solidFill>
                <a:srgbClr val="000000"/>
              </a:solidFill>
              <a:uFillTx/>
              <a:latin typeface="標楷體" pitchFamily="65"/>
              <a:ea typeface="標楷體" pitchFamily="65"/>
            </a:endParaRPr>
          </a:p>
        </p:txBody>
      </p:sp>
      <p:sp>
        <p:nvSpPr>
          <p:cNvPr id="7" name="直線圖說文字 1 6"/>
          <p:cNvSpPr/>
          <p:nvPr/>
        </p:nvSpPr>
        <p:spPr>
          <a:xfrm>
            <a:off x="899595" y="3501009"/>
            <a:ext cx="1728188" cy="445504"/>
          </a:xfrm>
          <a:custGeom>
            <a:avLst/>
            <a:gdLst>
              <a:gd name="f0" fmla="val w"/>
              <a:gd name="f1" fmla="val h"/>
              <a:gd name="f2" fmla="val ss"/>
              <a:gd name="f3" fmla="val 0"/>
              <a:gd name="f4" fmla="val 118436"/>
              <a:gd name="f5" fmla="val 8743"/>
              <a:gd name="f6" fmla="val 167779"/>
              <a:gd name="f7" fmla="val 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、選擇學生</a:t>
            </a:r>
            <a:endParaRPr lang="en-US" sz="1800" b="0" i="0" u="none" strike="noStrike" kern="1200" cap="none" spc="0" baseline="0">
              <a:solidFill>
                <a:srgbClr val="000000"/>
              </a:solidFill>
              <a:uFillTx/>
              <a:latin typeface="標楷體" pitchFamily="65"/>
              <a:ea typeface="標楷體" pitchFamily="65"/>
            </a:endParaRPr>
          </a:p>
        </p:txBody>
      </p:sp>
      <p:sp>
        <p:nvSpPr>
          <p:cNvPr id="8" name="直線圖說文字 1 7"/>
          <p:cNvSpPr/>
          <p:nvPr/>
        </p:nvSpPr>
        <p:spPr>
          <a:xfrm>
            <a:off x="5411638" y="1444788"/>
            <a:ext cx="3336828" cy="524243"/>
          </a:xfrm>
          <a:custGeom>
            <a:avLst/>
            <a:gdLst>
              <a:gd name="f0" fmla="val w"/>
              <a:gd name="f1" fmla="val h"/>
              <a:gd name="f2" fmla="val ss"/>
              <a:gd name="f3" fmla="val 0"/>
              <a:gd name="f4" fmla="val 118967"/>
              <a:gd name="f5" fmla="val 12163"/>
              <a:gd name="f6" fmla="val 162164"/>
              <a:gd name="f7" fmla="val 483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、選擇列印學生個別測驗報告</a:t>
            </a:r>
            <a:endParaRPr lang="en-US" sz="1800" b="0" i="0" u="none" strike="noStrike" kern="1200" cap="none" spc="0" baseline="0">
              <a:solidFill>
                <a:srgbClr val="000000"/>
              </a:solidFill>
              <a:uFillTx/>
              <a:latin typeface="標楷體" pitchFamily="65"/>
              <a:ea typeface="標楷體" pitchFamily="65"/>
            </a:endParaRPr>
          </a:p>
        </p:txBody>
      </p:sp>
      <p:sp>
        <p:nvSpPr>
          <p:cNvPr id="9" name="矩形 15"/>
          <p:cNvSpPr/>
          <p:nvPr/>
        </p:nvSpPr>
        <p:spPr>
          <a:xfrm>
            <a:off x="4810301" y="2207919"/>
            <a:ext cx="1764197" cy="28803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0"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列印勾選學生個別測驗報告</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name="Slide202">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6B7854-43BE-47D9-9316-7839D281CEC0}" type="slidenum">
              <a:t>102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圖片 5">
            <a:extLst>
              <a:ext uri="{FF2B5EF4-FFF2-40B4-BE49-F238E27FC236}">
                <a16:creationId xmlns:a16="http://schemas.microsoft.com/office/drawing/2014/main" id="{00000000-0000-0000-0000-000000000000}"/>
              </a:ext>
            </a:extLst>
          </p:cNvPr>
          <p:cNvPicPr>
            <a:picLocks noChangeAspect="1"/>
          </p:cNvPicPr>
          <p:nvPr/>
        </p:nvPicPr>
        <p:blipFill>
          <a:blip r:embed="rId2"/>
          <a:srcRect b="3060"/>
          <a:stretch>
            <a:fillRect/>
          </a:stretch>
        </p:blipFill>
        <p:spPr>
          <a:xfrm>
            <a:off x="2129573" y="1214826"/>
            <a:ext cx="4890704" cy="5503096"/>
          </a:xfrm>
          <a:prstGeom prst="rect">
            <a:avLst/>
          </a:prstGeom>
          <a:noFill/>
          <a:ln w="9528" cap="flat">
            <a:solidFill>
              <a:srgbClr val="000000"/>
            </a:solidFill>
            <a:prstDash val="solid"/>
            <a:miter/>
          </a:ln>
        </p:spPr>
      </p:pic>
      <p:sp>
        <p:nvSpPr>
          <p:cNvPr id="4"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列印勾選學生個別測驗報告</a:t>
            </a:r>
          </a:p>
        </p:txBody>
      </p:sp>
      <p:sp>
        <p:nvSpPr>
          <p:cNvPr id="5" name="圓角矩形 5"/>
          <p:cNvSpPr/>
          <p:nvPr/>
        </p:nvSpPr>
        <p:spPr>
          <a:xfrm>
            <a:off x="4574916" y="1247195"/>
            <a:ext cx="411415" cy="14255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name="Slide203">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b="28919"/>
          <a:stretch>
            <a:fillRect/>
          </a:stretch>
        </p:blipFill>
        <p:spPr>
          <a:xfrm>
            <a:off x="1763685" y="1124739"/>
            <a:ext cx="5611060" cy="5657054"/>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C4E30A5-15FB-46D9-AE6B-138C7480B723}" type="slidenum">
              <a:t>103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2483766" y="116631"/>
            <a:ext cx="3816422" cy="1143000"/>
          </a:xfrm>
        </p:spPr>
        <p:txBody>
          <a:bodyPr/>
          <a:lstStyle/>
          <a:p>
            <a:pPr lvl="0"/>
            <a:r>
              <a:rPr lang="zh-TW" sz="4000">
                <a:solidFill>
                  <a:srgbClr val="953735"/>
                </a:solidFill>
                <a:latin typeface="標楷體" pitchFamily="65"/>
                <a:ea typeface="標楷體" pitchFamily="65"/>
              </a:rPr>
              <a:t>施測後回饋訊息</a:t>
            </a:r>
          </a:p>
        </p:txBody>
      </p:sp>
      <p:sp>
        <p:nvSpPr>
          <p:cNvPr id="5" name="矩形 6"/>
          <p:cNvSpPr/>
          <p:nvPr/>
        </p:nvSpPr>
        <p:spPr>
          <a:xfrm>
            <a:off x="3566169" y="1503831"/>
            <a:ext cx="1003051" cy="360035"/>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name="Slide204">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33DE56E-D799-4B5E-89C1-16BA6F6769A6}" type="slidenum">
              <a:t>104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b="607"/>
          <a:stretch>
            <a:fillRect/>
          </a:stretch>
        </p:blipFill>
        <p:spPr>
          <a:xfrm>
            <a:off x="1053123" y="4221089"/>
            <a:ext cx="6905621" cy="2376260"/>
          </a:xfrm>
          <a:prstGeom prst="rect">
            <a:avLst/>
          </a:prstGeom>
          <a:noFill/>
          <a:ln w="9528" cap="flat">
            <a:solidFill>
              <a:srgbClr val="000000"/>
            </a:solidFill>
            <a:prstDash val="solid"/>
            <a:miter/>
          </a:ln>
        </p:spPr>
      </p:pic>
      <p:sp>
        <p:nvSpPr>
          <p:cNvPr id="4"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學習教材─學生版、教師版</a:t>
            </a:r>
          </a:p>
        </p:txBody>
      </p:sp>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043604" y="1268757"/>
            <a:ext cx="6924678" cy="2809878"/>
          </a:xfrm>
          <a:prstGeom prst="rect">
            <a:avLst/>
          </a:prstGeom>
          <a:noFill/>
          <a:ln w="9528" cap="flat">
            <a:solidFill>
              <a:srgbClr val="000000"/>
            </a:solidFill>
            <a:prstDash val="solid"/>
            <a:miter/>
          </a:ln>
        </p:spPr>
      </p:pic>
      <p:sp>
        <p:nvSpPr>
          <p:cNvPr id="6" name="圓角矩形 5"/>
          <p:cNvSpPr/>
          <p:nvPr/>
        </p:nvSpPr>
        <p:spPr>
          <a:xfrm>
            <a:off x="4008372" y="1700811"/>
            <a:ext cx="1211698" cy="35419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7" name="圓角矩形 6"/>
          <p:cNvSpPr/>
          <p:nvPr/>
        </p:nvSpPr>
        <p:spPr>
          <a:xfrm>
            <a:off x="5188616" y="4653134"/>
            <a:ext cx="1183581" cy="36003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name="Slide205">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6B3EE1-A2F1-46A2-BE7F-57C04D564AC2}" type="slidenum">
              <a:t>105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內容版面配置區 2"/>
          <p:cNvSpPr txBox="1">
            <a:spLocks noGrp="1"/>
          </p:cNvSpPr>
          <p:nvPr>
            <p:ph idx="1"/>
          </p:nvPr>
        </p:nvSpPr>
        <p:spPr/>
        <p:txBody>
          <a:bodyPr/>
          <a:lstStyle/>
          <a:p>
            <a:pPr marL="0" lvl="0" indent="0">
              <a:buNone/>
            </a:pPr>
            <a:r>
              <a:rPr lang="en-US">
                <a:latin typeface="DejaVu Sans" pitchFamily="34"/>
              </a:rPr>
              <a:t>Q.</a:t>
            </a:r>
            <a:r>
              <a:rPr lang="zh-TW">
                <a:latin typeface="標楷體" pitchFamily="65"/>
                <a:ea typeface="標楷體" pitchFamily="65"/>
              </a:rPr>
              <a:t>為什麼在「測驗結果報告」功能中，找不到新接收的轉學生的報告？</a:t>
            </a:r>
            <a:endParaRPr lang="en-US">
              <a:latin typeface="標楷體" pitchFamily="65"/>
              <a:ea typeface="標楷體" pitchFamily="65"/>
            </a:endParaRPr>
          </a:p>
          <a:p>
            <a:pPr marL="0" lvl="0" indent="0">
              <a:buNone/>
            </a:pPr>
            <a:r>
              <a:rPr lang="zh-TW">
                <a:latin typeface="標楷體" pitchFamily="65"/>
                <a:ea typeface="標楷體" pitchFamily="65"/>
              </a:rPr>
              <a:t>若在非測驗期間接收轉學生，請至「學生測驗歷程」功能查詢該位學生的報告。</a:t>
            </a:r>
            <a:endParaRPr lang="en-US">
              <a:latin typeface="標楷體" pitchFamily="65"/>
              <a:ea typeface="標楷體" pitchFamily="65"/>
            </a:endParaRPr>
          </a:p>
        </p:txBody>
      </p:sp>
      <p:grpSp>
        <p:nvGrpSpPr>
          <p:cNvPr id="4" name="群組 3"/>
          <p:cNvGrpSpPr/>
          <p:nvPr/>
        </p:nvGrpSpPr>
        <p:grpSpPr>
          <a:xfrm>
            <a:off x="683568" y="588288"/>
            <a:ext cx="1555367" cy="648071"/>
            <a:chOff x="683568" y="588288"/>
            <a:chExt cx="1555367" cy="648071"/>
          </a:xfrm>
        </p:grpSpPr>
        <p:sp>
          <p:nvSpPr>
            <p:cNvPr id="5" name="笑臉 4"/>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橢圓形圖說文字 5"/>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name="Slide206">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0F1196B-F3D8-4106-ACEE-DA8D2B7EFEFA}" type="slidenum">
              <a:t>106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報告及考古題─學生測驗歷程</a:t>
            </a:r>
            <a:endParaRPr lang="en-US" b="1">
              <a:solidFill>
                <a:srgbClr val="953735"/>
              </a:solidFill>
              <a:latin typeface="標楷體" pitchFamily="65"/>
              <a:ea typeface="標楷體" pitchFamily="65"/>
            </a:endParaRP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學生歷次測驗結果報告</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含轉學生</a:t>
            </a:r>
            <a:r>
              <a:rPr lang="en-US" sz="2800" b="0" i="0" u="none" strike="noStrike" kern="1200" cap="none" spc="0" baseline="0">
                <a:solidFill>
                  <a:srgbClr val="000000"/>
                </a:solidFill>
                <a:uFillTx/>
                <a:latin typeface="標楷體" pitchFamily="65"/>
                <a:ea typeface="標楷體" pitchFamily="65"/>
              </a:rPr>
              <a:t>)</a:t>
            </a:r>
          </a:p>
        </p:txBody>
      </p:sp>
      <p:sp>
        <p:nvSpPr>
          <p:cNvPr id="6" name="AutoShape 25"/>
          <p:cNvSpPr/>
          <p:nvPr/>
        </p:nvSpPr>
        <p:spPr>
          <a:xfrm>
            <a:off x="323533" y="3751636"/>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pic>
        <p:nvPicPr>
          <p:cNvPr id="7" name="圖片 7">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137330" y="2915216"/>
            <a:ext cx="2476844" cy="2534003"/>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name="Slide207">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446605" y="1464778"/>
            <a:ext cx="8440067" cy="4298712"/>
          </a:xfrm>
          <a:prstGeom prst="rect">
            <a:avLst/>
          </a:prstGeom>
          <a:ln>
            <a:solidFill>
              <a:schemeClr val="tx1"/>
            </a:solidFill>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A8A2F4B-ABD3-4CC5-9A55-D6C85182B1EE}" type="slidenum">
              <a:t>107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圓角矩形圖說文字 3"/>
          <p:cNvSpPr/>
          <p:nvPr/>
        </p:nvSpPr>
        <p:spPr>
          <a:xfrm>
            <a:off x="5460034" y="2347174"/>
            <a:ext cx="1775252" cy="729627"/>
          </a:xfrm>
          <a:custGeom>
            <a:avLst>
              <a:gd name="f0" fmla="val 11059"/>
              <a:gd name="f1" fmla="val 4006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點選「</a:t>
            </a:r>
            <a:r>
              <a:rPr lang="en-US" sz="1800" b="0" i="0" u="none" strike="noStrike" kern="1200" cap="none" spc="0" baseline="0">
                <a:solidFill>
                  <a:srgbClr val="000000"/>
                </a:solidFill>
                <a:uFillTx/>
                <a:latin typeface="標楷體" pitchFamily="65"/>
                <a:ea typeface="標楷體" pitchFamily="65"/>
              </a:rPr>
              <a:t>more</a:t>
            </a:r>
            <a:r>
              <a:rPr lang="zh-TW" sz="1800" b="0" i="0" u="none" strike="noStrike" kern="1200" cap="none" spc="0" baseline="0">
                <a:solidFill>
                  <a:srgbClr val="000000"/>
                </a:solidFill>
                <a:uFillTx/>
                <a:latin typeface="標楷體" pitchFamily="65"/>
                <a:ea typeface="標楷體" pitchFamily="65"/>
              </a:rPr>
              <a:t>」觀看歷次報告</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name="Slide208">
    <p:spTree>
      <p:nvGrpSpPr>
        <p:cNvPr id="1" name=""/>
        <p:cNvGrpSpPr/>
        <p:nvPr/>
      </p:nvGrpSpPr>
      <p:grpSpPr>
        <a:xfrm>
          <a:off x="0" y="0"/>
          <a:ext cx="0" cy="0"/>
          <a:chOff x="0" y="0"/>
          <a:chExt cx="0" cy="0"/>
        </a:xfrm>
      </p:grpSpPr>
      <p:pic>
        <p:nvPicPr>
          <p:cNvPr id="2" name="圖片 6">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769220" y="404667"/>
            <a:ext cx="7593890" cy="6088203"/>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28BEAC6-64B4-4BE6-8FE9-1408FAB17DE4}" type="slidenum">
              <a:t>108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圓角矩形圖說文字 15"/>
          <p:cNvSpPr/>
          <p:nvPr/>
        </p:nvSpPr>
        <p:spPr>
          <a:xfrm>
            <a:off x="6343320" y="1865074"/>
            <a:ext cx="2520278" cy="1305699"/>
          </a:xfrm>
          <a:custGeom>
            <a:avLst>
              <a:gd name="f0" fmla="val 2929"/>
              <a:gd name="f1" fmla="val 2845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可檢視個別學生歷次測驗結果報告，了解學生學習歷程。</a:t>
            </a:r>
            <a:endParaRPr lang="en-US" sz="1800" b="0" i="0" u="none" strike="noStrike" kern="1200" cap="none" spc="0" baseline="0">
              <a:solidFill>
                <a:srgbClr val="000000"/>
              </a:solidFill>
              <a:uFillTx/>
              <a:latin typeface="標楷體" pitchFamily="65"/>
              <a:ea typeface="標楷體" pitchFamily="65"/>
            </a:endParaRPr>
          </a:p>
        </p:txBody>
      </p:sp>
      <p:sp>
        <p:nvSpPr>
          <p:cNvPr id="5" name="圓角矩形 16"/>
          <p:cNvSpPr/>
          <p:nvPr/>
        </p:nvSpPr>
        <p:spPr>
          <a:xfrm>
            <a:off x="1128927" y="1245074"/>
            <a:ext cx="1282830" cy="2095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圓角矩形 17"/>
          <p:cNvSpPr/>
          <p:nvPr/>
        </p:nvSpPr>
        <p:spPr>
          <a:xfrm>
            <a:off x="1128927" y="6287862"/>
            <a:ext cx="1282830" cy="20500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name="Slide252">
    <p:spTree>
      <p:nvGrpSpPr>
        <p:cNvPr id="1" name=""/>
        <p:cNvGrpSpPr/>
        <p:nvPr/>
      </p:nvGrpSpPr>
      <p:grpSpPr>
        <a:xfrm>
          <a:off x="0" y="0"/>
          <a:ext cx="0" cy="0"/>
          <a:chOff x="0" y="0"/>
          <a:chExt cx="0" cy="0"/>
        </a:xfrm>
      </p:grpSpPr>
      <p:sp>
        <p:nvSpPr>
          <p:cNvPr id="2" name="內容版面配置區 2"/>
          <p:cNvSpPr txBox="1">
            <a:spLocks noGrp="1"/>
          </p:cNvSpPr>
          <p:nvPr>
            <p:ph idx="1"/>
          </p:nvPr>
        </p:nvSpPr>
        <p:spPr/>
        <p:txBody>
          <a:bodyPr/>
          <a:lstStyle/>
          <a:p>
            <a:endParaRPr lang="zh-TW" altLang="en-US"/>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l="1318"/>
          <a:stretch>
            <a:fillRect/>
          </a:stretch>
        </p:blipFill>
        <p:spPr>
          <a:xfrm>
            <a:off x="67409" y="548676"/>
            <a:ext cx="9014438" cy="4298027"/>
          </a:xfrm>
          <a:prstGeom prst="rect">
            <a:avLst/>
          </a:prstGeom>
          <a:noFill/>
          <a:ln w="9528" cap="flat">
            <a:solidFill>
              <a:srgbClr val="000000"/>
            </a:solidFill>
            <a:prstDash val="solid"/>
            <a:miter/>
          </a:ln>
        </p:spPr>
      </p:pic>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l="6210"/>
          <a:stretch>
            <a:fillRect/>
          </a:stretch>
        </p:blipFill>
        <p:spPr>
          <a:xfrm>
            <a:off x="323523" y="3573018"/>
            <a:ext cx="8704959" cy="2971388"/>
          </a:xfrm>
          <a:prstGeom prst="rect">
            <a:avLst/>
          </a:prstGeom>
          <a:noFill/>
          <a:ln w="9528" cap="flat">
            <a:solidFill>
              <a:srgbClr val="000000"/>
            </a:solidFill>
            <a:prstDash val="solid"/>
            <a:miter/>
          </a:ln>
        </p:spPr>
      </p:pic>
      <p:sp>
        <p:nvSpPr>
          <p:cNvPr id="5" name="圓角矩形圖說文字 3"/>
          <p:cNvSpPr/>
          <p:nvPr/>
        </p:nvSpPr>
        <p:spPr>
          <a:xfrm>
            <a:off x="3347865" y="764703"/>
            <a:ext cx="1775252" cy="729627"/>
          </a:xfrm>
          <a:custGeom>
            <a:avLst>
              <a:gd name="f0" fmla="val -3428"/>
              <a:gd name="f1" fmla="val 28499"/>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點選「下載」觀看歷次報告</a:t>
            </a:r>
            <a:endParaRPr lang="en-US" sz="1800" b="0" i="0" u="none" strike="noStrike" kern="1200" cap="none" spc="0" baseline="0">
              <a:solidFill>
                <a:srgbClr val="000000"/>
              </a:solidFill>
              <a:uFillTx/>
              <a:latin typeface="標楷體" pitchFamily="65"/>
              <a:ea typeface="標楷體" pitchFamily="65"/>
            </a:endParaRPr>
          </a:p>
        </p:txBody>
      </p:sp>
      <p:sp>
        <p:nvSpPr>
          <p:cNvPr id="6" name="矩形 6"/>
          <p:cNvSpPr/>
          <p:nvPr/>
        </p:nvSpPr>
        <p:spPr>
          <a:xfrm>
            <a:off x="59500" y="1700811"/>
            <a:ext cx="6264691" cy="28803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7"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1EFDFB-92E4-46A8-B78B-1C411EF4872D}" type="slidenum">
              <a:t>109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pic>
        <p:nvPicPr>
          <p:cNvPr id="2" name="圖片 3">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463299" y="4413507"/>
            <a:ext cx="8430767" cy="2243324"/>
          </a:xfrm>
          <a:prstGeom prst="rect">
            <a:avLst/>
          </a:prstGeom>
          <a:noFill/>
          <a:ln cap="flat">
            <a:noFill/>
          </a:ln>
        </p:spPr>
      </p:pic>
      <p:sp>
        <p:nvSpPr>
          <p:cNvPr id="3" name="標題 1"/>
          <p:cNvSpPr txBox="1">
            <a:spLocks noGrp="1"/>
          </p:cNvSpPr>
          <p:nvPr>
            <p:ph type="title"/>
          </p:nvPr>
        </p:nvSpPr>
        <p:spPr>
          <a:xfrm>
            <a:off x="467541" y="260649"/>
            <a:ext cx="8229600" cy="926972"/>
          </a:xfrm>
        </p:spPr>
        <p:txBody>
          <a:bodyPr/>
          <a:lstStyle/>
          <a:p>
            <a:pPr lvl="0"/>
            <a:r>
              <a:rPr lang="zh-TW" sz="4000">
                <a:solidFill>
                  <a:srgbClr val="953735"/>
                </a:solidFill>
                <a:latin typeface="標楷體" pitchFamily="65"/>
                <a:ea typeface="標楷體" pitchFamily="65"/>
                <a:cs typeface="Times New Roman" pitchFamily="18"/>
              </a:rPr>
              <a:t>測驗內容及方式</a:t>
            </a:r>
            <a:endParaRPr lang="en-US" sz="4000">
              <a:latin typeface="標楷體" pitchFamily="65"/>
              <a:ea typeface="標楷體" pitchFamily="65"/>
            </a:endParaRPr>
          </a:p>
        </p:txBody>
      </p:sp>
      <p:sp>
        <p:nvSpPr>
          <p:cNvPr id="4" name="內容版面配置區 2"/>
          <p:cNvSpPr txBox="1">
            <a:spLocks noGrp="1"/>
          </p:cNvSpPr>
          <p:nvPr>
            <p:ph idx="1"/>
          </p:nvPr>
        </p:nvSpPr>
        <p:spPr>
          <a:xfrm>
            <a:off x="467541" y="836712"/>
            <a:ext cx="8229600" cy="504053"/>
          </a:xfrm>
        </p:spPr>
        <p:txBody>
          <a:bodyPr/>
          <a:lstStyle/>
          <a:p>
            <a:pPr lvl="0">
              <a:spcBef>
                <a:spcPts val="600"/>
              </a:spcBef>
            </a:pPr>
            <a:r>
              <a:rPr lang="zh-TW" sz="2400">
                <a:solidFill>
                  <a:srgbClr val="0000FF"/>
                </a:solidFill>
                <a:latin typeface="標楷體" pitchFamily="65"/>
                <a:ea typeface="標楷體" pitchFamily="65"/>
              </a:rPr>
              <a:t>篩選測驗：</a:t>
            </a:r>
            <a:endParaRPr lang="en-US" sz="2400">
              <a:solidFill>
                <a:srgbClr val="0000FF"/>
              </a:solidFill>
              <a:latin typeface="標楷體" pitchFamily="65"/>
              <a:ea typeface="標楷體" pitchFamily="65"/>
            </a:endParaRPr>
          </a:p>
          <a:p>
            <a:pPr lvl="0"/>
            <a:endParaRPr lang="en-US">
              <a:latin typeface="標楷體" pitchFamily="65"/>
              <a:ea typeface="標楷體" pitchFamily="65"/>
            </a:endParaRPr>
          </a:p>
        </p:txBody>
      </p:sp>
      <p:pic>
        <p:nvPicPr>
          <p:cNvPr id="5" name="圖片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475488" y="1243584"/>
            <a:ext cx="8418579" cy="2798064"/>
          </a:xfrm>
          <a:prstGeom prst="rect">
            <a:avLst/>
          </a:prstGeom>
          <a:noFill/>
          <a:ln cap="flat">
            <a:noFill/>
          </a:ln>
        </p:spPr>
      </p:pic>
      <p:sp>
        <p:nvSpPr>
          <p:cNvPr id="6" name="內容版面配置區 2"/>
          <p:cNvSpPr txBox="1"/>
          <p:nvPr/>
        </p:nvSpPr>
        <p:spPr>
          <a:xfrm>
            <a:off x="468337" y="4005062"/>
            <a:ext cx="8229600" cy="604665"/>
          </a:xfrm>
          <a:prstGeom prst="rect">
            <a:avLst/>
          </a:prstGeom>
          <a:noFill/>
          <a:ln cap="flat">
            <a:noFill/>
          </a:ln>
        </p:spPr>
        <p:txBody>
          <a:bodyPr vert="horz" wrap="square" lIns="91440" tIns="45720" rIns="91440" bIns="45720" anchor="t" anchorCtr="0" compatLnSpc="1">
            <a:noAutofit/>
          </a:bodyPr>
          <a:lstStyle/>
          <a:p>
            <a:pPr marL="342900" marR="0" lvl="0" indent="-342900" algn="l" defTabSz="914400" rtl="0" fontAlgn="auto" hangingPunct="1">
              <a:lnSpc>
                <a:spcPct val="100000"/>
              </a:lnSpc>
              <a:spcBef>
                <a:spcPts val="60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FF"/>
                </a:solidFill>
                <a:uFillTx/>
                <a:latin typeface="標楷體" pitchFamily="65"/>
                <a:ea typeface="標楷體" pitchFamily="65"/>
              </a:rPr>
              <a:t>成長測驗：</a:t>
            </a:r>
            <a:endParaRPr lang="en-US" sz="2400" b="0" i="0" u="none" strike="noStrike" kern="1200" cap="none" spc="0" baseline="0">
              <a:solidFill>
                <a:srgbClr val="0000FF"/>
              </a:solidFill>
              <a:uFillTx/>
              <a:latin typeface="標楷體" pitchFamily="65"/>
              <a:ea typeface="標楷體" pitchFamily="65"/>
            </a:endParaRPr>
          </a:p>
        </p:txBody>
      </p:sp>
      <p:sp>
        <p:nvSpPr>
          <p:cNvPr id="7"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6FB7C7-20DD-4F18-80DA-69DB483B4322}" type="slidenum">
              <a:t>11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name="Slide209">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3BFED42-230C-4FD9-890E-81A40547EFDD}" type="slidenum">
              <a:t>110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0" y="1268757"/>
            <a:ext cx="9144000" cy="936107"/>
          </a:xfrm>
        </p:spPr>
        <p:txBody>
          <a:bodyPr/>
          <a:lstStyle/>
          <a:p>
            <a:pPr lvl="0"/>
            <a:r>
              <a:rPr lang="zh-TW" sz="4000" b="1">
                <a:solidFill>
                  <a:srgbClr val="953735"/>
                </a:solidFill>
                <a:latin typeface="標楷體" pitchFamily="65"/>
                <a:ea typeface="標楷體" pitchFamily="65"/>
              </a:rPr>
              <a:t>報告及考古題─篩選測驗考古題下載</a:t>
            </a:r>
            <a:endParaRPr lang="en-US" sz="4000" b="1">
              <a:solidFill>
                <a:srgbClr val="953735"/>
              </a:solidFill>
              <a:latin typeface="標楷體" pitchFamily="65"/>
              <a:ea typeface="標楷體" pitchFamily="65"/>
            </a:endParaRP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標楷體" pitchFamily="65"/>
                <a:ea typeface="標楷體" pitchFamily="65"/>
              </a:rPr>
              <a:t>2016</a:t>
            </a:r>
            <a:r>
              <a:rPr lang="zh-TW" sz="2800" b="0" i="0" u="none" strike="noStrike" kern="1200" cap="none" spc="0" baseline="0">
                <a:solidFill>
                  <a:srgbClr val="000000"/>
                </a:solidFill>
                <a:uFillTx/>
                <a:latin typeface="標楷體" pitchFamily="65"/>
                <a:ea typeface="標楷體" pitchFamily="65"/>
              </a:rPr>
              <a:t>年起歷次篩選測驗考古題</a:t>
            </a:r>
            <a:endParaRPr lang="en-US" sz="2800" b="0" i="0" u="none" strike="noStrike" kern="1200" cap="none" spc="0" baseline="0">
              <a:solidFill>
                <a:srgbClr val="000000"/>
              </a:solidFill>
              <a:uFillTx/>
              <a:latin typeface="標楷體" pitchFamily="65"/>
              <a:ea typeface="標楷體" pitchFamily="65"/>
            </a:endParaRPr>
          </a:p>
        </p:txBody>
      </p:sp>
      <p:sp>
        <p:nvSpPr>
          <p:cNvPr id="6" name="AutoShape 25"/>
          <p:cNvSpPr/>
          <p:nvPr/>
        </p:nvSpPr>
        <p:spPr>
          <a:xfrm>
            <a:off x="460793" y="4182218"/>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pic>
        <p:nvPicPr>
          <p:cNvPr id="7" name="圖片 7">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213363" y="2852937"/>
            <a:ext cx="2714588" cy="2777233"/>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name="Slide210">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D9AC0D-4D43-461C-B9D9-F0D111648D2E}" type="slidenum">
              <a:t>111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6"/>
          <p:cNvSpPr txBox="1">
            <a:spLocks noGrp="1"/>
          </p:cNvSpPr>
          <p:nvPr>
            <p:ph type="title"/>
          </p:nvPr>
        </p:nvSpPr>
        <p:spPr/>
        <p:txBody>
          <a:bodyPr/>
          <a:lstStyle/>
          <a:p>
            <a:pPr lvl="0"/>
            <a:r>
              <a:rPr lang="zh-TW" sz="4000">
                <a:solidFill>
                  <a:srgbClr val="953735"/>
                </a:solidFill>
                <a:latin typeface="標楷體" pitchFamily="65"/>
                <a:ea typeface="標楷體" pitchFamily="65"/>
              </a:rPr>
              <a:t>篩選測驗考古題下載</a:t>
            </a:r>
            <a:endParaRPr lang="en-US" sz="4000"/>
          </a:p>
        </p:txBody>
      </p:sp>
      <p:sp>
        <p:nvSpPr>
          <p:cNvPr id="4" name="內容版面配置區 7"/>
          <p:cNvSpPr txBox="1">
            <a:spLocks noGrp="1"/>
          </p:cNvSpPr>
          <p:nvPr>
            <p:ph idx="1"/>
          </p:nvPr>
        </p:nvSpPr>
        <p:spPr>
          <a:xfrm>
            <a:off x="457099" y="1196748"/>
            <a:ext cx="8229600" cy="4525959"/>
          </a:xfrm>
        </p:spPr>
        <p:txBody>
          <a:bodyPr/>
          <a:lstStyle/>
          <a:p>
            <a:pPr lvl="0">
              <a:spcBef>
                <a:spcPts val="700"/>
              </a:spcBef>
            </a:pPr>
            <a:r>
              <a:rPr lang="zh-TW" sz="2800">
                <a:latin typeface="標楷體" pitchFamily="65"/>
                <a:ea typeface="標楷體" pitchFamily="65"/>
              </a:rPr>
              <a:t>下載後為壓縮檔，內含測驗卷及答案。</a:t>
            </a:r>
            <a:endParaRPr lang="en-US" sz="2800">
              <a:latin typeface="標楷體" pitchFamily="65"/>
              <a:ea typeface="標楷體" pitchFamily="65"/>
            </a:endParaRPr>
          </a:p>
          <a:p>
            <a:pPr lvl="0">
              <a:spcBef>
                <a:spcPts val="700"/>
              </a:spcBef>
            </a:pPr>
            <a:r>
              <a:rPr lang="zh-TW" sz="2800">
                <a:latin typeface="標楷體" pitchFamily="65"/>
                <a:ea typeface="標楷體" pitchFamily="65"/>
              </a:rPr>
              <a:t>考古題於篩選測驗結束後公告。</a:t>
            </a:r>
            <a:r>
              <a:rPr lang="zh-TW" sz="2800">
                <a:latin typeface="標楷體" pitchFamily="65"/>
                <a:ea typeface="標楷體" pitchFamily="65"/>
                <a:cs typeface="Times New Roman" pitchFamily="18"/>
              </a:rPr>
              <a:t>如需下載當次測驗用試卷，請至</a:t>
            </a:r>
            <a:r>
              <a:rPr lang="zh-TW" sz="2800" b="1">
                <a:latin typeface="標楷體" pitchFamily="65"/>
                <a:ea typeface="標楷體" pitchFamily="65"/>
                <a:cs typeface="Times New Roman" pitchFamily="18"/>
              </a:rPr>
              <a:t>下載紙筆測驗卷</a:t>
            </a:r>
            <a:r>
              <a:rPr lang="zh-TW" sz="2800">
                <a:latin typeface="標楷體" pitchFamily="65"/>
                <a:ea typeface="標楷體" pitchFamily="65"/>
                <a:cs typeface="Times New Roman" pitchFamily="18"/>
              </a:rPr>
              <a:t>功能下載。</a:t>
            </a:r>
            <a:endParaRPr lang="en-US" sz="2800">
              <a:latin typeface="標楷體" pitchFamily="65"/>
              <a:ea typeface="標楷體" pitchFamily="65"/>
              <a:cs typeface="Times New Roman" pitchFamily="18"/>
            </a:endParaRPr>
          </a:p>
        </p:txBody>
      </p:sp>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51524" y="2798786"/>
            <a:ext cx="8640759" cy="3438528"/>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name="Slide234">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90E9491-7592-4471-875C-E9DBD6BAB050}" type="slidenum">
              <a:t>112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0" y="1268757"/>
            <a:ext cx="9144000" cy="936107"/>
          </a:xfrm>
        </p:spPr>
        <p:txBody>
          <a:bodyPr/>
          <a:lstStyle/>
          <a:p>
            <a:pPr lvl="0"/>
            <a:r>
              <a:rPr lang="zh-TW" sz="4000" b="1">
                <a:solidFill>
                  <a:srgbClr val="953735"/>
                </a:solidFill>
                <a:latin typeface="標楷體" pitchFamily="65"/>
                <a:ea typeface="標楷體" pitchFamily="65"/>
              </a:rPr>
              <a:t>報告及考古題─教學及學習教材</a:t>
            </a: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電子書與教材電子檔</a:t>
            </a:r>
            <a:endParaRPr lang="en-US" sz="2400" b="0" i="0" u="none" strike="noStrike" kern="1200" cap="none" spc="0" baseline="0">
              <a:solidFill>
                <a:srgbClr val="000000"/>
              </a:solidFill>
              <a:uFillTx/>
              <a:latin typeface="標楷體" pitchFamily="65"/>
              <a:ea typeface="標楷體" pitchFamily="65"/>
            </a:endParaRPr>
          </a:p>
        </p:txBody>
      </p:sp>
      <p:sp>
        <p:nvSpPr>
          <p:cNvPr id="6" name="AutoShape 25"/>
          <p:cNvSpPr/>
          <p:nvPr/>
        </p:nvSpPr>
        <p:spPr>
          <a:xfrm>
            <a:off x="384761" y="4725143"/>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pic>
        <p:nvPicPr>
          <p:cNvPr id="7" name="圖片 7">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137330" y="2907782"/>
            <a:ext cx="2691353" cy="2753459"/>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name="Slide235">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403649" y="2657447"/>
            <a:ext cx="6696745" cy="4046814"/>
          </a:xfrm>
          <a:prstGeom prst="rect">
            <a:avLst/>
          </a:prstGeom>
          <a:noFill/>
          <a:ln w="9528" cap="flat">
            <a:solidFill>
              <a:srgbClr val="000000"/>
            </a:solidFill>
            <a:prstDash val="solid"/>
            <a:miter/>
          </a:ln>
        </p:spPr>
      </p:pic>
      <p:sp>
        <p:nvSpPr>
          <p:cNvPr id="3" name="標題 1"/>
          <p:cNvSpPr txBox="1">
            <a:spLocks noGrp="1"/>
          </p:cNvSpPr>
          <p:nvPr>
            <p:ph type="title"/>
          </p:nvPr>
        </p:nvSpPr>
        <p:spPr/>
        <p:txBody>
          <a:bodyPr/>
          <a:lstStyle/>
          <a:p>
            <a:pPr lvl="0"/>
            <a:r>
              <a:rPr lang="zh-TW">
                <a:solidFill>
                  <a:srgbClr val="953735"/>
                </a:solidFill>
                <a:latin typeface="標楷體" pitchFamily="65"/>
                <a:ea typeface="標楷體" pitchFamily="65"/>
              </a:rPr>
              <a:t>教學及學習教材</a:t>
            </a:r>
            <a:endParaRPr lang="en-US"/>
          </a:p>
        </p:txBody>
      </p:sp>
      <p:sp>
        <p:nvSpPr>
          <p:cNvPr id="4" name="投影片編號版面配置區 3"/>
          <p:cNvSpPr txBox="1"/>
          <p:nvPr/>
        </p:nvSpPr>
        <p:spPr>
          <a:xfrm>
            <a:off x="6516215"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B9F216F-7F33-441E-AD7F-D608B09DDA44}" type="slidenum">
              <a:t>113</a:t>
            </a:fld>
            <a:endParaRPr lang="en-US" sz="1400" b="0" i="0" u="none" strike="noStrike" kern="1200" cap="none" spc="0" baseline="0">
              <a:solidFill>
                <a:srgbClr val="000000"/>
              </a:solidFill>
              <a:uFillTx/>
              <a:latin typeface="Calibri"/>
              <a:ea typeface="新細明體"/>
            </a:endParaRPr>
          </a:p>
        </p:txBody>
      </p:sp>
      <p:sp>
        <p:nvSpPr>
          <p:cNvPr id="5" name="文字方塊 4"/>
          <p:cNvSpPr txBox="1"/>
          <p:nvPr/>
        </p:nvSpPr>
        <p:spPr>
          <a:xfrm>
            <a:off x="378845" y="1338507"/>
            <a:ext cx="8280916" cy="1384995"/>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提供三科線上閱讀之電子書與電子檔下載。</a:t>
            </a:r>
            <a:endParaRPr lang="en-US" sz="2800" b="0" i="0" u="none" strike="noStrike" kern="1200" cap="none" spc="0" baseline="0">
              <a:solidFill>
                <a:srgbClr val="000000"/>
              </a:solidFill>
              <a:uFillTx/>
              <a:latin typeface="標楷體" pitchFamily="65"/>
              <a:ea typeface="標楷體" pitchFamily="65"/>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cs typeface="Times New Roman" pitchFamily="18"/>
              </a:rPr>
              <a:t>下載檔案為</a:t>
            </a:r>
            <a:r>
              <a:rPr lang="en-US" sz="2800" b="0" i="0" u="none" strike="noStrike" kern="1200" cap="none" spc="0" baseline="0">
                <a:solidFill>
                  <a:srgbClr val="000000"/>
                </a:solidFill>
                <a:uFillTx/>
                <a:latin typeface="標楷體" pitchFamily="65"/>
                <a:ea typeface="標楷體" pitchFamily="65"/>
                <a:cs typeface="Times New Roman" pitchFamily="18"/>
              </a:rPr>
              <a:t>PDF</a:t>
            </a:r>
            <a:r>
              <a:rPr lang="zh-TW" sz="2800" b="0" i="0" u="none" strike="noStrike" kern="1200" cap="none" spc="0" baseline="0">
                <a:solidFill>
                  <a:srgbClr val="000000"/>
                </a:solidFill>
                <a:uFillTx/>
                <a:latin typeface="標楷體" pitchFamily="65"/>
                <a:ea typeface="標楷體" pitchFamily="65"/>
                <a:cs typeface="Times New Roman" pitchFamily="18"/>
              </a:rPr>
              <a:t>或壓縮檔，依檔案類型開啟或解壓縮。</a:t>
            </a:r>
            <a:endParaRPr lang="en-US" sz="2800" b="0" i="0" u="none" strike="noStrike" kern="1200" cap="none" spc="0" baseline="0">
              <a:solidFill>
                <a:srgbClr val="000000"/>
              </a:solidFill>
              <a:uFillTx/>
              <a:latin typeface="標楷體" pitchFamily="65"/>
              <a:ea typeface="標楷體" pitchFamily="65"/>
              <a:cs typeface="Times New Roman" pitchFamily="18"/>
            </a:endParaRPr>
          </a:p>
        </p:txBody>
      </p:sp>
      <p:sp>
        <p:nvSpPr>
          <p:cNvPr id="6" name="直線圖說文字 1 7"/>
          <p:cNvSpPr/>
          <p:nvPr/>
        </p:nvSpPr>
        <p:spPr>
          <a:xfrm>
            <a:off x="5580107" y="4077071"/>
            <a:ext cx="1872206" cy="445504"/>
          </a:xfrm>
          <a:custGeom>
            <a:avLst/>
            <a:gdLst>
              <a:gd name="f0" fmla="val w"/>
              <a:gd name="f1" fmla="val h"/>
              <a:gd name="f2" fmla="val ss"/>
              <a:gd name="f3" fmla="val 0"/>
              <a:gd name="f4" fmla="val 118436"/>
              <a:gd name="f5" fmla="val 10396"/>
              <a:gd name="f6" fmla="val 169917"/>
              <a:gd name="f7" fmla="val 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請詳閱注意事項</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name="Slide255">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E20107-3486-4F87-BF37-B345F4E68A1F}" type="slidenum">
              <a:t>114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0" y="1268757"/>
            <a:ext cx="9144000" cy="936107"/>
          </a:xfrm>
        </p:spPr>
        <p:txBody>
          <a:bodyPr/>
          <a:lstStyle/>
          <a:p>
            <a:pPr lvl="0"/>
            <a:r>
              <a:rPr lang="zh-TW" sz="4000" b="1">
                <a:solidFill>
                  <a:srgbClr val="953735"/>
                </a:solidFill>
                <a:latin typeface="標楷體" pitchFamily="65"/>
                <a:ea typeface="標楷體" pitchFamily="65"/>
              </a:rPr>
              <a:t>報告及考古題─教師增能課程</a:t>
            </a: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0" cap="none" spc="0" baseline="0">
                <a:solidFill>
                  <a:srgbClr val="000000"/>
                </a:solidFill>
                <a:uFillTx/>
                <a:latin typeface="標楷體" pitchFamily="65"/>
                <a:ea typeface="標楷體" pitchFamily="65"/>
              </a:rPr>
              <a:t>教師增能課程</a:t>
            </a:r>
            <a:endParaRPr lang="en-US" sz="2400" b="0" i="0" u="none" strike="noStrike" kern="1200" cap="none" spc="0" baseline="0">
              <a:solidFill>
                <a:srgbClr val="000000"/>
              </a:solidFill>
              <a:uFillTx/>
              <a:latin typeface="標楷體" pitchFamily="65"/>
              <a:ea typeface="標楷體" pitchFamily="65"/>
            </a:endParaRPr>
          </a:p>
        </p:txBody>
      </p:sp>
      <p:sp>
        <p:nvSpPr>
          <p:cNvPr id="6" name="AutoShape 25"/>
          <p:cNvSpPr/>
          <p:nvPr/>
        </p:nvSpPr>
        <p:spPr>
          <a:xfrm>
            <a:off x="384761" y="5203009"/>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pic>
        <p:nvPicPr>
          <p:cNvPr id="7" name="圖片 7">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138583" y="2748156"/>
            <a:ext cx="2691353" cy="2753459"/>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name="Slide256">
    <p:spTree>
      <p:nvGrpSpPr>
        <p:cNvPr id="1" name=""/>
        <p:cNvGrpSpPr/>
        <p:nvPr/>
      </p:nvGrpSpPr>
      <p:grpSpPr>
        <a:xfrm>
          <a:off x="0" y="0"/>
          <a:ext cx="0" cy="0"/>
          <a:chOff x="0" y="0"/>
          <a:chExt cx="0" cy="0"/>
        </a:xfrm>
      </p:grpSpPr>
      <p:pic>
        <p:nvPicPr>
          <p:cNvPr id="2" name="圖片 3">
            <a:extLst>
              <a:ext uri="{FF2B5EF4-FFF2-40B4-BE49-F238E27FC236}">
                <a16:creationId xmlns:a16="http://schemas.microsoft.com/office/drawing/2014/main" id="{00000000-0000-0000-0000-000000000000}"/>
              </a:ext>
            </a:extLst>
          </p:cNvPr>
          <p:cNvPicPr>
            <a:picLocks noChangeAspect="1"/>
          </p:cNvPicPr>
          <p:nvPr/>
        </p:nvPicPr>
        <p:blipFill>
          <a:blip r:embed="rId2"/>
          <a:srcRect b="3406"/>
          <a:stretch>
            <a:fillRect/>
          </a:stretch>
        </p:blipFill>
        <p:spPr>
          <a:xfrm>
            <a:off x="179515" y="1588285"/>
            <a:ext cx="1823779" cy="4215996"/>
          </a:xfrm>
          <a:prstGeom prst="rect">
            <a:avLst/>
          </a:prstGeom>
          <a:noFill/>
          <a:ln w="9528" cap="flat">
            <a:solidFill>
              <a:srgbClr val="000000"/>
            </a:solidFill>
            <a:prstDash val="solid"/>
            <a:miter/>
          </a:ln>
        </p:spPr>
      </p:pic>
      <p:pic>
        <p:nvPicPr>
          <p:cNvPr id="3" name="圖片 4">
            <a:extLst>
              <a:ext uri="{FF2B5EF4-FFF2-40B4-BE49-F238E27FC236}">
                <a16:creationId xmlns:a16="http://schemas.microsoft.com/office/drawing/2014/main" id="{00000000-0000-0000-0000-000000000000}"/>
              </a:ext>
            </a:extLst>
          </p:cNvPr>
          <p:cNvPicPr>
            <a:picLocks noChangeAspect="1"/>
          </p:cNvPicPr>
          <p:nvPr/>
        </p:nvPicPr>
        <p:blipFill>
          <a:blip r:embed="rId3"/>
          <a:srcRect r="5393"/>
          <a:stretch>
            <a:fillRect/>
          </a:stretch>
        </p:blipFill>
        <p:spPr>
          <a:xfrm>
            <a:off x="2239008" y="1293802"/>
            <a:ext cx="6538179" cy="4529955"/>
          </a:xfrm>
          <a:prstGeom prst="rect">
            <a:avLst/>
          </a:prstGeom>
          <a:noFill/>
          <a:ln w="9528" cap="flat">
            <a:solidFill>
              <a:srgbClr val="000000"/>
            </a:solidFill>
            <a:prstDash val="solid"/>
            <a:miter/>
          </a:ln>
        </p:spPr>
      </p:pic>
      <p:sp>
        <p:nvSpPr>
          <p:cNvPr id="4" name="矩形 3"/>
          <p:cNvSpPr/>
          <p:nvPr/>
        </p:nvSpPr>
        <p:spPr>
          <a:xfrm>
            <a:off x="335319" y="4221089"/>
            <a:ext cx="1500374" cy="251121"/>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向右箭號 8"/>
          <p:cNvSpPr/>
          <p:nvPr/>
        </p:nvSpPr>
        <p:spPr>
          <a:xfrm>
            <a:off x="1871694" y="4095524"/>
            <a:ext cx="396044" cy="502252"/>
          </a:xfrm>
          <a:custGeom>
            <a:avLst>
              <a:gd name="f0" fmla="val 1241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gradFill>
            <a:gsLst>
              <a:gs pos="0">
                <a:srgbClr val="5D417E"/>
              </a:gs>
              <a:gs pos="100000">
                <a:srgbClr val="7B58A6"/>
              </a:gs>
            </a:gsLst>
            <a:lin ang="16200000"/>
          </a:gra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直線圖說文字 1 3"/>
          <p:cNvSpPr/>
          <p:nvPr/>
        </p:nvSpPr>
        <p:spPr>
          <a:xfrm>
            <a:off x="8127232" y="1556793"/>
            <a:ext cx="1139470" cy="576062"/>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000000"/>
                </a:solidFill>
                <a:uFillTx/>
                <a:latin typeface="標楷體" pitchFamily="65"/>
                <a:ea typeface="標楷體" pitchFamily="65"/>
              </a:rPr>
              <a:t>1.</a:t>
            </a:r>
            <a:r>
              <a:rPr lang="zh-TW" sz="1800" b="0" i="0" u="none" strike="noStrike" kern="0" cap="none" spc="0" baseline="0">
                <a:solidFill>
                  <a:srgbClr val="000000"/>
                </a:solidFill>
                <a:uFillTx/>
                <a:latin typeface="標楷體" pitchFamily="65"/>
                <a:ea typeface="標楷體" pitchFamily="65"/>
              </a:rPr>
              <a:t>點入影片觀看</a:t>
            </a:r>
            <a:endParaRPr lang="en-US" sz="1800" b="0" i="0" u="none" strike="noStrike" kern="1200" cap="none" spc="0" baseline="0">
              <a:solidFill>
                <a:srgbClr val="000000"/>
              </a:solidFill>
              <a:uFillTx/>
              <a:latin typeface="標楷體" pitchFamily="65"/>
              <a:ea typeface="標楷體" pitchFamily="65"/>
            </a:endParaRPr>
          </a:p>
        </p:txBody>
      </p:sp>
      <p:sp>
        <p:nvSpPr>
          <p:cNvPr id="7" name="矩形 5"/>
          <p:cNvSpPr/>
          <p:nvPr/>
        </p:nvSpPr>
        <p:spPr>
          <a:xfrm>
            <a:off x="7414421" y="1772820"/>
            <a:ext cx="477088" cy="360035"/>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標題 1"/>
          <p:cNvSpPr txBox="1">
            <a:spLocks noGrp="1"/>
          </p:cNvSpPr>
          <p:nvPr>
            <p:ph type="title"/>
          </p:nvPr>
        </p:nvSpPr>
        <p:spPr>
          <a:xfrm>
            <a:off x="395532" y="142527"/>
            <a:ext cx="8686800" cy="838203"/>
          </a:xfrm>
        </p:spPr>
        <p:txBody>
          <a:bodyPr/>
          <a:lstStyle/>
          <a:p>
            <a:pPr lvl="0"/>
            <a:r>
              <a:rPr lang="zh-TW" sz="4000">
                <a:solidFill>
                  <a:srgbClr val="953735"/>
                </a:solidFill>
                <a:latin typeface="Times New Roman" pitchFamily="18"/>
                <a:ea typeface="標楷體" pitchFamily="65"/>
                <a:cs typeface="Times New Roman" pitchFamily="18"/>
              </a:rPr>
              <a:t>載具教學增能課程</a:t>
            </a:r>
            <a:endParaRPr lang="en-US" sz="4000">
              <a:solidFill>
                <a:srgbClr val="953735"/>
              </a:solidFill>
              <a:latin typeface="Times New Roman" pitchFamily="18"/>
              <a:ea typeface="標楷體" pitchFamily="65"/>
              <a:cs typeface="Times New Roman" pitchFamily="18"/>
            </a:endParaRPr>
          </a:p>
        </p:txBody>
      </p:sp>
      <p:sp>
        <p:nvSpPr>
          <p:cNvPr id="9" name="矩形 5"/>
          <p:cNvSpPr/>
          <p:nvPr/>
        </p:nvSpPr>
        <p:spPr>
          <a:xfrm>
            <a:off x="8312417" y="2385495"/>
            <a:ext cx="464780" cy="360035"/>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0" name="直線圖說文字 1 15"/>
          <p:cNvSpPr/>
          <p:nvPr/>
        </p:nvSpPr>
        <p:spPr>
          <a:xfrm>
            <a:off x="6243824" y="2216267"/>
            <a:ext cx="1728188" cy="698491"/>
          </a:xfrm>
          <a:custGeom>
            <a:avLst/>
            <a:gdLst>
              <a:gd name="f0" fmla="val w"/>
              <a:gd name="f1" fmla="val h"/>
              <a:gd name="f2" fmla="val ss"/>
              <a:gd name="f3" fmla="val 0"/>
              <a:gd name="f4" fmla="val 53482"/>
              <a:gd name="f5" fmla="val 101351"/>
              <a:gd name="f6" fmla="val 57732"/>
              <a:gd name="f7" fmla="val 12060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4E3B3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依看觀看時間顯示比例</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name="Slide259">
    <p:spTree>
      <p:nvGrpSpPr>
        <p:cNvPr id="1" name=""/>
        <p:cNvGrpSpPr/>
        <p:nvPr/>
      </p:nvGrpSpPr>
      <p:grpSpPr>
        <a:xfrm>
          <a:off x="0" y="0"/>
          <a:ext cx="0" cy="0"/>
          <a:chOff x="0" y="0"/>
          <a:chExt cx="0" cy="0"/>
        </a:xfrm>
      </p:grpSpPr>
      <p:sp>
        <p:nvSpPr>
          <p:cNvPr id="2" name="矩形 5"/>
          <p:cNvSpPr/>
          <p:nvPr/>
        </p:nvSpPr>
        <p:spPr>
          <a:xfrm>
            <a:off x="5193901" y="1124739"/>
            <a:ext cx="3888431" cy="2862318"/>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影片觀看僅能往前拉，不能往後拉。</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觀看過程如中途跳離影片頁面，影片將暫停播放。重新進入可以點選重新觀看、繼續觀看。</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為維護資訊安全，系統閒置</a:t>
            </a:r>
            <a:r>
              <a:rPr lang="en-US" sz="1800" b="0" i="0" u="none" strike="noStrike" kern="1200" cap="none" spc="0" baseline="0">
                <a:solidFill>
                  <a:srgbClr val="000000"/>
                </a:solidFill>
                <a:uFillTx/>
                <a:latin typeface="標楷體" pitchFamily="65"/>
                <a:ea typeface="標楷體" pitchFamily="65"/>
              </a:rPr>
              <a:t>20</a:t>
            </a:r>
            <a:r>
              <a:rPr lang="zh-TW" sz="1800" b="0" i="0" u="none" strike="noStrike" kern="1200" cap="none" spc="0" baseline="0">
                <a:solidFill>
                  <a:srgbClr val="000000"/>
                </a:solidFill>
                <a:uFillTx/>
                <a:latin typeface="標楷體" pitchFamily="65"/>
                <a:ea typeface="標楷體" pitchFamily="65"/>
              </a:rPr>
              <a:t>分鐘將自動登出，請留意提醒。</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共同科目之增能課程教學影片觀看完畢後，請點選「影片試題」連結測驗並完成測驗。</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觀看比率為</a:t>
            </a:r>
            <a:r>
              <a:rPr lang="en-US" sz="1800" b="0" i="0" u="none" strike="noStrike" kern="1200" cap="none" spc="0" baseline="0">
                <a:solidFill>
                  <a:srgbClr val="000000"/>
                </a:solidFill>
                <a:uFillTx/>
                <a:latin typeface="標楷體" pitchFamily="65"/>
                <a:ea typeface="標楷體" pitchFamily="65"/>
              </a:rPr>
              <a:t> 100%</a:t>
            </a:r>
            <a:r>
              <a:rPr lang="zh-TW" sz="1800" b="0" i="0" u="none" strike="noStrike" kern="1200" cap="none" spc="0" baseline="0">
                <a:solidFill>
                  <a:srgbClr val="000000"/>
                </a:solidFill>
                <a:uFillTx/>
                <a:latin typeface="標楷體" pitchFamily="65"/>
                <a:ea typeface="標楷體" pitchFamily="65"/>
              </a:rPr>
              <a:t>才可以點擊。</a:t>
            </a:r>
          </a:p>
        </p:txBody>
      </p:sp>
      <p:sp>
        <p:nvSpPr>
          <p:cNvPr id="3" name="文字方塊 2"/>
          <p:cNvSpPr txBox="1"/>
          <p:nvPr/>
        </p:nvSpPr>
        <p:spPr>
          <a:xfrm>
            <a:off x="3419874" y="6048527"/>
            <a:ext cx="1944215"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標楷體" pitchFamily="65"/>
                <a:ea typeface="標楷體" pitchFamily="65"/>
              </a:rPr>
              <a:t>※</a:t>
            </a:r>
            <a:r>
              <a:rPr lang="zh-TW" sz="1200" b="0" i="0" u="none" strike="noStrike" kern="0" cap="none" spc="0" baseline="0">
                <a:solidFill>
                  <a:srgbClr val="000000"/>
                </a:solidFill>
                <a:uFillTx/>
                <a:latin typeface="標楷體" pitchFamily="65"/>
                <a:ea typeface="標楷體" pitchFamily="65"/>
              </a:rPr>
              <a:t>此圖以共同科畫面為例</a:t>
            </a:r>
            <a:endParaRPr lang="en-US" sz="1200" b="0" i="0" u="none" strike="noStrike" kern="0" cap="none" spc="0" baseline="0">
              <a:solidFill>
                <a:srgbClr val="000000"/>
              </a:solidFill>
              <a:uFillTx/>
              <a:latin typeface="標楷體" pitchFamily="65"/>
              <a:ea typeface="標楷體" pitchFamily="65"/>
            </a:endParaRPr>
          </a:p>
        </p:txBody>
      </p:sp>
      <p:sp>
        <p:nvSpPr>
          <p:cNvPr id="4" name="標題 1"/>
          <p:cNvSpPr txBox="1">
            <a:spLocks noGrp="1"/>
          </p:cNvSpPr>
          <p:nvPr>
            <p:ph type="title"/>
          </p:nvPr>
        </p:nvSpPr>
        <p:spPr>
          <a:xfrm>
            <a:off x="395532" y="142527"/>
            <a:ext cx="8686800" cy="838203"/>
          </a:xfrm>
        </p:spPr>
        <p:txBody>
          <a:bodyPr/>
          <a:lstStyle/>
          <a:p>
            <a:pPr lvl="0"/>
            <a:r>
              <a:rPr lang="zh-TW" sz="4000">
                <a:solidFill>
                  <a:srgbClr val="953735"/>
                </a:solidFill>
                <a:latin typeface="Times New Roman" pitchFamily="18"/>
                <a:ea typeface="標楷體" pitchFamily="65"/>
                <a:cs typeface="Times New Roman" pitchFamily="18"/>
              </a:rPr>
              <a:t>教師增能課程影片說明</a:t>
            </a:r>
          </a:p>
        </p:txBody>
      </p:sp>
      <p:pic>
        <p:nvPicPr>
          <p:cNvPr id="5" name="圖片 1">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07506" y="1090321"/>
            <a:ext cx="5086395" cy="4943118"/>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sz="4000" dirty="0">
                <a:solidFill>
                  <a:srgbClr val="953735"/>
                </a:solidFill>
                <a:latin typeface="Times New Roman" pitchFamily="18"/>
                <a:ea typeface="標楷體" pitchFamily="65"/>
                <a:cs typeface="Times New Roman" pitchFamily="18"/>
              </a:rPr>
              <a:t>共同科目影片</a:t>
            </a:r>
            <a:r>
              <a:rPr lang="zh-TW" altLang="zh-TW" sz="4000" dirty="0" smtClean="0">
                <a:solidFill>
                  <a:srgbClr val="953735"/>
                </a:solidFill>
                <a:latin typeface="Times New Roman" pitchFamily="18"/>
                <a:ea typeface="標楷體" pitchFamily="65"/>
                <a:cs typeface="Times New Roman" pitchFamily="18"/>
              </a:rPr>
              <a:t>試題</a:t>
            </a:r>
            <a:r>
              <a:rPr lang="zh-TW" altLang="en-US" sz="4000" dirty="0" smtClean="0">
                <a:solidFill>
                  <a:srgbClr val="953735"/>
                </a:solidFill>
                <a:latin typeface="Times New Roman" pitchFamily="18"/>
                <a:ea typeface="標楷體" pitchFamily="65"/>
                <a:cs typeface="Times New Roman" pitchFamily="18"/>
              </a:rPr>
              <a:t>注意事項</a:t>
            </a:r>
            <a:endParaRPr lang="zh-TW" altLang="en-US" sz="4000" dirty="0">
              <a:solidFill>
                <a:srgbClr val="953735"/>
              </a:solidFill>
              <a:latin typeface="Times New Roman" pitchFamily="18"/>
              <a:ea typeface="標楷體" pitchFamily="65"/>
              <a:cs typeface="Times New Roman" pitchFamily="18"/>
            </a:endParaRPr>
          </a:p>
        </p:txBody>
      </p:sp>
      <p:pic>
        <p:nvPicPr>
          <p:cNvPr id="6" name="內容版面配置區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891"/>
          <a:stretch/>
        </p:blipFill>
        <p:spPr>
          <a:xfrm>
            <a:off x="152266" y="1274618"/>
            <a:ext cx="8839468" cy="4430709"/>
          </a:xfrm>
          <a:ln>
            <a:solidFill>
              <a:schemeClr val="tx1"/>
            </a:solidFill>
          </a:ln>
        </p:spPr>
      </p:pic>
      <p:sp>
        <p:nvSpPr>
          <p:cNvPr id="7" name="矩形 6"/>
          <p:cNvSpPr/>
          <p:nvPr/>
        </p:nvSpPr>
        <p:spPr>
          <a:xfrm>
            <a:off x="457200" y="5705327"/>
            <a:ext cx="7153564" cy="861774"/>
          </a:xfrm>
          <a:prstGeom prst="rect">
            <a:avLst/>
          </a:prstGeom>
        </p:spPr>
        <p:txBody>
          <a:bodyPr wrap="square">
            <a:spAutoFit/>
          </a:bodyPr>
          <a:lstStyle/>
          <a:p>
            <a:pPr>
              <a:spcAft>
                <a:spcPts val="0"/>
              </a:spcAft>
            </a:pPr>
            <a:r>
              <a:rPr lang="zh-TW" altLang="zh-TW"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若有共同科試題相關問題</a:t>
            </a:r>
            <a:endParaRPr lang="zh-TW" altLang="zh-TW" sz="1600" dirty="0">
              <a:latin typeface="微軟正黑體" panose="020B0604030504040204" pitchFamily="34" charset="-120"/>
              <a:ea typeface="微軟正黑體" panose="020B0604030504040204" pitchFamily="34" charset="-120"/>
              <a:cs typeface="新細明體" panose="02020500000000000000" pitchFamily="18" charset="-120"/>
            </a:endParaRPr>
          </a:p>
          <a:p>
            <a:pPr>
              <a:spcAft>
                <a:spcPts val="0"/>
              </a:spcAft>
            </a:pPr>
            <a:r>
              <a:rPr lang="zh-TW" altLang="zh-TW"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聯絡人</a:t>
            </a:r>
            <a:r>
              <a:rPr lang="en-US" altLang="zh-TW"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a:t>
            </a:r>
            <a:r>
              <a:rPr lang="zh-TW" altLang="zh-TW"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國立臺灣師範大學教育學系教育專業發展中心 莊先生</a:t>
            </a:r>
            <a:endParaRPr lang="zh-TW" altLang="zh-TW" sz="1600" dirty="0">
              <a:latin typeface="微軟正黑體" panose="020B0604030504040204" pitchFamily="34" charset="-120"/>
              <a:ea typeface="微軟正黑體" panose="020B0604030504040204" pitchFamily="34" charset="-120"/>
              <a:cs typeface="新細明體" panose="02020500000000000000" pitchFamily="18" charset="-120"/>
            </a:endParaRPr>
          </a:p>
          <a:p>
            <a:pPr>
              <a:spcAft>
                <a:spcPts val="0"/>
              </a:spcAft>
            </a:pPr>
            <a:r>
              <a:rPr lang="zh-TW" altLang="zh-TW"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聯絡方式</a:t>
            </a:r>
            <a:r>
              <a:rPr lang="en-US" altLang="zh-TW" sz="1600" dirty="0">
                <a:solidFill>
                  <a:srgbClr val="000000"/>
                </a:solidFill>
                <a:latin typeface="微軟正黑體" panose="020B0604030504040204" pitchFamily="34" charset="-120"/>
                <a:ea typeface="微軟正黑體" panose="020B0604030504040204" pitchFamily="34" charset="-120"/>
                <a:cs typeface="新細明體" panose="02020500000000000000" pitchFamily="18" charset="-120"/>
              </a:rPr>
              <a:t>:(02)7749-3644 /</a:t>
            </a:r>
            <a:r>
              <a:rPr lang="en-US" altLang="zh-TW" sz="1600" dirty="0">
                <a:solidFill>
                  <a:srgbClr val="1F497D"/>
                </a:solidFill>
                <a:latin typeface="微軟正黑體" panose="020B0604030504040204" pitchFamily="34" charset="-120"/>
                <a:ea typeface="微軟正黑體" panose="020B0604030504040204" pitchFamily="34" charset="-120"/>
                <a:cs typeface="新細明體" panose="02020500000000000000" pitchFamily="18" charset="-120"/>
              </a:rPr>
              <a:t> </a:t>
            </a:r>
            <a:r>
              <a:rPr lang="en-US" altLang="zh-TW" sz="1600" u="sng" dirty="0">
                <a:solidFill>
                  <a:srgbClr val="1F497D"/>
                </a:solidFill>
                <a:latin typeface="微軟正黑體" panose="020B0604030504040204" pitchFamily="34" charset="-120"/>
                <a:ea typeface="微軟正黑體" panose="020B0604030504040204" pitchFamily="34" charset="-120"/>
                <a:cs typeface="新細明體" panose="02020500000000000000" pitchFamily="18" charset="-120"/>
                <a:hlinkClick r:id="rId3"/>
              </a:rPr>
              <a:t>trico@ntnu.edu.tw</a:t>
            </a:r>
            <a:endParaRPr lang="zh-TW" altLang="zh-TW" sz="1600" dirty="0">
              <a:latin typeface="微軟正黑體" panose="020B0604030504040204" pitchFamily="34" charset="-120"/>
              <a:ea typeface="微軟正黑體" panose="020B0604030504040204" pitchFamily="34" charset="-120"/>
              <a:cs typeface="新細明體" panose="02020500000000000000" pitchFamily="18" charset="-120"/>
            </a:endParaRPr>
          </a:p>
        </p:txBody>
      </p:sp>
    </p:spTree>
    <p:extLst>
      <p:ext uri="{BB962C8B-B14F-4D97-AF65-F5344CB8AC3E}">
        <p14:creationId xmlns:p14="http://schemas.microsoft.com/office/powerpoint/2010/main" val="1818547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name="Slide21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3606024-E22B-4D07-9876-3B2D3955BE23}" type="slidenum">
              <a:t>118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帳號管理─教師帳號管理</a:t>
            </a:r>
            <a:endParaRPr lang="en-US" b="1">
              <a:solidFill>
                <a:srgbClr val="953735"/>
              </a:solidFill>
              <a:latin typeface="標楷體" pitchFamily="65"/>
              <a:ea typeface="標楷體" pitchFamily="65"/>
            </a:endParaRP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新增或批次修改帳號</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校內帳號總表</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校內帳號使用統計</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開班受輔歷程資訊</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0" cap="none" spc="0" baseline="0">
                <a:solidFill>
                  <a:srgbClr val="000000"/>
                </a:solidFill>
                <a:uFillTx/>
                <a:latin typeface="標楷體" pitchFamily="65"/>
                <a:ea typeface="標楷體" pitchFamily="65"/>
              </a:rPr>
              <a:t>增能課程使用統計</a:t>
            </a:r>
            <a:endParaRPr lang="en-US" sz="2400" b="0" i="0" u="none" strike="noStrike" kern="1200" cap="none" spc="0" baseline="0">
              <a:solidFill>
                <a:srgbClr val="000000"/>
              </a:solidFill>
              <a:uFillTx/>
              <a:latin typeface="標楷體" pitchFamily="65"/>
              <a:ea typeface="標楷體" pitchFamily="65"/>
            </a:endParaRPr>
          </a:p>
        </p:txBody>
      </p:sp>
      <p:sp>
        <p:nvSpPr>
          <p:cNvPr id="6" name="AutoShape 25"/>
          <p:cNvSpPr/>
          <p:nvPr/>
        </p:nvSpPr>
        <p:spPr>
          <a:xfrm>
            <a:off x="214106" y="3883603"/>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pic>
        <p:nvPicPr>
          <p:cNvPr id="7" name="圖片 6">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966676" y="3269281"/>
            <a:ext cx="3042830" cy="1677603"/>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name="Slide212">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23523" y="1988838"/>
            <a:ext cx="8172404" cy="3261756"/>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36CF529-86B4-4F7D-93FE-F2003B03E135}" type="slidenum">
              <a:t>119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423915" y="260649"/>
            <a:ext cx="8229600" cy="1143000"/>
          </a:xfrm>
        </p:spPr>
        <p:txBody>
          <a:bodyPr/>
          <a:lstStyle/>
          <a:p>
            <a:pPr lvl="0"/>
            <a:r>
              <a:rPr lang="zh-TW" sz="4000">
                <a:solidFill>
                  <a:srgbClr val="953735"/>
                </a:solidFill>
                <a:latin typeface="標楷體" pitchFamily="65"/>
                <a:ea typeface="標楷體" pitchFamily="65"/>
                <a:cs typeface="Times New Roman" pitchFamily="18"/>
              </a:rPr>
              <a:t>單筆新增帳號</a:t>
            </a:r>
          </a:p>
        </p:txBody>
      </p:sp>
      <p:grpSp>
        <p:nvGrpSpPr>
          <p:cNvPr id="5" name="群組 11"/>
          <p:cNvGrpSpPr/>
          <p:nvPr/>
        </p:nvGrpSpPr>
        <p:grpSpPr>
          <a:xfrm>
            <a:off x="405883" y="1509628"/>
            <a:ext cx="5256574" cy="1271299"/>
            <a:chOff x="405883" y="1509628"/>
            <a:chExt cx="5256574" cy="1271299"/>
          </a:xfrm>
        </p:grpSpPr>
        <p:sp>
          <p:nvSpPr>
            <p:cNvPr id="6" name="圓角矩形圖說文字 5"/>
            <p:cNvSpPr/>
            <p:nvPr/>
          </p:nvSpPr>
          <p:spPr>
            <a:xfrm>
              <a:off x="2741544" y="1509628"/>
              <a:ext cx="2920913" cy="674534"/>
            </a:xfrm>
            <a:custGeom>
              <a:avLst>
                <a:gd name="f0" fmla="val -3636"/>
                <a:gd name="f1" fmla="val 2489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功能頁籤選擇</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「新增或批次修改帳號」</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 7"/>
            <p:cNvSpPr/>
            <p:nvPr/>
          </p:nvSpPr>
          <p:spPr>
            <a:xfrm>
              <a:off x="1328047" y="1996958"/>
              <a:ext cx="773106" cy="37441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圓角矩形 8"/>
            <p:cNvSpPr/>
            <p:nvPr/>
          </p:nvSpPr>
          <p:spPr>
            <a:xfrm>
              <a:off x="405883" y="2371368"/>
              <a:ext cx="1501819" cy="40955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grpSp>
      <p:sp>
        <p:nvSpPr>
          <p:cNvPr id="9" name="圓角矩形圖說文字 6"/>
          <p:cNvSpPr/>
          <p:nvPr/>
        </p:nvSpPr>
        <p:spPr>
          <a:xfrm>
            <a:off x="5940152" y="2512862"/>
            <a:ext cx="3024332" cy="2449851"/>
          </a:xfrm>
          <a:custGeom>
            <a:avLst>
              <a:gd name="f0" fmla="val -2674"/>
              <a:gd name="f1" fmla="val 5517"/>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單筆新增帳號，分三類：</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FF"/>
                </a:solidFill>
                <a:uFillTx/>
                <a:latin typeface="標楷體" pitchFamily="65"/>
                <a:ea typeface="標楷體" pitchFamily="65"/>
              </a:rPr>
              <a:t>綜合權限</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主任、校長</a:t>
            </a:r>
            <a:r>
              <a:rPr lang="en-US" sz="1800" b="0" i="0" u="none" strike="noStrike" kern="1200" cap="none" spc="0" baseline="0">
                <a:solidFill>
                  <a:srgbClr val="000000"/>
                </a:solidFill>
                <a:uFillTx/>
                <a:latin typeface="標楷體" pitchFamily="65"/>
                <a:ea typeface="標楷體" pitchFamily="65"/>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FF"/>
                </a:solidFill>
                <a:uFillTx/>
                <a:latin typeface="標楷體" pitchFamily="65"/>
                <a:ea typeface="標楷體" pitchFamily="65"/>
              </a:rPr>
              <a:t>班級權限</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導師、導師兼授課教師</a:t>
            </a:r>
            <a:r>
              <a:rPr lang="en-US" sz="1800" b="0" i="0" u="none" strike="noStrike" kern="1200" cap="none" spc="0" baseline="0">
                <a:solidFill>
                  <a:srgbClr val="000000"/>
                </a:solidFill>
                <a:uFillTx/>
                <a:latin typeface="標楷體" pitchFamily="65"/>
                <a:ea typeface="標楷體" pitchFamily="65"/>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FF"/>
                </a:solidFill>
                <a:uFillTx/>
                <a:latin typeface="標楷體" pitchFamily="65"/>
                <a:ea typeface="標楷體" pitchFamily="65"/>
              </a:rPr>
              <a:t>授課教師</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授課、科任教師</a:t>
            </a:r>
            <a:r>
              <a:rPr lang="en-US" sz="1800" b="0" i="0" u="none" strike="noStrike" kern="1200" cap="none" spc="0" baseline="0">
                <a:solidFill>
                  <a:srgbClr val="000000"/>
                </a:solidFill>
                <a:uFillTx/>
                <a:latin typeface="標楷體" pitchFamily="65"/>
                <a:ea typeface="標楷體" pitchFamily="65"/>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以下依系統要求填入各欄位資料。</a:t>
            </a:r>
            <a:endParaRPr lang="en-US" sz="1800" b="0" i="0" u="none" strike="noStrike" kern="1200" cap="none" spc="0" baseline="0">
              <a:solidFill>
                <a:srgbClr val="000000"/>
              </a:solidFill>
              <a:uFillTx/>
              <a:latin typeface="標楷體" pitchFamily="65"/>
              <a:ea typeface="標楷體" pitchFamily="65"/>
            </a:endParaRPr>
          </a:p>
        </p:txBody>
      </p:sp>
      <p:sp>
        <p:nvSpPr>
          <p:cNvPr id="10" name="圓角矩形圖說文字 6"/>
          <p:cNvSpPr/>
          <p:nvPr/>
        </p:nvSpPr>
        <p:spPr>
          <a:xfrm>
            <a:off x="2915820" y="4869161"/>
            <a:ext cx="2746647" cy="1080116"/>
          </a:xfrm>
          <a:custGeom>
            <a:avLst>
              <a:gd name="f0" fmla="val 4243"/>
              <a:gd name="f1" fmla="val -10515"/>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0" cap="none" spc="0" baseline="0">
                <a:solidFill>
                  <a:srgbClr val="000000"/>
                </a:solidFill>
                <a:uFillTx/>
                <a:latin typeface="標楷體" pitchFamily="65"/>
                <a:ea typeface="標楷體" pitchFamily="65"/>
              </a:rPr>
              <a:t>輸入身分證自動配對開班填報系統之學生名單</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000000"/>
                </a:solidFill>
                <a:uFillTx/>
                <a:latin typeface="標楷體" pitchFamily="65"/>
                <a:ea typeface="標楷體" pitchFamily="65"/>
              </a:rPr>
              <a:t>(</a:t>
            </a:r>
            <a:r>
              <a:rPr lang="zh-TW" sz="1800" b="0" i="0" u="none" strike="noStrike" kern="0" cap="none" spc="0" baseline="0">
                <a:solidFill>
                  <a:srgbClr val="000000"/>
                </a:solidFill>
                <a:uFillTx/>
                <a:latin typeface="標楷體" pitchFamily="65"/>
                <a:ea typeface="標楷體" pitchFamily="65"/>
              </a:rPr>
              <a:t>非必填欄位</a:t>
            </a:r>
            <a:r>
              <a:rPr lang="en-US" sz="1800" b="0" i="0" u="none" strike="noStrike" kern="0" cap="none" spc="0" baseline="0">
                <a:solidFill>
                  <a:srgbClr val="000000"/>
                </a:solidFill>
                <a:uFillTx/>
                <a:latin typeface="標楷體" pitchFamily="65"/>
                <a:ea typeface="標楷體" pitchFamily="65"/>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74640"/>
            <a:ext cx="8229600" cy="925793"/>
          </a:xfrm>
        </p:spPr>
        <p:txBody>
          <a:bodyPr/>
          <a:lstStyle/>
          <a:p>
            <a:pPr lvl="0"/>
            <a:r>
              <a:rPr lang="zh-TW" sz="4000">
                <a:solidFill>
                  <a:srgbClr val="953735"/>
                </a:solidFill>
                <a:latin typeface="Times New Roman" pitchFamily="18"/>
                <a:ea typeface="標楷體" pitchFamily="65"/>
                <a:cs typeface="Times New Roman" pitchFamily="18"/>
              </a:rPr>
              <a:t>各年級通過標準</a:t>
            </a:r>
            <a:endParaRPr lang="en-US" sz="4000"/>
          </a:p>
        </p:txBody>
      </p:sp>
      <p:pic>
        <p:nvPicPr>
          <p:cNvPr id="3" name="圖片 2">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463299" y="1578867"/>
            <a:ext cx="8235699" cy="5090163"/>
          </a:xfrm>
          <a:prstGeom prst="rect">
            <a:avLst/>
          </a:prstGeom>
          <a:noFill/>
          <a:ln cap="flat">
            <a:noFill/>
          </a:ln>
        </p:spPr>
      </p:pic>
      <p:sp>
        <p:nvSpPr>
          <p:cNvPr id="4" name="內容版面配置區 6"/>
          <p:cNvSpPr txBox="1"/>
          <p:nvPr/>
        </p:nvSpPr>
        <p:spPr>
          <a:xfrm>
            <a:off x="467541" y="1052739"/>
            <a:ext cx="8424934" cy="51094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US" sz="2600" b="0" i="0" u="none" strike="noStrike" kern="1200" cap="none" spc="0" baseline="0">
                <a:solidFill>
                  <a:srgbClr val="000000"/>
                </a:solidFill>
                <a:uFillTx/>
                <a:latin typeface="標楷體" pitchFamily="65"/>
                <a:ea typeface="標楷體" pitchFamily="65"/>
              </a:rPr>
              <a:t>※</a:t>
            </a:r>
            <a:r>
              <a:rPr lang="zh-TW" sz="2600" b="0" i="0" u="none" strike="noStrike" kern="1200" cap="none" spc="0" baseline="0">
                <a:solidFill>
                  <a:srgbClr val="000000"/>
                </a:solidFill>
                <a:uFillTx/>
                <a:latin typeface="標楷體" pitchFamily="65"/>
                <a:ea typeface="標楷體" pitchFamily="65"/>
              </a:rPr>
              <a:t>就讀年段為</a:t>
            </a:r>
            <a:r>
              <a:rPr lang="en-US" sz="2600" b="0" i="0" u="none" strike="noStrike" kern="1200" cap="none" spc="0" baseline="0">
                <a:solidFill>
                  <a:srgbClr val="000000"/>
                </a:solidFill>
                <a:uFillTx/>
                <a:latin typeface="標楷體" pitchFamily="65"/>
                <a:ea typeface="標楷體" pitchFamily="65"/>
              </a:rPr>
              <a:t>5</a:t>
            </a:r>
            <a:r>
              <a:rPr lang="zh-TW" sz="2600" b="0" i="0" u="none" strike="noStrike" kern="1200" cap="none" spc="0" baseline="0">
                <a:solidFill>
                  <a:srgbClr val="000000"/>
                </a:solidFill>
                <a:uFillTx/>
                <a:latin typeface="標楷體" pitchFamily="65"/>
                <a:ea typeface="標楷體" pitchFamily="65"/>
              </a:rPr>
              <a:t>年級和</a:t>
            </a:r>
            <a:r>
              <a:rPr lang="en-US" sz="2600" b="0" i="0" u="none" strike="noStrike" kern="1200" cap="none" spc="0" baseline="0">
                <a:solidFill>
                  <a:srgbClr val="000000"/>
                </a:solidFill>
                <a:uFillTx/>
                <a:latin typeface="標楷體" pitchFamily="65"/>
                <a:ea typeface="標楷體" pitchFamily="65"/>
              </a:rPr>
              <a:t>7</a:t>
            </a:r>
            <a:r>
              <a:rPr lang="zh-TW" sz="2600" b="0" i="0" u="none" strike="noStrike" kern="1200" cap="none" spc="0" baseline="0">
                <a:solidFill>
                  <a:srgbClr val="000000"/>
                </a:solidFill>
                <a:uFillTx/>
                <a:latin typeface="標楷體" pitchFamily="65"/>
                <a:ea typeface="標楷體" pitchFamily="65"/>
              </a:rPr>
              <a:t>年級者，兩次測驗通過標準不同。</a:t>
            </a:r>
            <a:endParaRPr lang="en-US" sz="2600" b="0" i="0" u="none" strike="noStrike" kern="1200" cap="none" spc="0" baseline="0">
              <a:solidFill>
                <a:srgbClr val="000000"/>
              </a:solidFill>
              <a:uFillTx/>
              <a:latin typeface="標楷體" pitchFamily="65"/>
              <a:ea typeface="標楷體" pitchFamily="65"/>
            </a:endParaRPr>
          </a:p>
        </p:txBody>
      </p:sp>
      <p:sp>
        <p:nvSpPr>
          <p:cNvPr id="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0EE75F6-D85C-4515-B671-BECF41E6212C}" type="slidenum">
              <a:t>12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name="Slide213">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284F07-057A-45F5-BE41-41023B0BFD0E}" type="slidenum">
              <a:t>120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p:txBody>
          <a:bodyPr/>
          <a:lstStyle/>
          <a:p>
            <a:pPr lvl="0"/>
            <a:r>
              <a:rPr lang="zh-TW" sz="4000">
                <a:solidFill>
                  <a:srgbClr val="953735"/>
                </a:solidFill>
                <a:latin typeface="標楷體" pitchFamily="65"/>
                <a:ea typeface="標楷體" pitchFamily="65"/>
                <a:cs typeface="Times New Roman" pitchFamily="18"/>
              </a:rPr>
              <a:t>批次匯入或批次修改現有帳號</a:t>
            </a:r>
          </a:p>
        </p:txBody>
      </p:sp>
      <p:sp>
        <p:nvSpPr>
          <p:cNvPr id="4" name="向下箭號 6"/>
          <p:cNvSpPr/>
          <p:nvPr/>
        </p:nvSpPr>
        <p:spPr>
          <a:xfrm>
            <a:off x="5148062" y="2564901"/>
            <a:ext cx="432044" cy="991831"/>
          </a:xfrm>
          <a:custGeom>
            <a:avLst>
              <a:gd name="f0" fmla="val 16895"/>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向上箭號 5"/>
          <p:cNvSpPr/>
          <p:nvPr/>
        </p:nvSpPr>
        <p:spPr>
          <a:xfrm>
            <a:off x="2987820" y="2581186"/>
            <a:ext cx="432044" cy="1055199"/>
          </a:xfrm>
          <a:custGeom>
            <a:avLst>
              <a:gd name="f0" fmla="val 4422"/>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f20 f19 1"/>
              <a:gd name="f28" fmla="*/ 21600 f21 1"/>
              <a:gd name="f29" fmla="*/ 0 f21 1"/>
              <a:gd name="f30" fmla="*/ f19 f12 1"/>
              <a:gd name="f31" fmla="*/ f20 f13 1"/>
              <a:gd name="f32" fmla="+- f24 0 f3"/>
              <a:gd name="f33" fmla="+- f25 0 f3"/>
              <a:gd name="f34" fmla="*/ f27 1 10800"/>
              <a:gd name="f35" fmla="*/ f29 1 f21"/>
              <a:gd name="f36" fmla="*/ f28 1 f21"/>
              <a:gd name="f37" fmla="*/ f26 f12 1"/>
              <a:gd name="f38" fmla="+- f20 0 f34"/>
              <a:gd name="f39" fmla="*/ f36 f13 1"/>
              <a:gd name="f40" fmla="*/ f35 f12 1"/>
              <a:gd name="f41" fmla="*/ f36 f12 1"/>
              <a:gd name="f42" fmla="*/ f38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42" r="f37" b="f39"/>
            <a:pathLst>
              <a:path w="21600" h="21600">
                <a:moveTo>
                  <a:pt x="f19" y="f8"/>
                </a:moveTo>
                <a:lnTo>
                  <a:pt x="f19" y="f20"/>
                </a:lnTo>
                <a:lnTo>
                  <a:pt x="f7" y="f20"/>
                </a:lnTo>
                <a:lnTo>
                  <a:pt x="f9" y="f7"/>
                </a:lnTo>
                <a:lnTo>
                  <a:pt x="f8" y="f20"/>
                </a:lnTo>
                <a:lnTo>
                  <a:pt x="f26" y="f20"/>
                </a:lnTo>
                <a:lnTo>
                  <a:pt x="f26" y="f8"/>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6"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76551" y="3789035"/>
            <a:ext cx="8543925" cy="2762246"/>
          </a:xfrm>
          <a:prstGeom prst="rect">
            <a:avLst/>
          </a:prstGeom>
          <a:noFill/>
          <a:ln w="9528" cap="flat">
            <a:solidFill>
              <a:srgbClr val="000000"/>
            </a:solidFill>
            <a:prstDash val="solid"/>
            <a:miter/>
          </a:ln>
        </p:spPr>
      </p:pic>
      <p:sp>
        <p:nvSpPr>
          <p:cNvPr id="7" name="圓角矩形圖說文字 7"/>
          <p:cNvSpPr/>
          <p:nvPr/>
        </p:nvSpPr>
        <p:spPr>
          <a:xfrm>
            <a:off x="7452323" y="5349715"/>
            <a:ext cx="1512170" cy="648071"/>
          </a:xfrm>
          <a:custGeom>
            <a:avLst>
              <a:gd name="f0" fmla="val -5426"/>
              <a:gd name="f1" fmla="val 11287"/>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請參閱說明</a:t>
            </a:r>
            <a:endParaRPr lang="en-US" sz="1800" b="0" i="0" u="none" strike="noStrike" kern="1200" cap="none" spc="0" baseline="0">
              <a:solidFill>
                <a:srgbClr val="000000"/>
              </a:solidFill>
              <a:uFillTx/>
              <a:latin typeface="標楷體" pitchFamily="65"/>
              <a:ea typeface="標楷體" pitchFamily="65"/>
            </a:endParaRPr>
          </a:p>
        </p:txBody>
      </p:sp>
      <p:pic>
        <p:nvPicPr>
          <p:cNvPr id="8"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276551" y="1700811"/>
            <a:ext cx="8543925" cy="676189"/>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name="Slide214">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3EA1D01-B972-47EB-8780-F1C5EE5DAA51}" type="slidenum">
              <a:t>121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191362" y="4723616"/>
            <a:ext cx="5752728" cy="1951823"/>
          </a:xfrm>
          <a:prstGeom prst="rect">
            <a:avLst/>
          </a:prstGeom>
          <a:noFill/>
          <a:ln cap="flat">
            <a:noFill/>
          </a:ln>
        </p:spPr>
      </p:pic>
      <p:sp>
        <p:nvSpPr>
          <p:cNvPr id="4" name="標題 1"/>
          <p:cNvSpPr txBox="1">
            <a:spLocks noGrp="1"/>
          </p:cNvSpPr>
          <p:nvPr>
            <p:ph type="title"/>
          </p:nvPr>
        </p:nvSpPr>
        <p:spPr>
          <a:xfrm>
            <a:off x="308710" y="404658"/>
            <a:ext cx="8378089" cy="1012972"/>
          </a:xfrm>
        </p:spPr>
        <p:txBody>
          <a:bodyPr anchorCtr="0"/>
          <a:lstStyle/>
          <a:p>
            <a:pPr lvl="0" algn="l"/>
            <a:r>
              <a:rPr lang="en-US" sz="2400">
                <a:latin typeface="標楷體" pitchFamily="65"/>
                <a:ea typeface="標楷體" pitchFamily="65"/>
              </a:rPr>
              <a:t>‧</a:t>
            </a:r>
            <a:r>
              <a:rPr lang="zh-TW" sz="2400">
                <a:latin typeface="標楷體" pitchFamily="65"/>
                <a:ea typeface="標楷體" pitchFamily="65"/>
              </a:rPr>
              <a:t>承辦人新增帳號後，系統會寄認證信到老師的信箱，老師再依照下列步驟註冊登入：</a:t>
            </a:r>
            <a:endParaRPr lang="en-US" sz="2400">
              <a:latin typeface="標楷體" pitchFamily="65"/>
              <a:ea typeface="標楷體" pitchFamily="65"/>
            </a:endParaRPr>
          </a:p>
        </p:txBody>
      </p:sp>
      <p:sp>
        <p:nvSpPr>
          <p:cNvPr id="5" name="圓角矩形圖說文字 8"/>
          <p:cNvSpPr/>
          <p:nvPr/>
        </p:nvSpPr>
        <p:spPr>
          <a:xfrm>
            <a:off x="6524838" y="5087456"/>
            <a:ext cx="2185992" cy="1224134"/>
          </a:xfrm>
          <a:custGeom>
            <a:avLst>
              <a:gd name="f0" fmla="val -5441"/>
              <a:gd name="f1" fmla="val 13403"/>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5.</a:t>
            </a:r>
            <a:r>
              <a:rPr lang="zh-TW" sz="1800" b="0" i="0" u="none" strike="noStrike" kern="1200" cap="none" spc="0" baseline="0">
                <a:solidFill>
                  <a:srgbClr val="000000"/>
                </a:solidFill>
                <a:uFillTx/>
                <a:latin typeface="標楷體" pitchFamily="65"/>
                <a:ea typeface="標楷體" pitchFamily="65"/>
              </a:rPr>
              <a:t>登入系統</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6.</a:t>
            </a:r>
            <a:r>
              <a:rPr lang="zh-TW" sz="1800" b="0" i="0" u="none" strike="noStrike" kern="1200" cap="none" spc="0" baseline="0">
                <a:solidFill>
                  <a:srgbClr val="000000"/>
                </a:solidFill>
                <a:uFillTx/>
                <a:latin typeface="標楷體" pitchFamily="65"/>
                <a:ea typeface="標楷體" pitchFamily="65"/>
              </a:rPr>
              <a:t>密碼為認證信預設密碼</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建議複製貼上</a:t>
            </a:r>
            <a:r>
              <a:rPr lang="en-US" sz="1800" b="0" i="0" u="none" strike="noStrike" kern="1200" cap="none" spc="0" baseline="0">
                <a:solidFill>
                  <a:srgbClr val="000000"/>
                </a:solidFill>
                <a:uFillTx/>
                <a:latin typeface="標楷體" pitchFamily="65"/>
                <a:ea typeface="標楷體" pitchFamily="65"/>
              </a:rPr>
              <a:t>)</a:t>
            </a:r>
          </a:p>
        </p:txBody>
      </p:sp>
      <p:pic>
        <p:nvPicPr>
          <p:cNvPr id="6" name="圖片 11">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94674" y="1412775"/>
            <a:ext cx="8554641" cy="2838846"/>
          </a:xfrm>
          <a:prstGeom prst="rect">
            <a:avLst/>
          </a:prstGeom>
          <a:noFill/>
          <a:ln w="9528" cap="flat">
            <a:solidFill>
              <a:srgbClr val="000000"/>
            </a:solidFill>
            <a:prstDash val="solid"/>
            <a:miter/>
          </a:ln>
        </p:spPr>
      </p:pic>
      <p:sp>
        <p:nvSpPr>
          <p:cNvPr id="7" name="圓角矩形圖說文字 6"/>
          <p:cNvSpPr/>
          <p:nvPr/>
        </p:nvSpPr>
        <p:spPr>
          <a:xfrm>
            <a:off x="4211964" y="953316"/>
            <a:ext cx="2061176" cy="648071"/>
          </a:xfrm>
          <a:custGeom>
            <a:avLst>
              <a:gd name="f0" fmla="val 4864"/>
              <a:gd name="f1" fmla="val 2922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到信箱收信</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點選註冊連結</a:t>
            </a:r>
            <a:endParaRPr lang="en-US" sz="1800" b="0" i="0" u="none" strike="noStrike" kern="1200" cap="none" spc="0" baseline="0">
              <a:solidFill>
                <a:srgbClr val="000000"/>
              </a:solidFill>
              <a:uFillTx/>
              <a:latin typeface="標楷體" pitchFamily="65"/>
              <a:ea typeface="標楷體" pitchFamily="65"/>
            </a:endParaRPr>
          </a:p>
        </p:txBody>
      </p:sp>
      <p:sp>
        <p:nvSpPr>
          <p:cNvPr id="8" name="圓角矩形圖說文字 7"/>
          <p:cNvSpPr/>
          <p:nvPr/>
        </p:nvSpPr>
        <p:spPr>
          <a:xfrm>
            <a:off x="2987820" y="3178664"/>
            <a:ext cx="2932243" cy="764676"/>
          </a:xfrm>
          <a:custGeom>
            <a:avLst>
              <a:gd name="f0" fmla="val 24291"/>
              <a:gd name="f1" fmla="val 1500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網頁顯示驗證成功</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點選下方評量網站網址</a:t>
            </a:r>
            <a:endParaRPr lang="en-US" sz="1800" b="0" i="0" u="none" strike="noStrike" kern="1200" cap="none" spc="0" baseline="0">
              <a:solidFill>
                <a:srgbClr val="000000"/>
              </a:solidFill>
              <a:uFillTx/>
              <a:latin typeface="標楷體" pitchFamily="65"/>
              <a:ea typeface="標楷體" pitchFamily="65"/>
            </a:endParaRPr>
          </a:p>
        </p:txBody>
      </p:sp>
      <p:sp>
        <p:nvSpPr>
          <p:cNvPr id="9" name="上彎箭號 16"/>
          <p:cNvSpPr/>
          <p:nvPr/>
        </p:nvSpPr>
        <p:spPr>
          <a:xfrm rot="5400013">
            <a:off x="5612715" y="2661691"/>
            <a:ext cx="504053" cy="437887"/>
          </a:xfrm>
          <a:custGeom>
            <a:avLst/>
            <a:gdLst>
              <a:gd name="f0" fmla="val 10800000"/>
              <a:gd name="f1" fmla="val 5400000"/>
              <a:gd name="f2" fmla="val 180"/>
              <a:gd name="f3" fmla="val w"/>
              <a:gd name="f4" fmla="val h"/>
              <a:gd name="f5" fmla="val ss"/>
              <a:gd name="f6" fmla="val 0"/>
              <a:gd name="f7" fmla="val 25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min f41 f40"/>
              <a:gd name="f45" fmla="*/ f44 f7 1"/>
              <a:gd name="f46" fmla="*/ f45 1 100000"/>
              <a:gd name="f47" fmla="*/ f45 1 50000"/>
              <a:gd name="f48" fmla="*/ f45 1 200000"/>
              <a:gd name="f49" fmla="+- f37 0 f47"/>
              <a:gd name="f50" fmla="+- f37 0 f46"/>
              <a:gd name="f51" fmla="+- f38 0 f46"/>
              <a:gd name="f52" fmla="+- f46 f38 0"/>
              <a:gd name="f53" fmla="*/ f46 f34 1"/>
              <a:gd name="f54" fmla="+- f50 0 f48"/>
              <a:gd name="f55" fmla="+- f50 f48 0"/>
              <a:gd name="f56" fmla="+- f51 f38 0"/>
              <a:gd name="f57" fmla="*/ f52 1 2"/>
              <a:gd name="f58" fmla="*/ f51 f34 1"/>
              <a:gd name="f59" fmla="*/ f49 f34 1"/>
              <a:gd name="f60" fmla="*/ f50 f34 1"/>
              <a:gd name="f61" fmla="*/ f55 1 2"/>
              <a:gd name="f62" fmla="*/ f56 1 2"/>
              <a:gd name="f63" fmla="*/ f55 f34 1"/>
              <a:gd name="f64" fmla="*/ f54 f34 1"/>
              <a:gd name="f65" fmla="*/ f57 f34 1"/>
              <a:gd name="f66" fmla="*/ f62 f34 1"/>
              <a:gd name="f67" fmla="*/ f61 f34 1"/>
            </a:gdLst>
            <a:ahLst/>
            <a:cxnLst>
              <a:cxn ang="3cd4">
                <a:pos x="hc" y="t"/>
              </a:cxn>
              <a:cxn ang="0">
                <a:pos x="r" y="vc"/>
              </a:cxn>
              <a:cxn ang="cd4">
                <a:pos x="hc" y="b"/>
              </a:cxn>
              <a:cxn ang="cd2">
                <a:pos x="l" y="vc"/>
              </a:cxn>
              <a:cxn ang="f30">
                <a:pos x="f60" y="f39"/>
              </a:cxn>
              <a:cxn ang="f31">
                <a:pos x="f59" y="f53"/>
              </a:cxn>
              <a:cxn ang="f31">
                <a:pos x="f39" y="f66"/>
              </a:cxn>
              <a:cxn ang="f32">
                <a:pos x="f67" y="f42"/>
              </a:cxn>
              <a:cxn ang="f33">
                <a:pos x="f63" y="f65"/>
              </a:cxn>
              <a:cxn ang="f33">
                <a:pos x="f43" y="f53"/>
              </a:cxn>
            </a:cxnLst>
            <a:rect l="f39" t="f58" r="f63" b="f42"/>
            <a:pathLst>
              <a:path>
                <a:moveTo>
                  <a:pt x="f39" y="f58"/>
                </a:moveTo>
                <a:lnTo>
                  <a:pt x="f64" y="f58"/>
                </a:lnTo>
                <a:lnTo>
                  <a:pt x="f64" y="f53"/>
                </a:lnTo>
                <a:lnTo>
                  <a:pt x="f59" y="f53"/>
                </a:lnTo>
                <a:lnTo>
                  <a:pt x="f60" y="f39"/>
                </a:lnTo>
                <a:lnTo>
                  <a:pt x="f43" y="f53"/>
                </a:lnTo>
                <a:lnTo>
                  <a:pt x="f63" y="f53"/>
                </a:lnTo>
                <a:lnTo>
                  <a:pt x="f63" y="f42"/>
                </a:lnTo>
                <a:lnTo>
                  <a:pt x="f39" y="f42"/>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10" name="圖片 15">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6284149" y="2880634"/>
            <a:ext cx="2667368" cy="1543269"/>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name="Slide215">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79515" y="1807083"/>
            <a:ext cx="8831677" cy="3854168"/>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BD9A68B-6B51-43CD-AB82-FB845F6BDC43}" type="slidenum">
              <a:t>122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467541" y="161766"/>
            <a:ext cx="8229600" cy="1143000"/>
          </a:xfrm>
        </p:spPr>
        <p:txBody>
          <a:bodyPr/>
          <a:lstStyle/>
          <a:p>
            <a:pPr lvl="0"/>
            <a:r>
              <a:rPr lang="zh-TW" sz="4000">
                <a:solidFill>
                  <a:srgbClr val="953735"/>
                </a:solidFill>
                <a:latin typeface="標楷體" pitchFamily="65"/>
                <a:ea typeface="標楷體" pitchFamily="65"/>
                <a:cs typeface="Times New Roman" pitchFamily="18"/>
              </a:rPr>
              <a:t>校內帳號總表</a:t>
            </a:r>
          </a:p>
        </p:txBody>
      </p:sp>
      <p:sp>
        <p:nvSpPr>
          <p:cNvPr id="5" name="圓角矩形圖說文字 4"/>
          <p:cNvSpPr/>
          <p:nvPr/>
        </p:nvSpPr>
        <p:spPr>
          <a:xfrm>
            <a:off x="5364089" y="2051291"/>
            <a:ext cx="1944215" cy="585618"/>
          </a:xfrm>
          <a:custGeom>
            <a:avLst>
              <a:gd name="f0" fmla="val -5351"/>
              <a:gd name="f1" fmla="val 184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功能頁籤選擇</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「校內帳號總表」</a:t>
            </a:r>
            <a:endParaRPr lang="en-US" sz="1800" b="0" i="0" u="none" strike="noStrike" kern="1200" cap="none" spc="0" baseline="0">
              <a:solidFill>
                <a:srgbClr val="000000"/>
              </a:solidFill>
              <a:uFillTx/>
              <a:latin typeface="標楷體" pitchFamily="65"/>
              <a:ea typeface="標楷體" pitchFamily="65"/>
            </a:endParaRPr>
          </a:p>
        </p:txBody>
      </p:sp>
      <p:sp>
        <p:nvSpPr>
          <p:cNvPr id="6" name="圓角矩形圖說文字 5"/>
          <p:cNvSpPr/>
          <p:nvPr/>
        </p:nvSpPr>
        <p:spPr>
          <a:xfrm>
            <a:off x="7668350" y="1691255"/>
            <a:ext cx="1224134" cy="585618"/>
          </a:xfrm>
          <a:custGeom>
            <a:avLst>
              <a:gd name="f0" fmla="val 2265"/>
              <a:gd name="f1" fmla="val 28092"/>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名單下載</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 6"/>
          <p:cNvSpPr/>
          <p:nvPr/>
        </p:nvSpPr>
        <p:spPr>
          <a:xfrm>
            <a:off x="8287207" y="3270022"/>
            <a:ext cx="317241" cy="30299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圓角矩形 8"/>
          <p:cNvSpPr/>
          <p:nvPr/>
        </p:nvSpPr>
        <p:spPr>
          <a:xfrm>
            <a:off x="251524" y="1895212"/>
            <a:ext cx="4536502" cy="38166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9" name="圓角矩形圖說文字 10"/>
          <p:cNvSpPr/>
          <p:nvPr/>
        </p:nvSpPr>
        <p:spPr>
          <a:xfrm>
            <a:off x="6301148" y="3282494"/>
            <a:ext cx="1529205" cy="1516998"/>
          </a:xfrm>
          <a:custGeom>
            <a:avLst>
              <a:gd name="f0" fmla="val 27046"/>
              <a:gd name="f1" fmla="val 347"/>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操作功能：</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編輯</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刪除</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忘記密碼</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name="Slide216">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827586" y="1293839"/>
            <a:ext cx="7670737" cy="5380850"/>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98F5267-DD37-473E-908B-62BE9A073289}" type="slidenum">
              <a:t>123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p:txBody>
          <a:bodyPr/>
          <a:lstStyle/>
          <a:p>
            <a:pPr lvl="0"/>
            <a:r>
              <a:rPr lang="zh-TW" sz="3600">
                <a:latin typeface="標楷體" pitchFamily="65"/>
                <a:ea typeface="標楷體" pitchFamily="65"/>
              </a:rPr>
              <a:t>校內帳號總表→ </a:t>
            </a:r>
            <a:r>
              <a:rPr lang="en-US" sz="3600">
                <a:latin typeface="標楷體" pitchFamily="65"/>
                <a:ea typeface="標楷體" pitchFamily="65"/>
              </a:rPr>
              <a:t>  </a:t>
            </a:r>
            <a:r>
              <a:rPr lang="zh-TW" sz="3600">
                <a:latin typeface="標楷體" pitchFamily="65"/>
                <a:ea typeface="標楷體" pitchFamily="65"/>
              </a:rPr>
              <a:t>編輯→基本資料異動</a:t>
            </a:r>
            <a:endParaRPr lang="en-US" sz="3600">
              <a:latin typeface="標楷體" pitchFamily="65"/>
              <a:ea typeface="標楷體" pitchFamily="65"/>
            </a:endParaRPr>
          </a:p>
        </p:txBody>
      </p:sp>
      <p:pic>
        <p:nvPicPr>
          <p:cNvPr id="5" name="Picture 5">
            <a:extLst>
              <a:ext uri="{FF2B5EF4-FFF2-40B4-BE49-F238E27FC236}">
                <a16:creationId xmlns:a16="http://schemas.microsoft.com/office/drawing/2014/main" id="{00000000-0000-0000-0000-000000000000}"/>
              </a:ext>
            </a:extLst>
          </p:cNvPr>
          <p:cNvPicPr>
            <a:picLocks noChangeAspect="1"/>
          </p:cNvPicPr>
          <p:nvPr/>
        </p:nvPicPr>
        <p:blipFill>
          <a:blip r:embed="rId3"/>
          <a:srcRect l="17292" t="23541" r="14726" b="18219"/>
          <a:stretch>
            <a:fillRect/>
          </a:stretch>
        </p:blipFill>
        <p:spPr>
          <a:xfrm>
            <a:off x="3952878" y="620685"/>
            <a:ext cx="419096" cy="499536"/>
          </a:xfrm>
          <a:prstGeom prst="rect">
            <a:avLst/>
          </a:prstGeom>
          <a:noFill/>
          <a:ln cap="flat">
            <a:noFill/>
          </a:ln>
        </p:spPr>
      </p:pic>
      <p:sp>
        <p:nvSpPr>
          <p:cNvPr id="6" name="圓角矩形圖說文字 5"/>
          <p:cNvSpPr/>
          <p:nvPr/>
        </p:nvSpPr>
        <p:spPr>
          <a:xfrm>
            <a:off x="5364089" y="5595314"/>
            <a:ext cx="1944215" cy="1080116"/>
          </a:xfrm>
          <a:custGeom>
            <a:avLst>
              <a:gd name="f0" fmla="val -5671"/>
              <a:gd name="f1" fmla="val 1892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修改內容</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確定存檔</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圖說文字 6"/>
          <p:cNvSpPr/>
          <p:nvPr/>
        </p:nvSpPr>
        <p:spPr>
          <a:xfrm>
            <a:off x="5796134" y="1916829"/>
            <a:ext cx="1944215" cy="585618"/>
          </a:xfrm>
          <a:custGeom>
            <a:avLst>
              <a:gd name="f0" fmla="val -913"/>
              <a:gd name="f1" fmla="val -576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功能頁籤選擇</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「基本資料異動」</a:t>
            </a:r>
            <a:endParaRPr lang="en-US" sz="1800" b="0" i="0" u="none" strike="noStrike" kern="1200" cap="none" spc="0" baseline="0">
              <a:solidFill>
                <a:srgbClr val="000000"/>
              </a:solidFill>
              <a:uFillTx/>
              <a:latin typeface="標楷體" pitchFamily="65"/>
              <a:ea typeface="標楷體" pitchFamily="65"/>
            </a:endParaRPr>
          </a:p>
        </p:txBody>
      </p:sp>
      <p:sp>
        <p:nvSpPr>
          <p:cNvPr id="8" name="圓角矩形 7"/>
          <p:cNvSpPr/>
          <p:nvPr/>
        </p:nvSpPr>
        <p:spPr>
          <a:xfrm>
            <a:off x="899595" y="1314651"/>
            <a:ext cx="855384" cy="31415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9" name="圓角矩形 9"/>
          <p:cNvSpPr/>
          <p:nvPr/>
        </p:nvSpPr>
        <p:spPr>
          <a:xfrm>
            <a:off x="971595" y="2774664"/>
            <a:ext cx="2981273" cy="27848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0" name="圓角矩形圖說文字 6"/>
          <p:cNvSpPr/>
          <p:nvPr/>
        </p:nvSpPr>
        <p:spPr>
          <a:xfrm>
            <a:off x="4216893" y="3000895"/>
            <a:ext cx="2731367" cy="954359"/>
          </a:xfrm>
          <a:custGeom>
            <a:avLst>
              <a:gd name="f0" fmla="val -1290"/>
              <a:gd name="f1" fmla="val -252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dirty="0">
                <a:solidFill>
                  <a:srgbClr val="000000"/>
                </a:solidFill>
                <a:uFillTx/>
                <a:latin typeface="標楷體" pitchFamily="65"/>
                <a:ea typeface="標楷體" pitchFamily="65"/>
              </a:rPr>
              <a:t>輸入身分證自動配對</a:t>
            </a:r>
            <a:r>
              <a:rPr lang="zh-TW" sz="1800" b="0" i="0" u="none" strike="noStrike" kern="0" cap="none" spc="0" baseline="0" dirty="0">
                <a:solidFill>
                  <a:srgbClr val="000000"/>
                </a:solidFill>
                <a:uFillTx/>
                <a:latin typeface="標楷體" pitchFamily="65"/>
                <a:ea typeface="標楷體" pitchFamily="65"/>
              </a:rPr>
              <a:t>開班填報系統之學生名單</a:t>
            </a:r>
            <a:endParaRPr lang="en-US" sz="1800" b="0" i="0" u="none" strike="noStrike" kern="0" cap="none" spc="0" baseline="0" dirty="0">
              <a:solidFill>
                <a:srgbClr val="000000"/>
              </a:solidFill>
              <a:uFillTx/>
              <a:latin typeface="標楷體" pitchFamily="65"/>
              <a:ea typeface="標楷體" pitchFamily="65"/>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FF0000"/>
                </a:solidFill>
                <a:uFillTx/>
                <a:latin typeface="標楷體" pitchFamily="65"/>
                <a:ea typeface="標楷體" pitchFamily="65"/>
              </a:rPr>
              <a:t>(</a:t>
            </a:r>
            <a:r>
              <a:rPr lang="zh-TW" sz="1800" b="0" i="0" u="none" strike="noStrike" kern="1200" cap="none" spc="0" baseline="0" dirty="0">
                <a:solidFill>
                  <a:srgbClr val="FF0000"/>
                </a:solidFill>
                <a:uFillTx/>
                <a:latin typeface="標楷體" pitchFamily="65"/>
                <a:ea typeface="標楷體" pitchFamily="65"/>
              </a:rPr>
              <a:t>非必填欄位</a:t>
            </a:r>
            <a:r>
              <a:rPr lang="en-US" sz="1800" b="0" i="0" u="none" strike="noStrike" kern="1200" cap="none" spc="0" baseline="0" dirty="0">
                <a:solidFill>
                  <a:srgbClr val="FF0000"/>
                </a:solidFill>
                <a:uFillTx/>
                <a:latin typeface="標楷體" pitchFamily="65"/>
                <a:ea typeface="標楷體" pitchFamily="65"/>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51E244-363C-428F-94B0-5EE935248800}" type="slidenum">
              <a:t>124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212601" y="160035"/>
            <a:ext cx="8808718" cy="1143000"/>
          </a:xfrm>
        </p:spPr>
        <p:txBody>
          <a:bodyPr/>
          <a:lstStyle/>
          <a:p>
            <a:pPr lvl="0"/>
            <a:r>
              <a:rPr lang="zh-TW" sz="3200" dirty="0">
                <a:latin typeface="標楷體" pitchFamily="65"/>
                <a:ea typeface="標楷體" pitchFamily="65"/>
              </a:rPr>
              <a:t>校內帳號總表</a:t>
            </a:r>
            <a:r>
              <a:rPr lang="en-US" sz="3200" dirty="0">
                <a:latin typeface="標楷體" pitchFamily="65"/>
                <a:ea typeface="標楷體" pitchFamily="65"/>
              </a:rPr>
              <a:t>→  </a:t>
            </a:r>
            <a:r>
              <a:rPr lang="zh-TW" sz="3200" dirty="0">
                <a:latin typeface="標楷體" pitchFamily="65"/>
                <a:ea typeface="標楷體" pitchFamily="65"/>
              </a:rPr>
              <a:t>編輯</a:t>
            </a:r>
            <a:r>
              <a:rPr lang="en-US" sz="3200" dirty="0" smtClean="0">
                <a:latin typeface="標楷體" pitchFamily="65"/>
                <a:ea typeface="標楷體" pitchFamily="65"/>
              </a:rPr>
              <a:t>→</a:t>
            </a:r>
            <a:r>
              <a:rPr lang="zh-TW" sz="3200" dirty="0" smtClean="0">
                <a:latin typeface="標楷體" pitchFamily="65"/>
                <a:ea typeface="標楷體" pitchFamily="65"/>
              </a:rPr>
              <a:t>單</a:t>
            </a:r>
            <a:r>
              <a:rPr lang="zh-TW" sz="3200" dirty="0">
                <a:latin typeface="標楷體" pitchFamily="65"/>
                <a:ea typeface="標楷體" pitchFamily="65"/>
              </a:rPr>
              <a:t>筆勾選授課教師</a:t>
            </a:r>
            <a:r>
              <a:rPr lang="zh-TW" sz="3200" dirty="0" smtClean="0">
                <a:latin typeface="標楷體" pitchFamily="65"/>
                <a:ea typeface="標楷體" pitchFamily="65"/>
              </a:rPr>
              <a:t>學生</a:t>
            </a:r>
            <a:endParaRPr lang="en-US" sz="3200" dirty="0"/>
          </a:p>
        </p:txBody>
      </p:sp>
      <p:sp>
        <p:nvSpPr>
          <p:cNvPr id="16" name="文字版面配置區 15"/>
          <p:cNvSpPr>
            <a:spLocks noGrp="1"/>
          </p:cNvSpPr>
          <p:nvPr>
            <p:ph type="body" idx="1"/>
          </p:nvPr>
        </p:nvSpPr>
        <p:spPr>
          <a:xfrm>
            <a:off x="150461" y="1687875"/>
            <a:ext cx="4310632" cy="453286"/>
          </a:xfrm>
          <a:solidFill>
            <a:schemeClr val="accent2">
              <a:lumMod val="40000"/>
              <a:lumOff val="60000"/>
            </a:schemeClr>
          </a:solidFill>
        </p:spPr>
        <p:txBody>
          <a:bodyPr>
            <a:noAutofit/>
          </a:bodyPr>
          <a:lstStyle/>
          <a:p>
            <a:r>
              <a:rPr lang="zh-TW" altLang="en-US" sz="2000" b="0" dirty="0">
                <a:latin typeface="標楷體" pitchFamily="65"/>
                <a:ea typeface="標楷體" pitchFamily="65"/>
              </a:rPr>
              <a:t>未</a:t>
            </a:r>
            <a:r>
              <a:rPr lang="zh-TW" altLang="zh-TW" sz="2000" b="0" dirty="0">
                <a:latin typeface="標楷體" pitchFamily="65"/>
                <a:ea typeface="標楷體" pitchFamily="65"/>
              </a:rPr>
              <a:t>輸入身分</a:t>
            </a:r>
            <a:r>
              <a:rPr lang="zh-TW" altLang="zh-TW" sz="2000" b="0" dirty="0" smtClean="0">
                <a:latin typeface="標楷體" pitchFamily="65"/>
                <a:ea typeface="標楷體" pitchFamily="65"/>
              </a:rPr>
              <a:t>證</a:t>
            </a:r>
            <a:r>
              <a:rPr lang="en-US" altLang="zh-TW" sz="2000" b="0" dirty="0" smtClean="0">
                <a:latin typeface="標楷體" pitchFamily="65"/>
                <a:ea typeface="標楷體" pitchFamily="65"/>
              </a:rPr>
              <a:t>-</a:t>
            </a:r>
            <a:r>
              <a:rPr lang="zh-TW" altLang="zh-TW" sz="2000" b="0" dirty="0" smtClean="0">
                <a:latin typeface="標楷體" pitchFamily="65"/>
                <a:ea typeface="標楷體" pitchFamily="65"/>
              </a:rPr>
              <a:t>自</a:t>
            </a:r>
            <a:r>
              <a:rPr lang="zh-TW" altLang="en-US" sz="2000" b="0" dirty="0" smtClean="0">
                <a:latin typeface="標楷體" pitchFamily="65"/>
                <a:ea typeface="標楷體" pitchFamily="65"/>
              </a:rPr>
              <a:t>行勾選</a:t>
            </a:r>
            <a:r>
              <a:rPr lang="zh-TW" altLang="en-US" sz="2000" b="0" kern="0" dirty="0" smtClean="0">
                <a:latin typeface="標楷體" pitchFamily="65"/>
                <a:ea typeface="標楷體" pitchFamily="65"/>
              </a:rPr>
              <a:t>學生▼</a:t>
            </a:r>
            <a:endParaRPr lang="zh-TW" altLang="en-US" sz="2000" dirty="0"/>
          </a:p>
        </p:txBody>
      </p:sp>
      <p:sp>
        <p:nvSpPr>
          <p:cNvPr id="18" name="文字版面配置區 17"/>
          <p:cNvSpPr>
            <a:spLocks noGrp="1"/>
          </p:cNvSpPr>
          <p:nvPr>
            <p:ph type="body" idx="3"/>
          </p:nvPr>
        </p:nvSpPr>
        <p:spPr>
          <a:xfrm>
            <a:off x="4594132" y="1687875"/>
            <a:ext cx="4264080" cy="461611"/>
          </a:xfrm>
          <a:solidFill>
            <a:schemeClr val="accent4">
              <a:lumMod val="60000"/>
              <a:lumOff val="40000"/>
            </a:schemeClr>
          </a:solidFill>
        </p:spPr>
        <p:txBody>
          <a:bodyPr>
            <a:normAutofit/>
          </a:bodyPr>
          <a:lstStyle/>
          <a:p>
            <a:r>
              <a:rPr lang="zh-TW" altLang="zh-TW" sz="2000" b="0" dirty="0">
                <a:latin typeface="標楷體" pitchFamily="65"/>
                <a:ea typeface="標楷體" pitchFamily="65"/>
              </a:rPr>
              <a:t>輸入身分</a:t>
            </a:r>
            <a:r>
              <a:rPr lang="zh-TW" altLang="zh-TW" sz="2000" b="0" dirty="0" smtClean="0">
                <a:latin typeface="標楷體" pitchFamily="65"/>
                <a:ea typeface="標楷體" pitchFamily="65"/>
              </a:rPr>
              <a:t>證</a:t>
            </a:r>
            <a:r>
              <a:rPr lang="en-US" altLang="zh-TW" sz="2000" b="0" dirty="0" smtClean="0">
                <a:latin typeface="標楷體" pitchFamily="65"/>
                <a:ea typeface="標楷體" pitchFamily="65"/>
              </a:rPr>
              <a:t>-</a:t>
            </a:r>
            <a:r>
              <a:rPr lang="zh-TW" altLang="zh-TW" sz="2000" b="0" dirty="0" smtClean="0">
                <a:latin typeface="標楷體" pitchFamily="65"/>
                <a:ea typeface="標楷體" pitchFamily="65"/>
              </a:rPr>
              <a:t>自動配對</a:t>
            </a:r>
            <a:r>
              <a:rPr lang="zh-TW" altLang="zh-TW" sz="2000" b="0" kern="0" dirty="0" smtClean="0">
                <a:latin typeface="標楷體" pitchFamily="65"/>
                <a:ea typeface="標楷體" pitchFamily="65"/>
              </a:rPr>
              <a:t>開</a:t>
            </a:r>
            <a:r>
              <a:rPr lang="zh-TW" altLang="zh-TW" sz="2000" b="0" kern="0" dirty="0">
                <a:latin typeface="標楷體" pitchFamily="65"/>
                <a:ea typeface="標楷體" pitchFamily="65"/>
              </a:rPr>
              <a:t>填報</a:t>
            </a:r>
            <a:r>
              <a:rPr lang="zh-TW" altLang="zh-TW" sz="2000" b="0" kern="0" dirty="0" smtClean="0">
                <a:latin typeface="標楷體" pitchFamily="65"/>
                <a:ea typeface="標楷體" pitchFamily="65"/>
              </a:rPr>
              <a:t>系統</a:t>
            </a:r>
            <a:r>
              <a:rPr lang="zh-TW" altLang="en-US" sz="2000" b="0" kern="0" dirty="0" smtClean="0">
                <a:latin typeface="標楷體" pitchFamily="65"/>
                <a:ea typeface="標楷體" pitchFamily="65"/>
              </a:rPr>
              <a:t>▼</a:t>
            </a:r>
            <a:endParaRPr lang="zh-TW" altLang="en-US" sz="2000" dirty="0"/>
          </a:p>
        </p:txBody>
      </p:sp>
      <p:pic>
        <p:nvPicPr>
          <p:cNvPr id="5" name="Picture 5">
            <a:extLst>
              <a:ext uri="{FF2B5EF4-FFF2-40B4-BE49-F238E27FC236}">
                <a16:creationId xmlns:a16="http://schemas.microsoft.com/office/drawing/2014/main" id="{00000000-0000-0000-0000-000000000000}"/>
              </a:ext>
            </a:extLst>
          </p:cNvPr>
          <p:cNvPicPr>
            <a:picLocks noChangeAspect="1"/>
          </p:cNvPicPr>
          <p:nvPr/>
        </p:nvPicPr>
        <p:blipFill>
          <a:blip r:embed="rId3"/>
          <a:srcRect l="19955" t="23541" r="15151" b="18219"/>
          <a:stretch>
            <a:fillRect/>
          </a:stretch>
        </p:blipFill>
        <p:spPr>
          <a:xfrm>
            <a:off x="3135856" y="485815"/>
            <a:ext cx="400050" cy="499536"/>
          </a:xfrm>
          <a:prstGeom prst="rect">
            <a:avLst/>
          </a:prstGeom>
          <a:noFill/>
          <a:ln cap="flat">
            <a:noFill/>
          </a:ln>
        </p:spPr>
      </p:pic>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rotWithShape="1">
          <a:blip r:embed="rId4"/>
          <a:srcRect r="6252"/>
          <a:stretch/>
        </p:blipFill>
        <p:spPr>
          <a:xfrm>
            <a:off x="135872" y="2216720"/>
            <a:ext cx="4310632" cy="3495498"/>
          </a:xfrm>
          <a:prstGeom prst="rect">
            <a:avLst/>
          </a:prstGeom>
          <a:noFill/>
          <a:ln w="9528" cap="flat">
            <a:solidFill>
              <a:srgbClr val="000000"/>
            </a:solidFill>
            <a:prstDash val="solid"/>
            <a:miter/>
          </a:ln>
        </p:spPr>
      </p:pic>
      <p:sp>
        <p:nvSpPr>
          <p:cNvPr id="8" name="圓角矩形圖說文字 7"/>
          <p:cNvSpPr/>
          <p:nvPr/>
        </p:nvSpPr>
        <p:spPr>
          <a:xfrm>
            <a:off x="2820145" y="4927869"/>
            <a:ext cx="1479415" cy="585618"/>
          </a:xfrm>
          <a:custGeom>
            <a:avLst>
              <a:gd name="f0" fmla="val -3748"/>
              <a:gd name="f1" fmla="val 2327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標楷體" pitchFamily="65"/>
                <a:ea typeface="標楷體" pitchFamily="65"/>
              </a:rPr>
              <a:t>2.</a:t>
            </a:r>
            <a:r>
              <a:rPr lang="zh-TW" sz="1400" b="0" i="0" u="none" strike="noStrike" kern="1200" cap="none" spc="0" baseline="0" dirty="0">
                <a:solidFill>
                  <a:srgbClr val="000000"/>
                </a:solidFill>
                <a:uFillTx/>
                <a:latin typeface="標楷體" pitchFamily="65"/>
                <a:ea typeface="標楷體" pitchFamily="65"/>
              </a:rPr>
              <a:t>點選「加入學生資料」</a:t>
            </a:r>
            <a:endParaRPr lang="en-US" sz="1400" b="0" i="0" u="none" strike="noStrike" kern="1200" cap="none" spc="0" baseline="0" dirty="0">
              <a:solidFill>
                <a:srgbClr val="000000"/>
              </a:solidFill>
              <a:uFillTx/>
              <a:latin typeface="標楷體" pitchFamily="65"/>
              <a:ea typeface="標楷體" pitchFamily="65"/>
            </a:endParaRPr>
          </a:p>
        </p:txBody>
      </p:sp>
      <p:sp>
        <p:nvSpPr>
          <p:cNvPr id="9" name="圓角矩形 8"/>
          <p:cNvSpPr/>
          <p:nvPr/>
        </p:nvSpPr>
        <p:spPr>
          <a:xfrm>
            <a:off x="1243367" y="2216720"/>
            <a:ext cx="810408" cy="23506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10" name="圖片 9"/>
          <p:cNvPicPr>
            <a:picLocks noChangeAspect="1"/>
          </p:cNvPicPr>
          <p:nvPr/>
        </p:nvPicPr>
        <p:blipFill rotWithShape="1">
          <a:blip r:embed="rId5"/>
          <a:srcRect r="7980"/>
          <a:stretch/>
        </p:blipFill>
        <p:spPr>
          <a:xfrm>
            <a:off x="4593447" y="2185786"/>
            <a:ext cx="4264765" cy="3497908"/>
          </a:xfrm>
          <a:prstGeom prst="rect">
            <a:avLst/>
          </a:prstGeom>
          <a:ln>
            <a:solidFill>
              <a:schemeClr val="tx1"/>
            </a:solidFill>
          </a:ln>
        </p:spPr>
      </p:pic>
      <p:sp>
        <p:nvSpPr>
          <p:cNvPr id="22" name="矩形 21"/>
          <p:cNvSpPr/>
          <p:nvPr/>
        </p:nvSpPr>
        <p:spPr>
          <a:xfrm>
            <a:off x="226486" y="2777118"/>
            <a:ext cx="4234607" cy="1009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圖說文字 5"/>
          <p:cNvSpPr/>
          <p:nvPr/>
        </p:nvSpPr>
        <p:spPr>
          <a:xfrm>
            <a:off x="2305777" y="3520214"/>
            <a:ext cx="1601385" cy="888510"/>
          </a:xfrm>
          <a:custGeom>
            <a:avLst>
              <a:gd name="f0" fmla="val 12307"/>
              <a:gd name="f1" fmla="val 29632"/>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標楷體" pitchFamily="65"/>
                <a:ea typeface="標楷體" pitchFamily="65"/>
              </a:rPr>
              <a:t>1.</a:t>
            </a:r>
            <a:r>
              <a:rPr lang="zh-TW" sz="1400" b="0" i="0" u="none" strike="noStrike" kern="1200" cap="none" spc="0" baseline="0" dirty="0">
                <a:solidFill>
                  <a:srgbClr val="000000"/>
                </a:solidFill>
                <a:uFillTx/>
                <a:latin typeface="標楷體" pitchFamily="65"/>
                <a:ea typeface="標楷體" pitchFamily="65"/>
              </a:rPr>
              <a:t>勾選學生</a:t>
            </a:r>
            <a:r>
              <a:rPr lang="en-US" sz="1400" b="0" i="0" u="none" strike="noStrike" kern="1200" cap="none" spc="0" baseline="0" dirty="0">
                <a:solidFill>
                  <a:srgbClr val="000000"/>
                </a:solidFill>
                <a:uFillTx/>
                <a:latin typeface="標楷體" pitchFamily="65"/>
                <a:ea typeface="標楷體" pitchFamily="65"/>
              </a:rPr>
              <a:t/>
            </a:r>
            <a:br>
              <a:rPr lang="en-US" sz="1400" b="0" i="0" u="none" strike="noStrike" kern="1200" cap="none" spc="0" baseline="0" dirty="0">
                <a:solidFill>
                  <a:srgbClr val="000000"/>
                </a:solidFill>
                <a:uFillTx/>
                <a:latin typeface="標楷體" pitchFamily="65"/>
                <a:ea typeface="標楷體" pitchFamily="65"/>
              </a:rPr>
            </a:br>
            <a:r>
              <a:rPr lang="en-US" sz="1400" b="0" i="0" u="none" strike="noStrike" kern="1200" cap="none" spc="0" baseline="0" dirty="0">
                <a:solidFill>
                  <a:srgbClr val="000000"/>
                </a:solidFill>
                <a:uFillTx/>
                <a:latin typeface="標楷體" pitchFamily="65"/>
                <a:ea typeface="標楷體" pitchFamily="65"/>
              </a:rPr>
              <a:t>(</a:t>
            </a:r>
            <a:r>
              <a:rPr lang="zh-TW" sz="1400" b="0" i="0" u="none" strike="noStrike" kern="1200" cap="none" spc="0" baseline="0" dirty="0">
                <a:solidFill>
                  <a:srgbClr val="000000"/>
                </a:solidFill>
                <a:uFillTx/>
                <a:latin typeface="標楷體" pitchFamily="65"/>
                <a:ea typeface="標楷體" pitchFamily="65"/>
              </a:rPr>
              <a:t>全選、單選、選此班</a:t>
            </a:r>
            <a:r>
              <a:rPr lang="en-US" sz="1400" b="0" i="0" u="none" strike="noStrike" kern="1200" cap="none" spc="0" baseline="0" dirty="0">
                <a:solidFill>
                  <a:srgbClr val="000000"/>
                </a:solidFill>
                <a:uFillTx/>
                <a:latin typeface="標楷體" pitchFamily="65"/>
                <a:ea typeface="標楷體" pitchFamily="65"/>
              </a:rPr>
              <a:t>)</a:t>
            </a:r>
          </a:p>
        </p:txBody>
      </p:sp>
      <p:sp>
        <p:nvSpPr>
          <p:cNvPr id="21" name="矩形 20"/>
          <p:cNvSpPr/>
          <p:nvPr/>
        </p:nvSpPr>
        <p:spPr>
          <a:xfrm>
            <a:off x="4683133" y="3258127"/>
            <a:ext cx="4175079" cy="11781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圖說文字 6"/>
          <p:cNvSpPr/>
          <p:nvPr/>
        </p:nvSpPr>
        <p:spPr>
          <a:xfrm>
            <a:off x="2452318" y="2427926"/>
            <a:ext cx="2104716" cy="669697"/>
          </a:xfrm>
          <a:custGeom>
            <a:avLst>
              <a:gd name="f0" fmla="val -3592"/>
              <a:gd name="f1" fmla="val -233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400" b="0" i="0" u="none" strike="noStrike" kern="1200" cap="none" spc="0" baseline="0" dirty="0">
                <a:solidFill>
                  <a:srgbClr val="000000"/>
                </a:solidFill>
                <a:uFillTx/>
                <a:latin typeface="標楷體" pitchFamily="65"/>
                <a:ea typeface="標楷體" pitchFamily="65"/>
              </a:rPr>
              <a:t>功能頁籤選擇</a:t>
            </a:r>
            <a:endParaRPr lang="en-US" sz="1400" b="0" i="0" u="none" strike="noStrike" kern="1200" cap="none" spc="0" baseline="0" dirty="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400" b="0" i="0" u="none" strike="noStrike" kern="1200" cap="none" spc="0" baseline="0" dirty="0">
                <a:solidFill>
                  <a:srgbClr val="000000"/>
                </a:solidFill>
                <a:uFillTx/>
                <a:latin typeface="標楷體" pitchFamily="65"/>
                <a:ea typeface="標楷體" pitchFamily="65"/>
              </a:rPr>
              <a:t>「單筆勾選設課教師學生」</a:t>
            </a:r>
            <a:endParaRPr lang="en-US" sz="1400" b="0" i="0" u="none" strike="noStrike" kern="1200" cap="none" spc="0" baseline="0" dirty="0">
              <a:solidFill>
                <a:srgbClr val="000000"/>
              </a:solidFill>
              <a:uFillTx/>
              <a:latin typeface="標楷體" pitchFamily="65"/>
              <a:ea typeface="標楷體" pitchFamily="65"/>
            </a:endParaRPr>
          </a:p>
        </p:txBody>
      </p:sp>
      <p:sp>
        <p:nvSpPr>
          <p:cNvPr id="23" name="矩形 22"/>
          <p:cNvSpPr/>
          <p:nvPr/>
        </p:nvSpPr>
        <p:spPr>
          <a:xfrm>
            <a:off x="4739891" y="4128510"/>
            <a:ext cx="1800493" cy="307777"/>
          </a:xfrm>
          <a:prstGeom prst="rect">
            <a:avLst/>
          </a:prstGeom>
        </p:spPr>
        <p:txBody>
          <a:bodyPr wrap="none">
            <a:spAutoFit/>
          </a:bodyPr>
          <a:lstStyle/>
          <a:p>
            <a:r>
              <a:rPr lang="zh-TW" altLang="zh-TW" sz="1400" dirty="0">
                <a:solidFill>
                  <a:srgbClr val="FF0000"/>
                </a:solidFill>
                <a:latin typeface="標楷體" pitchFamily="65"/>
                <a:ea typeface="標楷體" pitchFamily="65"/>
              </a:rPr>
              <a:t>自動</a:t>
            </a:r>
            <a:r>
              <a:rPr lang="zh-TW" altLang="zh-TW" sz="1400" dirty="0" smtClean="0">
                <a:solidFill>
                  <a:srgbClr val="FF0000"/>
                </a:solidFill>
                <a:latin typeface="標楷體" pitchFamily="65"/>
                <a:ea typeface="標楷體" pitchFamily="65"/>
              </a:rPr>
              <a:t>配對</a:t>
            </a:r>
            <a:r>
              <a:rPr lang="zh-TW" altLang="zh-TW" sz="1400" dirty="0">
                <a:solidFill>
                  <a:srgbClr val="FF0000"/>
                </a:solidFill>
                <a:latin typeface="標楷體" pitchFamily="65"/>
                <a:ea typeface="標楷體" pitchFamily="65"/>
              </a:rPr>
              <a:t>開填報系統</a:t>
            </a:r>
            <a:endParaRPr lang="zh-TW" altLang="en-US" sz="1400" dirty="0">
              <a:solidFill>
                <a:srgbClr val="FF0000"/>
              </a:solidFill>
              <a:latin typeface="標楷體" pitchFamily="65"/>
              <a:ea typeface="標楷體" pitchFamily="65"/>
            </a:endParaRPr>
          </a:p>
        </p:txBody>
      </p:sp>
      <p:sp>
        <p:nvSpPr>
          <p:cNvPr id="24" name="矩形 23"/>
          <p:cNvSpPr/>
          <p:nvPr/>
        </p:nvSpPr>
        <p:spPr>
          <a:xfrm>
            <a:off x="226486" y="3478432"/>
            <a:ext cx="1261884" cy="307777"/>
          </a:xfrm>
          <a:prstGeom prst="rect">
            <a:avLst/>
          </a:prstGeom>
        </p:spPr>
        <p:txBody>
          <a:bodyPr wrap="none">
            <a:spAutoFit/>
          </a:bodyPr>
          <a:lstStyle/>
          <a:p>
            <a:r>
              <a:rPr lang="zh-TW" altLang="en-US" sz="1400" dirty="0" smtClean="0">
                <a:solidFill>
                  <a:srgbClr val="FF0000"/>
                </a:solidFill>
                <a:latin typeface="標楷體" pitchFamily="65"/>
                <a:ea typeface="標楷體" pitchFamily="65"/>
              </a:rPr>
              <a:t>自行勾選學生</a:t>
            </a:r>
            <a:endParaRPr lang="zh-TW" altLang="en-US" sz="1400" dirty="0">
              <a:solidFill>
                <a:srgbClr val="FF0000"/>
              </a:solidFill>
              <a:latin typeface="標楷體" pitchFamily="65"/>
              <a:ea typeface="標楷體" pitchFamily="65"/>
            </a:endParaRPr>
          </a:p>
        </p:txBody>
      </p:sp>
      <p:grpSp>
        <p:nvGrpSpPr>
          <p:cNvPr id="14" name="群組 13"/>
          <p:cNvGrpSpPr/>
          <p:nvPr/>
        </p:nvGrpSpPr>
        <p:grpSpPr>
          <a:xfrm>
            <a:off x="4893637" y="4436287"/>
            <a:ext cx="3664383" cy="2239147"/>
            <a:chOff x="4893637" y="4436287"/>
            <a:chExt cx="3664383" cy="2239147"/>
          </a:xfrm>
        </p:grpSpPr>
        <p:pic>
          <p:nvPicPr>
            <p:cNvPr id="11" name="圖片 10"/>
            <p:cNvPicPr>
              <a:picLocks noChangeAspect="1"/>
            </p:cNvPicPr>
            <p:nvPr/>
          </p:nvPicPr>
          <p:blipFill>
            <a:blip r:embed="rId6"/>
            <a:stretch>
              <a:fillRect/>
            </a:stretch>
          </p:blipFill>
          <p:spPr>
            <a:xfrm>
              <a:off x="4893637" y="4538343"/>
              <a:ext cx="3664383" cy="2137091"/>
            </a:xfrm>
            <a:prstGeom prst="rect">
              <a:avLst/>
            </a:prstGeom>
          </p:spPr>
        </p:pic>
        <p:cxnSp>
          <p:nvCxnSpPr>
            <p:cNvPr id="13" name="直線單箭頭接點 12"/>
            <p:cNvCxnSpPr/>
            <p:nvPr/>
          </p:nvCxnSpPr>
          <p:spPr>
            <a:xfrm>
              <a:off x="5791200" y="4436287"/>
              <a:ext cx="0" cy="1911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9881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name="Slide218">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966785" y="2343150"/>
            <a:ext cx="7210428" cy="2171699"/>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5A405D9-2240-4D0C-8A4D-FEDE5086BA6E}" type="slidenum">
              <a:t>125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457199" y="476667"/>
            <a:ext cx="8498911" cy="1143000"/>
          </a:xfrm>
        </p:spPr>
        <p:txBody>
          <a:bodyPr/>
          <a:lstStyle/>
          <a:p>
            <a:pPr lvl="0"/>
            <a:r>
              <a:rPr lang="zh-TW" sz="3200" dirty="0">
                <a:latin typeface="標楷體" pitchFamily="65"/>
                <a:ea typeface="標楷體" pitchFamily="65"/>
              </a:rPr>
              <a:t>校內帳號總表</a:t>
            </a:r>
            <a:r>
              <a:rPr lang="en-US" sz="3200" dirty="0">
                <a:latin typeface="標楷體" pitchFamily="65"/>
                <a:ea typeface="標楷體" pitchFamily="65"/>
              </a:rPr>
              <a:t>→   </a:t>
            </a:r>
            <a:r>
              <a:rPr lang="zh-TW" sz="3200" dirty="0">
                <a:latin typeface="標楷體" pitchFamily="65"/>
                <a:ea typeface="標楷體" pitchFamily="65"/>
              </a:rPr>
              <a:t>編輯</a:t>
            </a:r>
            <a:r>
              <a:rPr lang="en-US" sz="3200" dirty="0">
                <a:latin typeface="標楷體" pitchFamily="65"/>
                <a:ea typeface="標楷體" pitchFamily="65"/>
              </a:rPr>
              <a:t>→</a:t>
            </a:r>
            <a:br>
              <a:rPr lang="en-US" sz="3200" dirty="0">
                <a:latin typeface="標楷體" pitchFamily="65"/>
                <a:ea typeface="標楷體" pitchFamily="65"/>
              </a:rPr>
            </a:br>
            <a:r>
              <a:rPr lang="zh-TW" sz="3200" dirty="0">
                <a:latin typeface="標楷體" pitchFamily="65"/>
                <a:ea typeface="標楷體" pitchFamily="65"/>
              </a:rPr>
              <a:t>批次匯入授課教師學生</a:t>
            </a:r>
            <a:endParaRPr lang="en-US" sz="3200" dirty="0"/>
          </a:p>
        </p:txBody>
      </p:sp>
      <p:pic>
        <p:nvPicPr>
          <p:cNvPr id="5" name="Picture 5">
            <a:extLst>
              <a:ext uri="{FF2B5EF4-FFF2-40B4-BE49-F238E27FC236}">
                <a16:creationId xmlns:a16="http://schemas.microsoft.com/office/drawing/2014/main" id="{00000000-0000-0000-0000-000000000000}"/>
              </a:ext>
            </a:extLst>
          </p:cNvPr>
          <p:cNvPicPr>
            <a:picLocks noChangeAspect="1"/>
          </p:cNvPicPr>
          <p:nvPr/>
        </p:nvPicPr>
        <p:blipFill>
          <a:blip r:embed="rId3"/>
          <a:srcRect t="23541" b="18219"/>
          <a:stretch>
            <a:fillRect/>
          </a:stretch>
        </p:blipFill>
        <p:spPr>
          <a:xfrm>
            <a:off x="5220327" y="526100"/>
            <a:ext cx="622066" cy="504053"/>
          </a:xfrm>
          <a:prstGeom prst="rect">
            <a:avLst/>
          </a:prstGeom>
          <a:noFill/>
          <a:ln cap="flat">
            <a:noFill/>
          </a:ln>
        </p:spPr>
      </p:pic>
      <p:sp>
        <p:nvSpPr>
          <p:cNvPr id="6" name="向右箭號 5"/>
          <p:cNvSpPr/>
          <p:nvPr/>
        </p:nvSpPr>
        <p:spPr>
          <a:xfrm>
            <a:off x="2339748" y="2972211"/>
            <a:ext cx="792089" cy="301459"/>
          </a:xfrm>
          <a:custGeom>
            <a:avLst>
              <a:gd name="f0" fmla="val 1749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C0504D"/>
          </a:solidFill>
          <a:ln w="25402" cap="flat">
            <a:solidFill>
              <a:srgbClr val="8C383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7" name="向左箭號 6"/>
          <p:cNvSpPr/>
          <p:nvPr/>
        </p:nvSpPr>
        <p:spPr>
          <a:xfrm>
            <a:off x="2339748" y="3938540"/>
            <a:ext cx="792089" cy="301020"/>
          </a:xfrm>
          <a:custGeom>
            <a:avLst>
              <a:gd name="f0" fmla="val 410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f19 f20 1"/>
              <a:gd name="f28" fmla="*/ 21600 f21 1"/>
              <a:gd name="f29" fmla="*/ 0 f21 1"/>
              <a:gd name="f30" fmla="*/ f20 f13 1"/>
              <a:gd name="f31" fmla="*/ f19 f12 1"/>
              <a:gd name="f32" fmla="+- f24 0 f3"/>
              <a:gd name="f33" fmla="+- f25 0 f3"/>
              <a:gd name="f34" fmla="*/ f27 1 10800"/>
              <a:gd name="f35" fmla="*/ f29 1 f21"/>
              <a:gd name="f36" fmla="*/ f28 1 f21"/>
              <a:gd name="f37" fmla="*/ f26 f13 1"/>
              <a:gd name="f38" fmla="+- f19 0 f34"/>
              <a:gd name="f39" fmla="*/ f36 f12 1"/>
              <a:gd name="f40" fmla="*/ f35 f13 1"/>
              <a:gd name="f41" fmla="*/ f36 f13 1"/>
              <a:gd name="f42" fmla="*/ f38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42" t="f30" r="f39" b="f37"/>
            <a:pathLst>
              <a:path w="21600" h="21600">
                <a:moveTo>
                  <a:pt x="f8" y="f20"/>
                </a:moveTo>
                <a:lnTo>
                  <a:pt x="f19" y="f20"/>
                </a:lnTo>
                <a:lnTo>
                  <a:pt x="f19" y="f7"/>
                </a:lnTo>
                <a:lnTo>
                  <a:pt x="f7" y="f9"/>
                </a:lnTo>
                <a:lnTo>
                  <a:pt x="f19" y="f8"/>
                </a:lnTo>
                <a:lnTo>
                  <a:pt x="f19" y="f26"/>
                </a:lnTo>
                <a:lnTo>
                  <a:pt x="f8" y="f26"/>
                </a:lnTo>
                <a:close/>
              </a:path>
            </a:pathLst>
          </a:custGeom>
          <a:solidFill>
            <a:srgbClr val="C0504D"/>
          </a:solidFill>
          <a:ln w="25402" cap="flat">
            <a:solidFill>
              <a:srgbClr val="8C383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圓角矩形 7"/>
          <p:cNvSpPr/>
          <p:nvPr/>
        </p:nvSpPr>
        <p:spPr>
          <a:xfrm>
            <a:off x="5076053" y="2420892"/>
            <a:ext cx="1584179" cy="38166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9" name="Picture 3">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3203847" y="3221696"/>
            <a:ext cx="3793205" cy="974786"/>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name="Slide219">
    <p:spTree>
      <p:nvGrpSpPr>
        <p:cNvPr id="1" name=""/>
        <p:cNvGrpSpPr/>
        <p:nvPr/>
      </p:nvGrpSpPr>
      <p:grpSpPr>
        <a:xfrm>
          <a:off x="0" y="0"/>
          <a:ext cx="0" cy="0"/>
          <a:chOff x="0" y="0"/>
          <a:chExt cx="0" cy="0"/>
        </a:xfrm>
      </p:grpSpPr>
      <p:pic>
        <p:nvPicPr>
          <p:cNvPr id="14" name="圖片 13"/>
          <p:cNvPicPr>
            <a:picLocks noChangeAspect="1"/>
          </p:cNvPicPr>
          <p:nvPr/>
        </p:nvPicPr>
        <p:blipFill>
          <a:blip r:embed="rId2"/>
          <a:stretch>
            <a:fillRect/>
          </a:stretch>
        </p:blipFill>
        <p:spPr>
          <a:xfrm>
            <a:off x="80335" y="3707743"/>
            <a:ext cx="8983329" cy="2524477"/>
          </a:xfrm>
          <a:prstGeom prst="rect">
            <a:avLst/>
          </a:prstGeom>
          <a:ln>
            <a:solidFill>
              <a:schemeClr val="tx1"/>
            </a:solidFill>
          </a:ln>
        </p:spPr>
      </p:pic>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240423" y="1358962"/>
            <a:ext cx="7091135" cy="2070037"/>
          </a:xfrm>
          <a:prstGeom prst="rect">
            <a:avLst/>
          </a:prstGeom>
          <a:noFill/>
          <a:ln w="9528" cap="flat">
            <a:solidFill>
              <a:srgbClr val="000000"/>
            </a:solidFill>
            <a:prstDash val="solid"/>
            <a:miter/>
          </a:ln>
        </p:spPr>
      </p:pic>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4A9848-54EF-4FBB-BC90-BC8D8143E94A}" type="slidenum">
              <a:t>126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5" name="標題 1"/>
          <p:cNvSpPr txBox="1">
            <a:spLocks noGrp="1"/>
          </p:cNvSpPr>
          <p:nvPr>
            <p:ph type="title"/>
          </p:nvPr>
        </p:nvSpPr>
        <p:spPr/>
        <p:txBody>
          <a:bodyPr/>
          <a:lstStyle/>
          <a:p>
            <a:pPr lvl="0"/>
            <a:r>
              <a:rPr lang="zh-TW" sz="4000">
                <a:solidFill>
                  <a:srgbClr val="953735"/>
                </a:solidFill>
                <a:latin typeface="標楷體" pitchFamily="65"/>
                <a:ea typeface="標楷體" pitchFamily="65"/>
                <a:cs typeface="Times New Roman" pitchFamily="18"/>
              </a:rPr>
              <a:t>忘記密碼</a:t>
            </a:r>
            <a:r>
              <a:rPr lang="en-US" sz="4000">
                <a:solidFill>
                  <a:srgbClr val="953735"/>
                </a:solidFill>
                <a:latin typeface="標楷體" pitchFamily="65"/>
                <a:ea typeface="標楷體" pitchFamily="65"/>
                <a:cs typeface="Times New Roman" pitchFamily="18"/>
              </a:rPr>
              <a:t>(</a:t>
            </a:r>
            <a:r>
              <a:rPr lang="zh-TW" sz="4000">
                <a:solidFill>
                  <a:srgbClr val="953735"/>
                </a:solidFill>
                <a:latin typeface="標楷體" pitchFamily="65"/>
                <a:ea typeface="標楷體" pitchFamily="65"/>
                <a:cs typeface="Times New Roman" pitchFamily="18"/>
              </a:rPr>
              <a:t>一</a:t>
            </a:r>
            <a:r>
              <a:rPr lang="en-US" sz="4000">
                <a:solidFill>
                  <a:srgbClr val="953735"/>
                </a:solidFill>
                <a:latin typeface="標楷體" pitchFamily="65"/>
                <a:ea typeface="標楷體" pitchFamily="65"/>
                <a:cs typeface="Times New Roman" pitchFamily="18"/>
              </a:rPr>
              <a:t>)</a:t>
            </a:r>
            <a:r>
              <a:rPr lang="zh-TW" sz="4000">
                <a:solidFill>
                  <a:srgbClr val="953735"/>
                </a:solidFill>
                <a:latin typeface="標楷體" pitchFamily="65"/>
                <a:ea typeface="標楷體" pitchFamily="65"/>
                <a:cs typeface="Times New Roman" pitchFamily="18"/>
              </a:rPr>
              <a:t>承辦人重發認證信</a:t>
            </a:r>
          </a:p>
        </p:txBody>
      </p:sp>
      <p:sp>
        <p:nvSpPr>
          <p:cNvPr id="6" name="圓角矩形圖說文字 8"/>
          <p:cNvSpPr/>
          <p:nvPr/>
        </p:nvSpPr>
        <p:spPr>
          <a:xfrm>
            <a:off x="7452323" y="2051291"/>
            <a:ext cx="1385855" cy="585618"/>
          </a:xfrm>
          <a:custGeom>
            <a:avLst>
              <a:gd name="f0" fmla="val -2286"/>
              <a:gd name="f1" fmla="val 2905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點選忘記密碼</a:t>
            </a:r>
            <a:endParaRPr lang="en-US" sz="1800" b="0" i="0" u="none" strike="noStrike" kern="1200" cap="none" spc="0" baseline="0">
              <a:solidFill>
                <a:srgbClr val="000000"/>
              </a:solidFill>
              <a:uFillTx/>
              <a:latin typeface="標楷體" pitchFamily="65"/>
              <a:ea typeface="標楷體" pitchFamily="65"/>
            </a:endParaRPr>
          </a:p>
        </p:txBody>
      </p:sp>
      <p:pic>
        <p:nvPicPr>
          <p:cNvPr id="7" name="Picture 7">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8054282" y="620685"/>
            <a:ext cx="478158" cy="518007"/>
          </a:xfrm>
          <a:prstGeom prst="rect">
            <a:avLst/>
          </a:prstGeom>
          <a:noFill/>
          <a:ln cap="flat">
            <a:noFill/>
          </a:ln>
        </p:spPr>
      </p:pic>
      <p:sp>
        <p:nvSpPr>
          <p:cNvPr id="8" name="圓角矩形圖說文字 11"/>
          <p:cNvSpPr/>
          <p:nvPr/>
        </p:nvSpPr>
        <p:spPr>
          <a:xfrm>
            <a:off x="3365869" y="3861044"/>
            <a:ext cx="2249744" cy="585618"/>
          </a:xfrm>
          <a:custGeom>
            <a:avLst>
              <a:gd name="f0" fmla="val 5992"/>
              <a:gd name="f1" fmla="val 2905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老師到信箱收信，點選註冊連結</a:t>
            </a:r>
            <a:endParaRPr lang="en-US" sz="1800" b="0" i="0" u="none" strike="noStrike" kern="1200" cap="none" spc="0" baseline="0">
              <a:solidFill>
                <a:srgbClr val="000000"/>
              </a:solidFill>
              <a:uFillTx/>
              <a:latin typeface="標楷體" pitchFamily="65"/>
              <a:ea typeface="標楷體" pitchFamily="65"/>
            </a:endParaRPr>
          </a:p>
        </p:txBody>
      </p:sp>
      <p:pic>
        <p:nvPicPr>
          <p:cNvPr id="9" name="Picture 3">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3995937" y="5046655"/>
            <a:ext cx="2743200" cy="1628775"/>
          </a:xfrm>
          <a:prstGeom prst="rect">
            <a:avLst/>
          </a:prstGeom>
          <a:noFill/>
          <a:ln w="9528" cap="flat">
            <a:solidFill>
              <a:srgbClr val="000000"/>
            </a:solidFill>
            <a:prstDash val="solid"/>
            <a:miter/>
          </a:ln>
        </p:spPr>
      </p:pic>
      <p:sp>
        <p:nvSpPr>
          <p:cNvPr id="10" name="圓角矩形圖說文字 12"/>
          <p:cNvSpPr/>
          <p:nvPr/>
        </p:nvSpPr>
        <p:spPr>
          <a:xfrm>
            <a:off x="6866163" y="5301206"/>
            <a:ext cx="2238359" cy="1296143"/>
          </a:xfrm>
          <a:custGeom>
            <a:avLst>
              <a:gd name="f0" fmla="val -5399"/>
              <a:gd name="f1" fmla="val 1988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跳出驗證成功訊息，點選下方網址，以預設密碼登入</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建議複製貼上</a:t>
            </a:r>
            <a:r>
              <a:rPr lang="en-US" sz="1800" b="0" i="0" u="none" strike="noStrike" kern="1200" cap="none" spc="0" baseline="0">
                <a:solidFill>
                  <a:srgbClr val="000000"/>
                </a:solidFill>
                <a:uFillTx/>
                <a:latin typeface="標楷體" pitchFamily="65"/>
                <a:ea typeface="標楷體" pitchFamily="65"/>
              </a:rPr>
              <a:t>)</a:t>
            </a:r>
          </a:p>
        </p:txBody>
      </p:sp>
      <p:sp>
        <p:nvSpPr>
          <p:cNvPr id="11" name="圓角矩形 13"/>
          <p:cNvSpPr/>
          <p:nvPr/>
        </p:nvSpPr>
        <p:spPr>
          <a:xfrm>
            <a:off x="251524" y="1340766"/>
            <a:ext cx="792089" cy="31771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3" name="圓角矩形 1"/>
          <p:cNvSpPr/>
          <p:nvPr/>
        </p:nvSpPr>
        <p:spPr>
          <a:xfrm>
            <a:off x="7141034" y="2780928"/>
            <a:ext cx="167262" cy="144018"/>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ln w="0">
                <a:solidFill>
                  <a:srgbClr val="FF0000"/>
                </a:solidFill>
                <a:prstDash val="solid"/>
              </a:ln>
              <a:no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name="Slide220">
    <p:spTree>
      <p:nvGrpSpPr>
        <p:cNvPr id="1" name=""/>
        <p:cNvGrpSpPr/>
        <p:nvPr/>
      </p:nvGrpSpPr>
      <p:grpSpPr>
        <a:xfrm>
          <a:off x="0" y="0"/>
          <a:ext cx="0" cy="0"/>
          <a:chOff x="0" y="0"/>
          <a:chExt cx="0" cy="0"/>
        </a:xfrm>
      </p:grpSpPr>
      <p:pic>
        <p:nvPicPr>
          <p:cNvPr id="23" name="圖片 22"/>
          <p:cNvPicPr>
            <a:picLocks noChangeAspect="1"/>
          </p:cNvPicPr>
          <p:nvPr/>
        </p:nvPicPr>
        <p:blipFill>
          <a:blip r:embed="rId2"/>
          <a:stretch>
            <a:fillRect/>
          </a:stretch>
        </p:blipFill>
        <p:spPr>
          <a:xfrm>
            <a:off x="234111" y="4619330"/>
            <a:ext cx="6325483" cy="2073776"/>
          </a:xfrm>
          <a:prstGeom prst="rect">
            <a:avLst/>
          </a:prstGeom>
          <a:ln>
            <a:solidFill>
              <a:schemeClr val="tx1"/>
            </a:solidFill>
          </a:ln>
        </p:spPr>
      </p:pic>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79515" y="1180334"/>
            <a:ext cx="8280916" cy="2752728"/>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4607CD-BB5B-4740-B0FB-D81CEA36FB22}" type="slidenum">
              <a:t>127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529209" y="257568"/>
            <a:ext cx="8229600" cy="1143000"/>
          </a:xfrm>
        </p:spPr>
        <p:txBody>
          <a:bodyPr/>
          <a:lstStyle/>
          <a:p>
            <a:pPr lvl="0"/>
            <a:r>
              <a:rPr lang="zh-TW" sz="4000">
                <a:solidFill>
                  <a:srgbClr val="953735"/>
                </a:solidFill>
                <a:latin typeface="標楷體" pitchFamily="65"/>
                <a:ea typeface="標楷體" pitchFamily="65"/>
                <a:cs typeface="Times New Roman" pitchFamily="18"/>
              </a:rPr>
              <a:t>忘記密碼</a:t>
            </a:r>
            <a:r>
              <a:rPr lang="en-US" sz="4000">
                <a:solidFill>
                  <a:srgbClr val="953735"/>
                </a:solidFill>
                <a:latin typeface="標楷體" pitchFamily="65"/>
                <a:ea typeface="標楷體" pitchFamily="65"/>
                <a:cs typeface="Times New Roman" pitchFamily="18"/>
              </a:rPr>
              <a:t>(</a:t>
            </a:r>
            <a:r>
              <a:rPr lang="zh-TW" sz="4000">
                <a:solidFill>
                  <a:srgbClr val="953735"/>
                </a:solidFill>
                <a:latin typeface="標楷體" pitchFamily="65"/>
                <a:ea typeface="標楷體" pitchFamily="65"/>
                <a:cs typeface="Times New Roman" pitchFamily="18"/>
              </a:rPr>
              <a:t>二</a:t>
            </a:r>
            <a:r>
              <a:rPr lang="en-US" sz="4000">
                <a:solidFill>
                  <a:srgbClr val="953735"/>
                </a:solidFill>
                <a:latin typeface="標楷體" pitchFamily="65"/>
                <a:ea typeface="標楷體" pitchFamily="65"/>
                <a:cs typeface="Times New Roman" pitchFamily="18"/>
              </a:rPr>
              <a:t>)</a:t>
            </a:r>
            <a:r>
              <a:rPr lang="zh-TW" sz="4000">
                <a:solidFill>
                  <a:srgbClr val="953735"/>
                </a:solidFill>
                <a:latin typeface="標楷體" pitchFamily="65"/>
                <a:ea typeface="標楷體" pitchFamily="65"/>
                <a:cs typeface="Times New Roman" pitchFamily="18"/>
              </a:rPr>
              <a:t>承辦人手動啟動</a:t>
            </a:r>
          </a:p>
        </p:txBody>
      </p:sp>
      <p:pic>
        <p:nvPicPr>
          <p:cNvPr id="5" name="Picture 3">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342900" y="2780928"/>
            <a:ext cx="4854220" cy="662272"/>
          </a:xfrm>
          <a:prstGeom prst="rect">
            <a:avLst/>
          </a:prstGeom>
          <a:noFill/>
          <a:ln w="9528" cap="flat">
            <a:solidFill>
              <a:srgbClr val="000000"/>
            </a:solidFill>
            <a:prstDash val="solid"/>
            <a:miter/>
          </a:ln>
        </p:spPr>
      </p:pic>
      <p:pic>
        <p:nvPicPr>
          <p:cNvPr id="6" name="Picture 5">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323523" y="3573018"/>
            <a:ext cx="4417832" cy="939116"/>
          </a:xfrm>
          <a:prstGeom prst="rect">
            <a:avLst/>
          </a:prstGeom>
          <a:noFill/>
          <a:ln w="9528" cap="flat">
            <a:solidFill>
              <a:srgbClr val="000000"/>
            </a:solidFill>
            <a:prstDash val="solid"/>
            <a:miter/>
          </a:ln>
        </p:spPr>
      </p:pic>
      <p:grpSp>
        <p:nvGrpSpPr>
          <p:cNvPr id="7" name="群組 7"/>
          <p:cNvGrpSpPr/>
          <p:nvPr/>
        </p:nvGrpSpPr>
        <p:grpSpPr>
          <a:xfrm>
            <a:off x="6559594" y="2027901"/>
            <a:ext cx="2522262" cy="753026"/>
            <a:chOff x="6559594" y="2027901"/>
            <a:chExt cx="2522262" cy="753026"/>
          </a:xfrm>
        </p:grpSpPr>
        <p:sp>
          <p:nvSpPr>
            <p:cNvPr id="8" name="圓角矩形圖說文字 8"/>
            <p:cNvSpPr/>
            <p:nvPr/>
          </p:nvSpPr>
          <p:spPr>
            <a:xfrm>
              <a:off x="6559594" y="2027901"/>
              <a:ext cx="2522262" cy="753026"/>
            </a:xfrm>
            <a:custGeom>
              <a:avLst>
                <a:gd name="f0" fmla="val 7938"/>
                <a:gd name="f1" fmla="val 3089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點選 </a:t>
              </a:r>
              <a:r>
                <a:rPr lang="en-US" sz="1800" b="0" i="0" u="none" strike="noStrike" kern="1200" cap="none" spc="0" baseline="0">
                  <a:solidFill>
                    <a:srgbClr val="000000"/>
                  </a:solidFill>
                  <a:uFillTx/>
                  <a:latin typeface="標楷體" pitchFamily="65"/>
                  <a:ea typeface="標楷體" pitchFamily="65"/>
                </a:rPr>
                <a:t>    </a:t>
              </a:r>
              <a:r>
                <a:rPr lang="zh-TW" sz="1800" b="0" i="0" u="none" strike="noStrike" kern="1200" cap="none" spc="0" baseline="0">
                  <a:solidFill>
                    <a:srgbClr val="000000"/>
                  </a:solidFill>
                  <a:uFillTx/>
                  <a:latin typeface="標楷體" pitchFamily="65"/>
                  <a:ea typeface="標楷體" pitchFamily="65"/>
                </a:rPr>
                <a:t>手動啟動</a:t>
              </a:r>
              <a:endParaRPr lang="en-US" sz="1800" b="0" i="0" u="none" strike="noStrike" kern="1200" cap="none" spc="0" baseline="0">
                <a:solidFill>
                  <a:srgbClr val="000000"/>
                </a:solidFill>
                <a:uFillTx/>
                <a:latin typeface="標楷體" pitchFamily="65"/>
                <a:ea typeface="標楷體" pitchFamily="65"/>
              </a:endParaRPr>
            </a:p>
          </p:txBody>
        </p:sp>
        <p:grpSp>
          <p:nvGrpSpPr>
            <p:cNvPr id="9" name="群組 10"/>
            <p:cNvGrpSpPr/>
            <p:nvPr/>
          </p:nvGrpSpPr>
          <p:grpSpPr>
            <a:xfrm>
              <a:off x="7394807" y="2077855"/>
              <a:ext cx="595475" cy="529364"/>
              <a:chOff x="7394807" y="2077855"/>
              <a:chExt cx="595475" cy="529364"/>
            </a:xfrm>
          </p:grpSpPr>
          <p:sp>
            <p:nvSpPr>
              <p:cNvPr id="10" name="橢圓 11"/>
              <p:cNvSpPr/>
              <p:nvPr/>
            </p:nvSpPr>
            <p:spPr>
              <a:xfrm>
                <a:off x="7452323" y="2077855"/>
                <a:ext cx="512246" cy="52936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0000"/>
              </a:solidFill>
              <a:ln w="25402" cap="flat">
                <a:solidFill>
                  <a:srgbClr val="993300"/>
                </a:solidFill>
                <a:prstDash val="solid"/>
                <a:miter/>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FFFFFF"/>
                  </a:solidFill>
                  <a:uFillTx/>
                  <a:latin typeface="Calibri"/>
                  <a:ea typeface="新細明體"/>
                </a:endParaRPr>
              </a:p>
            </p:txBody>
          </p:sp>
          <p:sp>
            <p:nvSpPr>
              <p:cNvPr id="11" name="文字方塊 12"/>
              <p:cNvSpPr txBox="1"/>
              <p:nvPr/>
            </p:nvSpPr>
            <p:spPr>
              <a:xfrm>
                <a:off x="7394807" y="2174251"/>
                <a:ext cx="595475" cy="33840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Calibri"/>
                    <a:ea typeface="新細明體"/>
                  </a:rPr>
                  <a:t>START</a:t>
                </a:r>
              </a:p>
            </p:txBody>
          </p:sp>
        </p:grpSp>
      </p:grpSp>
      <p:sp>
        <p:nvSpPr>
          <p:cNvPr id="12" name="圓角矩形圖說文字 13"/>
          <p:cNvSpPr/>
          <p:nvPr/>
        </p:nvSpPr>
        <p:spPr>
          <a:xfrm>
            <a:off x="3491883" y="2219843"/>
            <a:ext cx="1656179" cy="585618"/>
          </a:xfrm>
          <a:custGeom>
            <a:avLst>
              <a:gd name="f0" fmla="val 15770"/>
              <a:gd name="f1" fmla="val 2993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選擇「是」</a:t>
            </a:r>
            <a:endParaRPr lang="en-US" sz="1800" b="0" i="0" u="none" strike="noStrike" kern="1200" cap="none" spc="0" baseline="0">
              <a:solidFill>
                <a:srgbClr val="000000"/>
              </a:solidFill>
              <a:uFillTx/>
              <a:latin typeface="標楷體" pitchFamily="65"/>
              <a:ea typeface="標楷體" pitchFamily="65"/>
            </a:endParaRPr>
          </a:p>
        </p:txBody>
      </p:sp>
      <p:sp>
        <p:nvSpPr>
          <p:cNvPr id="13" name="向下箭號 16"/>
          <p:cNvSpPr/>
          <p:nvPr/>
        </p:nvSpPr>
        <p:spPr>
          <a:xfrm>
            <a:off x="2339748" y="2420892"/>
            <a:ext cx="410885" cy="36003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4" name="向下箭號 17"/>
          <p:cNvSpPr/>
          <p:nvPr/>
        </p:nvSpPr>
        <p:spPr>
          <a:xfrm>
            <a:off x="2346396" y="3356990"/>
            <a:ext cx="410885" cy="36003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6" name="圓角矩形 20"/>
          <p:cNvSpPr/>
          <p:nvPr/>
        </p:nvSpPr>
        <p:spPr>
          <a:xfrm>
            <a:off x="251524" y="1196748"/>
            <a:ext cx="936107" cy="38166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7" name="矩形 19"/>
          <p:cNvSpPr/>
          <p:nvPr/>
        </p:nvSpPr>
        <p:spPr>
          <a:xfrm>
            <a:off x="2774701" y="5877269"/>
            <a:ext cx="5388394" cy="871734"/>
          </a:xfrm>
          <a:prstGeom prst="rect">
            <a:avLst/>
          </a:prstGeom>
          <a:solidFill>
            <a:srgbClr val="FFFFFF"/>
          </a:solidFill>
          <a:ln w="25402" cap="flat">
            <a:solidFill>
              <a:srgbClr val="C0504D"/>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400" b="0" i="0" u="none" strike="noStrike" kern="1200" cap="none" spc="0" baseline="0">
                <a:solidFill>
                  <a:srgbClr val="000000"/>
                </a:solidFill>
                <a:uFillTx/>
                <a:latin typeface="標楷體" pitchFamily="65"/>
                <a:ea typeface="標楷體" pitchFamily="65"/>
              </a:rPr>
              <a:t>註：「</a:t>
            </a:r>
            <a:r>
              <a:rPr lang="en-US" sz="1400" b="0" i="0" u="none" strike="noStrike" kern="1200" cap="none" spc="0" baseline="0">
                <a:solidFill>
                  <a:srgbClr val="000000"/>
                </a:solidFill>
                <a:uFillTx/>
                <a:latin typeface="標楷體" pitchFamily="65"/>
                <a:ea typeface="標楷體" pitchFamily="65"/>
              </a:rPr>
              <a:t>start(</a:t>
            </a:r>
            <a:r>
              <a:rPr lang="zh-TW" sz="1400" b="0" i="0" u="none" strike="noStrike" kern="1200" cap="none" spc="0" baseline="0">
                <a:solidFill>
                  <a:srgbClr val="000000"/>
                </a:solidFill>
                <a:uFillTx/>
                <a:latin typeface="標楷體" pitchFamily="65"/>
                <a:ea typeface="標楷體" pitchFamily="65"/>
              </a:rPr>
              <a:t>手動啟動</a:t>
            </a:r>
            <a:r>
              <a:rPr lang="en-US" sz="1400" b="0" i="0" u="none" strike="noStrike" kern="1200" cap="none" spc="0" baseline="0">
                <a:solidFill>
                  <a:srgbClr val="000000"/>
                </a:solidFill>
                <a:uFillTx/>
                <a:latin typeface="標楷體" pitchFamily="65"/>
                <a:ea typeface="標楷體" pitchFamily="65"/>
              </a:rPr>
              <a:t>)</a:t>
            </a:r>
            <a:r>
              <a:rPr lang="zh-TW" sz="1400" b="0" i="0" u="none" strike="noStrike" kern="1200" cap="none" spc="0" baseline="0">
                <a:solidFill>
                  <a:srgbClr val="000000"/>
                </a:solidFill>
                <a:uFillTx/>
                <a:latin typeface="標楷體" pitchFamily="65"/>
                <a:ea typeface="標楷體" pitchFamily="65"/>
              </a:rPr>
              <a:t>」之功能為教師收不到認證信時使用，點選後彈跳視窗會出現一組密碼，再由承辦人將密碼轉知該位老師，若非收不到認證信請勿點選，以免認證信密碼遭到覆蓋。</a:t>
            </a:r>
          </a:p>
        </p:txBody>
      </p:sp>
      <p:sp>
        <p:nvSpPr>
          <p:cNvPr id="18" name="圓角矩形圖說文字 15"/>
          <p:cNvSpPr/>
          <p:nvPr/>
        </p:nvSpPr>
        <p:spPr>
          <a:xfrm>
            <a:off x="5570981" y="4781553"/>
            <a:ext cx="2249744" cy="913192"/>
          </a:xfrm>
          <a:custGeom>
            <a:avLst>
              <a:gd name="f0" fmla="val -2621"/>
              <a:gd name="f1" fmla="val 15345"/>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系統同步發送通知信告知老師帳號被手動啟動</a:t>
            </a:r>
            <a:endParaRPr lang="en-US" sz="1800" b="0" i="0" u="none" strike="noStrike" kern="1200" cap="none" spc="0" baseline="0">
              <a:solidFill>
                <a:srgbClr val="000000"/>
              </a:solidFill>
              <a:uFillTx/>
              <a:latin typeface="標楷體" pitchFamily="65"/>
              <a:ea typeface="標楷體" pitchFamily="65"/>
            </a:endParaRPr>
          </a:p>
        </p:txBody>
      </p:sp>
      <p:sp>
        <p:nvSpPr>
          <p:cNvPr id="19" name="圓角矩形圖說文字 14"/>
          <p:cNvSpPr/>
          <p:nvPr/>
        </p:nvSpPr>
        <p:spPr>
          <a:xfrm>
            <a:off x="4929960" y="3573018"/>
            <a:ext cx="2464847" cy="1152125"/>
          </a:xfrm>
          <a:custGeom>
            <a:avLst>
              <a:gd name="f0" fmla="val -2596"/>
              <a:gd name="f1" fmla="val 1484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將新密碼抄下來給老師，老師不必收認證信，可直接用新密碼登入系統</a:t>
            </a:r>
            <a:endParaRPr lang="en-US" sz="1800" b="0" i="0" u="none" strike="noStrike" kern="1200" cap="none" spc="0" baseline="0">
              <a:solidFill>
                <a:srgbClr val="000000"/>
              </a:solidFill>
              <a:uFillTx/>
              <a:latin typeface="標楷體" pitchFamily="65"/>
              <a:ea typeface="標楷體" pitchFamily="65"/>
            </a:endParaRPr>
          </a:p>
        </p:txBody>
      </p:sp>
      <p:sp>
        <p:nvSpPr>
          <p:cNvPr id="20" name="矩形 21"/>
          <p:cNvSpPr/>
          <p:nvPr/>
        </p:nvSpPr>
        <p:spPr>
          <a:xfrm>
            <a:off x="4355973" y="3140963"/>
            <a:ext cx="288036" cy="215999"/>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21" name="向下箭號 18"/>
          <p:cNvSpPr/>
          <p:nvPr/>
        </p:nvSpPr>
        <p:spPr>
          <a:xfrm>
            <a:off x="2363815" y="4509116"/>
            <a:ext cx="410885" cy="36003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par>
                          <p:cTn id="42" fill="hold">
                            <p:stCondLst>
                              <p:cond delay="3000"/>
                            </p:stCondLst>
                            <p:childTnLst>
                              <p:par>
                                <p:cTn id="43" presetID="16" presetClass="entr" presetSubtype="21"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18" grpId="0" animBg="1"/>
      <p:bldP spid="19" grpId="0" animBg="1"/>
      <p:bldP spid="2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name="Slide221">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097773" y="4094161"/>
            <a:ext cx="6372225" cy="2581278"/>
          </a:xfrm>
          <a:prstGeom prst="rect">
            <a:avLst/>
          </a:prstGeom>
          <a:noFill/>
          <a:ln w="9528" cap="flat">
            <a:solidFill>
              <a:srgbClr val="000000"/>
            </a:solidFill>
            <a:prstDash val="solid"/>
            <a:miter/>
          </a:ln>
        </p:spPr>
      </p:pic>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655981" y="1412775"/>
            <a:ext cx="7255818" cy="2607439"/>
          </a:xfrm>
          <a:prstGeom prst="rect">
            <a:avLst/>
          </a:prstGeom>
          <a:noFill/>
          <a:ln w="9528" cap="flat">
            <a:solidFill>
              <a:srgbClr val="000000"/>
            </a:solidFill>
            <a:prstDash val="solid"/>
            <a:miter/>
          </a:ln>
        </p:spPr>
      </p:pic>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7F09EB-5A26-410B-8C22-EE2743D81BE3}" type="slidenum">
              <a:t>128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5" name="標題 1"/>
          <p:cNvSpPr txBox="1">
            <a:spLocks noGrp="1"/>
          </p:cNvSpPr>
          <p:nvPr>
            <p:ph type="title"/>
          </p:nvPr>
        </p:nvSpPr>
        <p:spPr/>
        <p:txBody>
          <a:bodyPr/>
          <a:lstStyle/>
          <a:p>
            <a:pPr lvl="0"/>
            <a:r>
              <a:rPr lang="zh-TW" sz="4000">
                <a:solidFill>
                  <a:srgbClr val="953735"/>
                </a:solidFill>
                <a:latin typeface="標楷體" pitchFamily="65"/>
                <a:ea typeface="標楷體" pitchFamily="65"/>
                <a:cs typeface="Times New Roman" pitchFamily="18"/>
              </a:rPr>
              <a:t>忘記密碼</a:t>
            </a:r>
            <a:r>
              <a:rPr lang="en-US" sz="4000">
                <a:solidFill>
                  <a:srgbClr val="953735"/>
                </a:solidFill>
                <a:latin typeface="標楷體" pitchFamily="65"/>
                <a:ea typeface="標楷體" pitchFamily="65"/>
                <a:cs typeface="Times New Roman" pitchFamily="18"/>
              </a:rPr>
              <a:t>(</a:t>
            </a:r>
            <a:r>
              <a:rPr lang="zh-TW" sz="4000">
                <a:solidFill>
                  <a:srgbClr val="953735"/>
                </a:solidFill>
                <a:latin typeface="標楷體" pitchFamily="65"/>
                <a:ea typeface="標楷體" pitchFamily="65"/>
                <a:cs typeface="Times New Roman" pitchFamily="18"/>
              </a:rPr>
              <a:t>三</a:t>
            </a:r>
            <a:r>
              <a:rPr lang="en-US" sz="4000">
                <a:solidFill>
                  <a:srgbClr val="953735"/>
                </a:solidFill>
                <a:latin typeface="標楷體" pitchFamily="65"/>
                <a:ea typeface="標楷體" pitchFamily="65"/>
                <a:cs typeface="Times New Roman" pitchFamily="18"/>
              </a:rPr>
              <a:t>)</a:t>
            </a:r>
            <a:r>
              <a:rPr lang="zh-TW" sz="4000">
                <a:solidFill>
                  <a:srgbClr val="953735"/>
                </a:solidFill>
                <a:latin typeface="標楷體" pitchFamily="65"/>
                <a:ea typeface="標楷體" pitchFamily="65"/>
                <a:cs typeface="Times New Roman" pitchFamily="18"/>
              </a:rPr>
              <a:t>登入入口設定</a:t>
            </a:r>
          </a:p>
        </p:txBody>
      </p:sp>
      <p:sp>
        <p:nvSpPr>
          <p:cNvPr id="6" name="圓角矩形圖說文字 5"/>
          <p:cNvSpPr/>
          <p:nvPr/>
        </p:nvSpPr>
        <p:spPr>
          <a:xfrm>
            <a:off x="5436098" y="3016056"/>
            <a:ext cx="1872206" cy="719495"/>
          </a:xfrm>
          <a:custGeom>
            <a:avLst>
              <a:gd name="f0" fmla="val 11008"/>
              <a:gd name="f1" fmla="val -12367"/>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登入時點選「忘記密碼」</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圖說文字 6"/>
          <p:cNvSpPr/>
          <p:nvPr/>
        </p:nvSpPr>
        <p:spPr>
          <a:xfrm flipH="1">
            <a:off x="3275856" y="5877269"/>
            <a:ext cx="2249744" cy="719495"/>
          </a:xfrm>
          <a:custGeom>
            <a:avLst>
              <a:gd name="f0" fmla="val 11008"/>
              <a:gd name="f1" fmla="val -607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輸入</a:t>
            </a:r>
            <a:r>
              <a:rPr lang="en-US" sz="1800" b="0" i="0" u="none" strike="noStrike" kern="1200" cap="none" spc="0" baseline="0">
                <a:solidFill>
                  <a:srgbClr val="000000"/>
                </a:solidFill>
                <a:uFillTx/>
                <a:latin typeface="標楷體" pitchFamily="65"/>
                <a:ea typeface="標楷體" pitchFamily="65"/>
              </a:rPr>
              <a:t>e-mail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name="Slide222">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1817907" y="4359564"/>
            <a:ext cx="7116168" cy="2006276"/>
          </a:xfrm>
          <a:prstGeom prst="rect">
            <a:avLst/>
          </a:prstGeom>
          <a:ln>
            <a:solidFill>
              <a:schemeClr val="tx1"/>
            </a:solidFill>
          </a:ln>
        </p:spPr>
      </p:pic>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1621076-F9E6-4EA6-92AA-AAC33DB7B70D}" type="slidenum">
              <a:t>129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02275" y="346402"/>
            <a:ext cx="7236296" cy="1865778"/>
          </a:xfrm>
          <a:prstGeom prst="rect">
            <a:avLst/>
          </a:prstGeom>
          <a:noFill/>
          <a:ln w="9528" cap="flat">
            <a:solidFill>
              <a:srgbClr val="000000"/>
            </a:solidFill>
            <a:prstDash val="solid"/>
            <a:miter/>
          </a:ln>
        </p:spPr>
      </p:pic>
      <p:sp>
        <p:nvSpPr>
          <p:cNvPr id="4" name="圓角矩形圖說文字 5"/>
          <p:cNvSpPr/>
          <p:nvPr/>
        </p:nvSpPr>
        <p:spPr>
          <a:xfrm>
            <a:off x="4084707" y="219372"/>
            <a:ext cx="2249744" cy="585618"/>
          </a:xfrm>
          <a:custGeom>
            <a:avLst>
              <a:gd name="f0" fmla="val 5992"/>
              <a:gd name="f1" fmla="val 2905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標楷體" pitchFamily="65"/>
                <a:ea typeface="標楷體" pitchFamily="65"/>
              </a:rPr>
              <a:t>3.</a:t>
            </a:r>
            <a:r>
              <a:rPr lang="zh-TW" sz="1800" b="0" i="0" u="none" strike="noStrike" kern="1200" cap="none" spc="0" baseline="0" dirty="0">
                <a:solidFill>
                  <a:srgbClr val="000000"/>
                </a:solidFill>
                <a:uFillTx/>
                <a:latin typeface="標楷體" pitchFamily="65"/>
                <a:ea typeface="標楷體" pitchFamily="65"/>
              </a:rPr>
              <a:t>老師到信箱收信，點選註冊連結</a:t>
            </a:r>
            <a:endParaRPr lang="en-US" sz="1800" b="0" i="0" u="none" strike="noStrike" kern="1200" cap="none" spc="0" baseline="0" dirty="0">
              <a:solidFill>
                <a:srgbClr val="000000"/>
              </a:solidFill>
              <a:uFillTx/>
              <a:latin typeface="標楷體" pitchFamily="65"/>
              <a:ea typeface="標楷體" pitchFamily="65"/>
            </a:endParaRPr>
          </a:p>
        </p:txBody>
      </p:sp>
      <p:sp>
        <p:nvSpPr>
          <p:cNvPr id="5" name="圓角矩形圖說文字 6"/>
          <p:cNvSpPr/>
          <p:nvPr/>
        </p:nvSpPr>
        <p:spPr>
          <a:xfrm>
            <a:off x="1242157" y="2708919"/>
            <a:ext cx="2383456" cy="825712"/>
          </a:xfrm>
          <a:custGeom>
            <a:avLst>
              <a:gd name="f0" fmla="val 25067"/>
              <a:gd name="f1" fmla="val 5361"/>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系統自動導入網頁，並通知已寄送新密碼</a:t>
            </a:r>
            <a:endParaRPr lang="en-US" sz="1800" b="0" i="0" u="none" strike="noStrike" kern="1200" cap="none" spc="0" baseline="0">
              <a:solidFill>
                <a:srgbClr val="000000"/>
              </a:solidFill>
              <a:uFillTx/>
              <a:latin typeface="標楷體" pitchFamily="65"/>
              <a:ea typeface="標楷體" pitchFamily="65"/>
            </a:endParaRPr>
          </a:p>
        </p:txBody>
      </p:sp>
      <p:sp>
        <p:nvSpPr>
          <p:cNvPr id="6" name="圓角矩形圖說文字 7"/>
          <p:cNvSpPr/>
          <p:nvPr/>
        </p:nvSpPr>
        <p:spPr>
          <a:xfrm>
            <a:off x="194041" y="6073031"/>
            <a:ext cx="2537780" cy="585618"/>
          </a:xfrm>
          <a:custGeom>
            <a:avLst>
              <a:gd name="f0" fmla="val 23815"/>
              <a:gd name="f1" fmla="val 6562"/>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5.</a:t>
            </a:r>
            <a:r>
              <a:rPr lang="zh-TW" sz="1800" b="0" i="0" u="none" strike="noStrike" kern="1200" cap="none" spc="0" baseline="0">
                <a:solidFill>
                  <a:srgbClr val="000000"/>
                </a:solidFill>
                <a:uFillTx/>
                <a:latin typeface="標楷體" pitchFamily="65"/>
                <a:ea typeface="標楷體" pitchFamily="65"/>
              </a:rPr>
              <a:t>重新進行登入程序</a:t>
            </a:r>
            <a:endParaRPr lang="en-US" sz="1800" b="0" i="0" u="none" strike="noStrike" kern="1200" cap="none" spc="0" baseline="0">
              <a:solidFill>
                <a:srgbClr val="000000"/>
              </a:solidFill>
              <a:uFillTx/>
              <a:latin typeface="標楷體" pitchFamily="65"/>
              <a:ea typeface="標楷體" pitchFamily="65"/>
            </a:endParaRPr>
          </a:p>
        </p:txBody>
      </p:sp>
      <p:pic>
        <p:nvPicPr>
          <p:cNvPr id="7" name="圖片 8">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4084707" y="1773268"/>
            <a:ext cx="4418655" cy="2303803"/>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p>
            <a:pPr lvl="0"/>
            <a:r>
              <a:rPr lang="zh-TW" sz="4000">
                <a:solidFill>
                  <a:srgbClr val="953735"/>
                </a:solidFill>
                <a:latin typeface="Times New Roman" pitchFamily="18"/>
                <a:ea typeface="標楷體" pitchFamily="65"/>
                <a:cs typeface="Times New Roman" pitchFamily="18"/>
              </a:rPr>
              <a:t>篩選測驗流程</a:t>
            </a:r>
          </a:p>
        </p:txBody>
      </p:sp>
      <p:grpSp>
        <p:nvGrpSpPr>
          <p:cNvPr id="3" name="內容版面配置區 4"/>
          <p:cNvGrpSpPr/>
          <p:nvPr/>
        </p:nvGrpSpPr>
        <p:grpSpPr>
          <a:xfrm>
            <a:off x="1958946" y="1302901"/>
            <a:ext cx="5558354" cy="5184876"/>
            <a:chOff x="1958946" y="1302901"/>
            <a:chExt cx="5558354" cy="5184876"/>
          </a:xfrm>
        </p:grpSpPr>
        <p:sp>
          <p:nvSpPr>
            <p:cNvPr id="4" name="手繪多邊形 3"/>
            <p:cNvSpPr/>
            <p:nvPr/>
          </p:nvSpPr>
          <p:spPr>
            <a:xfrm>
              <a:off x="2080406" y="1302901"/>
              <a:ext cx="5171654" cy="5171654"/>
            </a:xfrm>
            <a:custGeom>
              <a:avLst/>
              <a:gdLst>
                <a:gd name="f0" fmla="val 10800000"/>
                <a:gd name="f1" fmla="val 5400000"/>
                <a:gd name="f2" fmla="val 180"/>
                <a:gd name="f3" fmla="val w"/>
                <a:gd name="f4" fmla="val h"/>
                <a:gd name="f5" fmla="val 0"/>
                <a:gd name="f6" fmla="val 5171653"/>
                <a:gd name="f7" fmla="+- 0 0 18683144"/>
                <a:gd name="f8" fmla="val 3235122"/>
                <a:gd name="f9" fmla="val 234890"/>
                <a:gd name="f10" fmla="val 2438952"/>
                <a:gd name="f11" fmla="val 17126364"/>
                <a:gd name="f12" fmla="val 18720411"/>
                <a:gd name="f13" fmla="val 1205571"/>
                <a:gd name="f14" fmla="val 400420"/>
                <a:gd name="f15" fmla="val 1517794"/>
                <a:gd name="f16" fmla="val 545934"/>
                <a:gd name="f17" fmla="val 1468339"/>
                <a:gd name="f18" fmla="val 902295"/>
                <a:gd name="f19" fmla="val 1400491"/>
                <a:gd name="f20" fmla="val 772709"/>
                <a:gd name="f21" fmla="val 2166199"/>
                <a:gd name="f22" fmla="val 14209508"/>
                <a:gd name="f23" fmla="+- 0 0 -285"/>
                <a:gd name="f24" fmla="+- 0 0 -332"/>
                <a:gd name="f25" fmla="+- 0 0 -422"/>
                <a:gd name="f26" fmla="+- 0 0 -512"/>
                <a:gd name="f27" fmla="*/ f3 1 5171653"/>
                <a:gd name="f28" fmla="*/ f4 1 5171653"/>
                <a:gd name="f29" fmla="+- f6 0 f5"/>
                <a:gd name="f30" fmla="*/ f23 f0 1"/>
                <a:gd name="f31" fmla="*/ f24 f0 1"/>
                <a:gd name="f32" fmla="*/ f25 f0 1"/>
                <a:gd name="f33" fmla="*/ f26 f0 1"/>
                <a:gd name="f34" fmla="*/ f29 1 5171653"/>
                <a:gd name="f35" fmla="*/ f30 1 f2"/>
                <a:gd name="f36" fmla="*/ f31 1 f2"/>
                <a:gd name="f37" fmla="*/ f32 1 f2"/>
                <a:gd name="f38" fmla="*/ f33 1 f2"/>
                <a:gd name="f39" fmla="*/ 3198816 1 f34"/>
                <a:gd name="f40" fmla="*/ 366345 1 f34"/>
                <a:gd name="f41" fmla="*/ 1205571 1 f34"/>
                <a:gd name="f42" fmla="*/ 400420 1 f34"/>
                <a:gd name="f43" fmla="*/ 1517794 1 f34"/>
                <a:gd name="f44" fmla="*/ 545934 1 f34"/>
                <a:gd name="f45" fmla="*/ 1468339 1 f34"/>
                <a:gd name="f46" fmla="*/ 902295 1 f34"/>
                <a:gd name="f47" fmla="*/ 861227 1 f34"/>
                <a:gd name="f48" fmla="*/ 4310426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5171653" h="5171653">
                  <a:moveTo>
                    <a:pt x="f8" y="f9"/>
                  </a:moveTo>
                  <a:arcTo wR="f10" hR="f10" stAng="f11" swAng="f12"/>
                  <a:lnTo>
                    <a:pt x="f13" y="f14"/>
                  </a:lnTo>
                  <a:lnTo>
                    <a:pt x="f15" y="f16"/>
                  </a:lnTo>
                  <a:lnTo>
                    <a:pt x="f17" y="f18"/>
                  </a:lnTo>
                  <a:lnTo>
                    <a:pt x="f19" y="f20"/>
                  </a:lnTo>
                  <a:arcTo wR="f21" hR="f21" stAng="f22" swAng="f7"/>
                  <a:close/>
                </a:path>
              </a:pathLst>
            </a:custGeom>
            <a:solidFill>
              <a:srgbClr val="DEE7D1"/>
            </a:solid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手繪多邊形 4"/>
            <p:cNvSpPr/>
            <p:nvPr/>
          </p:nvSpPr>
          <p:spPr>
            <a:xfrm>
              <a:off x="3683742" y="1309228"/>
              <a:ext cx="1964972" cy="982486"/>
            </a:xfrm>
            <a:custGeom>
              <a:avLst/>
              <a:gdLst>
                <a:gd name="f0" fmla="val 10800000"/>
                <a:gd name="f1" fmla="val 5400000"/>
                <a:gd name="f2" fmla="val 180"/>
                <a:gd name="f3" fmla="val w"/>
                <a:gd name="f4" fmla="val h"/>
                <a:gd name="f5" fmla="val 0"/>
                <a:gd name="f6" fmla="val 1964977"/>
                <a:gd name="f7" fmla="val 982488"/>
                <a:gd name="f8" fmla="val 163751"/>
                <a:gd name="f9" fmla="val 73314"/>
                <a:gd name="f10" fmla="val 1801226"/>
                <a:gd name="f11" fmla="val 1891663"/>
                <a:gd name="f12" fmla="val 818737"/>
                <a:gd name="f13" fmla="val 909174"/>
                <a:gd name="f14" fmla="+- 0 0 -90"/>
                <a:gd name="f15" fmla="*/ f3 1 1964977"/>
                <a:gd name="f16" fmla="*/ f4 1 982488"/>
                <a:gd name="f17" fmla="+- f7 0 f5"/>
                <a:gd name="f18" fmla="+- f6 0 f5"/>
                <a:gd name="f19" fmla="*/ f14 f0 1"/>
                <a:gd name="f20" fmla="*/ f18 1 1964977"/>
                <a:gd name="f21" fmla="*/ f17 1 982488"/>
                <a:gd name="f22" fmla="*/ 0 f18 1"/>
                <a:gd name="f23" fmla="*/ 163751 f17 1"/>
                <a:gd name="f24" fmla="*/ 163751 f18 1"/>
                <a:gd name="f25" fmla="*/ 0 f17 1"/>
                <a:gd name="f26" fmla="*/ 1801226 f18 1"/>
                <a:gd name="f27" fmla="*/ 1964977 f18 1"/>
                <a:gd name="f28" fmla="*/ 818737 f17 1"/>
                <a:gd name="f29" fmla="*/ 982488 f17 1"/>
                <a:gd name="f30" fmla="*/ f19 1 f2"/>
                <a:gd name="f31" fmla="*/ f22 1 1964977"/>
                <a:gd name="f32" fmla="*/ f23 1 982488"/>
                <a:gd name="f33" fmla="*/ f24 1 1964977"/>
                <a:gd name="f34" fmla="*/ f25 1 982488"/>
                <a:gd name="f35" fmla="*/ f26 1 1964977"/>
                <a:gd name="f36" fmla="*/ f27 1 1964977"/>
                <a:gd name="f37" fmla="*/ f28 1 982488"/>
                <a:gd name="f38" fmla="*/ f29 1 98248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64977" h="98248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9BBB59"/>
            </a:solidFill>
            <a:ln cap="flat">
              <a:noFill/>
              <a:prstDash val="solid"/>
            </a:ln>
            <a:effectLst>
              <a:outerShdw dist="22997" dir="5400000" algn="tl">
                <a:srgbClr val="000000">
                  <a:alpha val="35000"/>
                </a:srgbClr>
              </a:outerShdw>
            </a:effectLst>
          </p:spPr>
          <p:txBody>
            <a:bodyPr vert="horz" wrap="square" lIns="124157" tIns="124157" rIns="124157" bIns="124157"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縣市端核定各校應提報比率</a:t>
              </a:r>
              <a:endParaRPr lang="en-US" sz="2000" b="0" i="0" u="none" strike="noStrike" kern="1200" cap="none" spc="0" baseline="0">
                <a:solidFill>
                  <a:srgbClr val="FFFFFF"/>
                </a:solidFill>
                <a:uFillTx/>
                <a:latin typeface="標楷體" pitchFamily="65"/>
                <a:ea typeface="標楷體" pitchFamily="65"/>
              </a:endParaRPr>
            </a:p>
          </p:txBody>
        </p:sp>
        <p:sp>
          <p:nvSpPr>
            <p:cNvPr id="6" name="手繪多邊形 5"/>
            <p:cNvSpPr/>
            <p:nvPr/>
          </p:nvSpPr>
          <p:spPr>
            <a:xfrm>
              <a:off x="5411245" y="2602354"/>
              <a:ext cx="1964972" cy="982486"/>
            </a:xfrm>
            <a:custGeom>
              <a:avLst/>
              <a:gdLst>
                <a:gd name="f0" fmla="val 10800000"/>
                <a:gd name="f1" fmla="val 5400000"/>
                <a:gd name="f2" fmla="val 180"/>
                <a:gd name="f3" fmla="val w"/>
                <a:gd name="f4" fmla="val h"/>
                <a:gd name="f5" fmla="val 0"/>
                <a:gd name="f6" fmla="val 1964977"/>
                <a:gd name="f7" fmla="val 982488"/>
                <a:gd name="f8" fmla="val 163751"/>
                <a:gd name="f9" fmla="val 73314"/>
                <a:gd name="f10" fmla="val 1801226"/>
                <a:gd name="f11" fmla="val 1891663"/>
                <a:gd name="f12" fmla="val 818737"/>
                <a:gd name="f13" fmla="val 909174"/>
                <a:gd name="f14" fmla="+- 0 0 -90"/>
                <a:gd name="f15" fmla="*/ f3 1 1964977"/>
                <a:gd name="f16" fmla="*/ f4 1 982488"/>
                <a:gd name="f17" fmla="+- f7 0 f5"/>
                <a:gd name="f18" fmla="+- f6 0 f5"/>
                <a:gd name="f19" fmla="*/ f14 f0 1"/>
                <a:gd name="f20" fmla="*/ f18 1 1964977"/>
                <a:gd name="f21" fmla="*/ f17 1 982488"/>
                <a:gd name="f22" fmla="*/ 0 f18 1"/>
                <a:gd name="f23" fmla="*/ 163751 f17 1"/>
                <a:gd name="f24" fmla="*/ 163751 f18 1"/>
                <a:gd name="f25" fmla="*/ 0 f17 1"/>
                <a:gd name="f26" fmla="*/ 1801226 f18 1"/>
                <a:gd name="f27" fmla="*/ 1964977 f18 1"/>
                <a:gd name="f28" fmla="*/ 818737 f17 1"/>
                <a:gd name="f29" fmla="*/ 982488 f17 1"/>
                <a:gd name="f30" fmla="*/ f19 1 f2"/>
                <a:gd name="f31" fmla="*/ f22 1 1964977"/>
                <a:gd name="f32" fmla="*/ f23 1 982488"/>
                <a:gd name="f33" fmla="*/ f24 1 1964977"/>
                <a:gd name="f34" fmla="*/ f25 1 982488"/>
                <a:gd name="f35" fmla="*/ f26 1 1964977"/>
                <a:gd name="f36" fmla="*/ f27 1 1964977"/>
                <a:gd name="f37" fmla="*/ f28 1 982488"/>
                <a:gd name="f38" fmla="*/ f29 1 98248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64977" h="98248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FB65B"/>
            </a:solidFill>
            <a:ln cap="flat">
              <a:noFill/>
              <a:prstDash val="solid"/>
            </a:ln>
            <a:effectLst>
              <a:outerShdw dist="22997" dir="5400000" algn="tl">
                <a:srgbClr val="000000">
                  <a:alpha val="35000"/>
                </a:srgbClr>
              </a:outerShdw>
            </a:effectLst>
          </p:spPr>
          <p:txBody>
            <a:bodyPr vert="horz" wrap="square" lIns="124157" tIns="124157" rIns="124157" bIns="124157"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學校依提報率提報測驗對象及考科</a:t>
              </a:r>
              <a:endParaRPr lang="en-US" sz="2000" b="0" i="0" u="none" strike="noStrike" kern="1200" cap="none" spc="0" baseline="0">
                <a:solidFill>
                  <a:srgbClr val="FFFFFF"/>
                </a:solidFill>
                <a:uFillTx/>
                <a:latin typeface="標楷體" pitchFamily="65"/>
                <a:ea typeface="標楷體" pitchFamily="65"/>
              </a:endParaRPr>
            </a:p>
          </p:txBody>
        </p:sp>
        <p:sp>
          <p:nvSpPr>
            <p:cNvPr id="7" name="手繪多邊形 6"/>
            <p:cNvSpPr/>
            <p:nvPr/>
          </p:nvSpPr>
          <p:spPr>
            <a:xfrm>
              <a:off x="5411236" y="4186525"/>
              <a:ext cx="2106064" cy="1089928"/>
            </a:xfrm>
            <a:custGeom>
              <a:avLst/>
              <a:gdLst>
                <a:gd name="f0" fmla="val 10800000"/>
                <a:gd name="f1" fmla="val 5400000"/>
                <a:gd name="f2" fmla="val 180"/>
                <a:gd name="f3" fmla="val w"/>
                <a:gd name="f4" fmla="val h"/>
                <a:gd name="f5" fmla="val 0"/>
                <a:gd name="f6" fmla="val 2106063"/>
                <a:gd name="f7" fmla="val 1089924"/>
                <a:gd name="f8" fmla="val 181658"/>
                <a:gd name="f9" fmla="val 81331"/>
                <a:gd name="f10" fmla="val 1924405"/>
                <a:gd name="f11" fmla="val 2024732"/>
                <a:gd name="f12" fmla="val 908266"/>
                <a:gd name="f13" fmla="val 1008593"/>
                <a:gd name="f14" fmla="+- 0 0 -90"/>
                <a:gd name="f15" fmla="*/ f3 1 2106063"/>
                <a:gd name="f16" fmla="*/ f4 1 1089924"/>
                <a:gd name="f17" fmla="+- f7 0 f5"/>
                <a:gd name="f18" fmla="+- f6 0 f5"/>
                <a:gd name="f19" fmla="*/ f14 f0 1"/>
                <a:gd name="f20" fmla="*/ f18 1 2106063"/>
                <a:gd name="f21" fmla="*/ f17 1 1089924"/>
                <a:gd name="f22" fmla="*/ 0 f18 1"/>
                <a:gd name="f23" fmla="*/ 181658 f17 1"/>
                <a:gd name="f24" fmla="*/ 181658 f18 1"/>
                <a:gd name="f25" fmla="*/ 0 f17 1"/>
                <a:gd name="f26" fmla="*/ 1924405 f18 1"/>
                <a:gd name="f27" fmla="*/ 2106063 f18 1"/>
                <a:gd name="f28" fmla="*/ 908266 f17 1"/>
                <a:gd name="f29" fmla="*/ 1089924 f17 1"/>
                <a:gd name="f30" fmla="*/ f19 1 f2"/>
                <a:gd name="f31" fmla="*/ f22 1 2106063"/>
                <a:gd name="f32" fmla="*/ f23 1 1089924"/>
                <a:gd name="f33" fmla="*/ f24 1 2106063"/>
                <a:gd name="f34" fmla="*/ f25 1 1089924"/>
                <a:gd name="f35" fmla="*/ f26 1 2106063"/>
                <a:gd name="f36" fmla="*/ f27 1 2106063"/>
                <a:gd name="f37" fmla="*/ f28 1 1089924"/>
                <a:gd name="f38" fmla="*/ f29 1 108992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106063" h="108992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DB18E"/>
            </a:solidFill>
            <a:ln cap="flat">
              <a:noFill/>
              <a:prstDash val="solid"/>
            </a:ln>
            <a:effectLst>
              <a:outerShdw dist="22997" dir="5400000" algn="tl">
                <a:srgbClr val="000000">
                  <a:alpha val="35000"/>
                </a:srgbClr>
              </a:outerShdw>
            </a:effectLst>
          </p:spPr>
          <p:txBody>
            <a:bodyPr vert="horz" wrap="square" lIns="121788" tIns="121788" rIns="121788" bIns="121788" anchor="ctr" anchorCtr="1" compatLnSpc="1">
              <a:noAutofit/>
            </a:bodyPr>
            <a:lstStyle/>
            <a:p>
              <a:pPr marL="0" marR="0" lvl="0" indent="0" algn="ctr"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1800" b="0" i="0" u="none" strike="noStrike" kern="1200" cap="none" spc="0" baseline="0">
                  <a:solidFill>
                    <a:srgbClr val="FFFFFF"/>
                  </a:solidFill>
                  <a:uFillTx/>
                  <a:latin typeface="標楷體" pitchFamily="65"/>
                  <a:ea typeface="標楷體" pitchFamily="65"/>
                </a:rPr>
                <a:t>於測驗期程內完成紙筆測驗、線上測驗</a:t>
              </a:r>
              <a:r>
                <a:rPr lang="en-US" sz="1800" b="0" i="0" u="none" strike="noStrike" kern="1200" cap="none" spc="0" baseline="0">
                  <a:solidFill>
                    <a:srgbClr val="FFFFFF"/>
                  </a:solidFill>
                  <a:uFillTx/>
                  <a:latin typeface="標楷體" pitchFamily="65"/>
                  <a:ea typeface="標楷體" pitchFamily="65"/>
                </a:rPr>
                <a:t>/</a:t>
              </a:r>
              <a:r>
                <a:rPr lang="zh-TW" sz="1800" b="0" i="0" u="none" strike="noStrike" kern="1200" cap="none" spc="0" baseline="0">
                  <a:solidFill>
                    <a:srgbClr val="FFFFFF"/>
                  </a:solidFill>
                  <a:uFillTx/>
                  <a:latin typeface="標楷體" pitchFamily="65"/>
                  <a:ea typeface="標楷體" pitchFamily="65"/>
                </a:rPr>
                <a:t>答案卡劃卡</a:t>
              </a:r>
              <a:endParaRPr lang="en-US" sz="1800" b="0" i="0" u="none" strike="noStrike" kern="1200" cap="none" spc="0" baseline="0">
                <a:solidFill>
                  <a:srgbClr val="FFFFFF"/>
                </a:solidFill>
                <a:uFillTx/>
                <a:latin typeface="標楷體" pitchFamily="65"/>
                <a:ea typeface="標楷體" pitchFamily="65"/>
              </a:endParaRPr>
            </a:p>
          </p:txBody>
        </p:sp>
        <p:sp>
          <p:nvSpPr>
            <p:cNvPr id="8" name="手繪多邊形 7"/>
            <p:cNvSpPr/>
            <p:nvPr/>
          </p:nvSpPr>
          <p:spPr>
            <a:xfrm>
              <a:off x="3683742" y="5505291"/>
              <a:ext cx="1964972" cy="982486"/>
            </a:xfrm>
            <a:custGeom>
              <a:avLst/>
              <a:gdLst>
                <a:gd name="f0" fmla="val 10800000"/>
                <a:gd name="f1" fmla="val 5400000"/>
                <a:gd name="f2" fmla="val 180"/>
                <a:gd name="f3" fmla="val w"/>
                <a:gd name="f4" fmla="val h"/>
                <a:gd name="f5" fmla="val 0"/>
                <a:gd name="f6" fmla="val 1964977"/>
                <a:gd name="f7" fmla="val 982488"/>
                <a:gd name="f8" fmla="val 163751"/>
                <a:gd name="f9" fmla="val 73314"/>
                <a:gd name="f10" fmla="val 1801226"/>
                <a:gd name="f11" fmla="val 1891663"/>
                <a:gd name="f12" fmla="val 818737"/>
                <a:gd name="f13" fmla="val 909174"/>
                <a:gd name="f14" fmla="+- 0 0 -90"/>
                <a:gd name="f15" fmla="*/ f3 1 1964977"/>
                <a:gd name="f16" fmla="*/ f4 1 982488"/>
                <a:gd name="f17" fmla="+- f7 0 f5"/>
                <a:gd name="f18" fmla="+- f6 0 f5"/>
                <a:gd name="f19" fmla="*/ f14 f0 1"/>
                <a:gd name="f20" fmla="*/ f18 1 1964977"/>
                <a:gd name="f21" fmla="*/ f17 1 982488"/>
                <a:gd name="f22" fmla="*/ 0 f18 1"/>
                <a:gd name="f23" fmla="*/ 163751 f17 1"/>
                <a:gd name="f24" fmla="*/ 163751 f18 1"/>
                <a:gd name="f25" fmla="*/ 0 f17 1"/>
                <a:gd name="f26" fmla="*/ 1801226 f18 1"/>
                <a:gd name="f27" fmla="*/ 1964977 f18 1"/>
                <a:gd name="f28" fmla="*/ 818737 f17 1"/>
                <a:gd name="f29" fmla="*/ 982488 f17 1"/>
                <a:gd name="f30" fmla="*/ f19 1 f2"/>
                <a:gd name="f31" fmla="*/ f22 1 1964977"/>
                <a:gd name="f32" fmla="*/ f23 1 982488"/>
                <a:gd name="f33" fmla="*/ f24 1 1964977"/>
                <a:gd name="f34" fmla="*/ f25 1 982488"/>
                <a:gd name="f35" fmla="*/ f26 1 1964977"/>
                <a:gd name="f36" fmla="*/ f27 1 1964977"/>
                <a:gd name="f37" fmla="*/ f28 1 982488"/>
                <a:gd name="f38" fmla="*/ f29 1 98248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64977" h="98248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F9DAC"/>
            </a:solidFill>
            <a:ln cap="flat">
              <a:noFill/>
              <a:prstDash val="solid"/>
            </a:ln>
            <a:effectLst>
              <a:outerShdw dist="22997" dir="5400000" algn="tl">
                <a:srgbClr val="000000">
                  <a:alpha val="35000"/>
                </a:srgbClr>
              </a:outerShdw>
            </a:effectLst>
          </p:spPr>
          <p:txBody>
            <a:bodyPr vert="horz" wrap="square" lIns="116540" tIns="116540" rIns="116540" bIns="11654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FFFFFF"/>
                  </a:solidFill>
                  <a:uFillTx/>
                  <a:latin typeface="標楷體" pitchFamily="65"/>
                  <a:ea typeface="標楷體" pitchFamily="65"/>
                </a:rPr>
                <a:t>確認提報率達標、施測率達</a:t>
              </a:r>
              <a:r>
                <a:rPr lang="en-US" sz="1800" b="0" i="0" u="none" strike="noStrike" kern="1200" cap="none" spc="0" baseline="0">
                  <a:solidFill>
                    <a:srgbClr val="FFFFFF"/>
                  </a:solidFill>
                  <a:uFillTx/>
                  <a:latin typeface="標楷體" pitchFamily="65"/>
                  <a:ea typeface="標楷體" pitchFamily="65"/>
                </a:rPr>
                <a:t>100%</a:t>
              </a:r>
            </a:p>
          </p:txBody>
        </p:sp>
        <p:sp>
          <p:nvSpPr>
            <p:cNvPr id="9" name="手繪多邊形 8"/>
            <p:cNvSpPr/>
            <p:nvPr/>
          </p:nvSpPr>
          <p:spPr>
            <a:xfrm>
              <a:off x="1958946" y="4240273"/>
              <a:ext cx="1990273" cy="982486"/>
            </a:xfrm>
            <a:custGeom>
              <a:avLst/>
              <a:gdLst>
                <a:gd name="f0" fmla="val 10800000"/>
                <a:gd name="f1" fmla="val 5400000"/>
                <a:gd name="f2" fmla="val 180"/>
                <a:gd name="f3" fmla="val w"/>
                <a:gd name="f4" fmla="val h"/>
                <a:gd name="f5" fmla="val 0"/>
                <a:gd name="f6" fmla="val 1964977"/>
                <a:gd name="f7" fmla="val 982488"/>
                <a:gd name="f8" fmla="val 163751"/>
                <a:gd name="f9" fmla="val 73314"/>
                <a:gd name="f10" fmla="val 1801226"/>
                <a:gd name="f11" fmla="val 1891663"/>
                <a:gd name="f12" fmla="val 818737"/>
                <a:gd name="f13" fmla="val 909174"/>
                <a:gd name="f14" fmla="+- 0 0 -90"/>
                <a:gd name="f15" fmla="*/ f3 1 1964977"/>
                <a:gd name="f16" fmla="*/ f4 1 982488"/>
                <a:gd name="f17" fmla="+- f7 0 f5"/>
                <a:gd name="f18" fmla="+- f6 0 f5"/>
                <a:gd name="f19" fmla="*/ f14 f0 1"/>
                <a:gd name="f20" fmla="*/ f18 1 1964977"/>
                <a:gd name="f21" fmla="*/ f17 1 982488"/>
                <a:gd name="f22" fmla="*/ 0 f18 1"/>
                <a:gd name="f23" fmla="*/ 163751 f17 1"/>
                <a:gd name="f24" fmla="*/ 163751 f18 1"/>
                <a:gd name="f25" fmla="*/ 0 f17 1"/>
                <a:gd name="f26" fmla="*/ 1801226 f18 1"/>
                <a:gd name="f27" fmla="*/ 1964977 f18 1"/>
                <a:gd name="f28" fmla="*/ 818737 f17 1"/>
                <a:gd name="f29" fmla="*/ 982488 f17 1"/>
                <a:gd name="f30" fmla="*/ f19 1 f2"/>
                <a:gd name="f31" fmla="*/ f22 1 1964977"/>
                <a:gd name="f32" fmla="*/ f23 1 982488"/>
                <a:gd name="f33" fmla="*/ f24 1 1964977"/>
                <a:gd name="f34" fmla="*/ f25 1 982488"/>
                <a:gd name="f35" fmla="*/ f26 1 1964977"/>
                <a:gd name="f36" fmla="*/ f27 1 1964977"/>
                <a:gd name="f37" fmla="*/ f28 1 982488"/>
                <a:gd name="f38" fmla="*/ f29 1 98248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64977" h="98248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626EA7"/>
            </a:solidFill>
            <a:ln cap="flat">
              <a:noFill/>
              <a:prstDash val="solid"/>
            </a:ln>
            <a:effectLst>
              <a:outerShdw dist="22997" dir="5400000" algn="tl">
                <a:srgbClr val="000000">
                  <a:alpha val="35000"/>
                </a:srgbClr>
              </a:outerShdw>
            </a:effectLst>
          </p:spPr>
          <p:txBody>
            <a:bodyPr vert="horz" wrap="square" lIns="124157" tIns="124157" rIns="124157" bIns="124157"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於期程內完成畢業生異動轉銜</a:t>
              </a:r>
              <a:r>
                <a:rPr lang="en-US" sz="2000" b="0" i="0" u="none" strike="noStrike" kern="0" cap="none" spc="0" baseline="0">
                  <a:solidFill>
                    <a:srgbClr val="FFFFFF"/>
                  </a:solidFill>
                  <a:uFillTx/>
                  <a:latin typeface="標楷體" pitchFamily="65"/>
                  <a:ea typeface="標楷體" pitchFamily="65"/>
                </a:rPr>
                <a:t>/</a:t>
              </a:r>
              <a:r>
                <a:rPr lang="zh-TW" sz="2000" b="0" i="0" u="none" strike="noStrike" kern="1200" cap="none" spc="0" baseline="0">
                  <a:solidFill>
                    <a:srgbClr val="FFFFFF"/>
                  </a:solidFill>
                  <a:uFillTx/>
                  <a:latin typeface="標楷體" pitchFamily="65"/>
                  <a:ea typeface="標楷體" pitchFamily="65"/>
                </a:rPr>
                <a:t>畢業或結業</a:t>
              </a:r>
              <a:endParaRPr lang="en-US" sz="2000" b="0" i="0" u="none" strike="noStrike" kern="1200" cap="none" spc="0" baseline="0">
                <a:solidFill>
                  <a:srgbClr val="FFFFFF"/>
                </a:solidFill>
                <a:uFillTx/>
                <a:latin typeface="標楷體" pitchFamily="65"/>
                <a:ea typeface="標楷體" pitchFamily="65"/>
              </a:endParaRPr>
            </a:p>
          </p:txBody>
        </p:sp>
        <p:sp>
          <p:nvSpPr>
            <p:cNvPr id="10" name="手繪多邊形 9"/>
            <p:cNvSpPr/>
            <p:nvPr/>
          </p:nvSpPr>
          <p:spPr>
            <a:xfrm>
              <a:off x="1984248" y="2602364"/>
              <a:ext cx="1964972" cy="982486"/>
            </a:xfrm>
            <a:custGeom>
              <a:avLst/>
              <a:gdLst>
                <a:gd name="f0" fmla="val 10800000"/>
                <a:gd name="f1" fmla="val 5400000"/>
                <a:gd name="f2" fmla="val 180"/>
                <a:gd name="f3" fmla="val w"/>
                <a:gd name="f4" fmla="val h"/>
                <a:gd name="f5" fmla="val 0"/>
                <a:gd name="f6" fmla="val 1964977"/>
                <a:gd name="f7" fmla="val 982488"/>
                <a:gd name="f8" fmla="val 163751"/>
                <a:gd name="f9" fmla="val 73314"/>
                <a:gd name="f10" fmla="val 1801226"/>
                <a:gd name="f11" fmla="val 1891663"/>
                <a:gd name="f12" fmla="val 818737"/>
                <a:gd name="f13" fmla="val 909174"/>
                <a:gd name="f14" fmla="+- 0 0 -90"/>
                <a:gd name="f15" fmla="*/ f3 1 1964977"/>
                <a:gd name="f16" fmla="*/ f4 1 982488"/>
                <a:gd name="f17" fmla="+- f7 0 f5"/>
                <a:gd name="f18" fmla="+- f6 0 f5"/>
                <a:gd name="f19" fmla="*/ f14 f0 1"/>
                <a:gd name="f20" fmla="*/ f18 1 1964977"/>
                <a:gd name="f21" fmla="*/ f17 1 982488"/>
                <a:gd name="f22" fmla="*/ 0 f18 1"/>
                <a:gd name="f23" fmla="*/ 163751 f17 1"/>
                <a:gd name="f24" fmla="*/ 163751 f18 1"/>
                <a:gd name="f25" fmla="*/ 0 f17 1"/>
                <a:gd name="f26" fmla="*/ 1801226 f18 1"/>
                <a:gd name="f27" fmla="*/ 1964977 f18 1"/>
                <a:gd name="f28" fmla="*/ 818737 f17 1"/>
                <a:gd name="f29" fmla="*/ 982488 f17 1"/>
                <a:gd name="f30" fmla="*/ f19 1 f2"/>
                <a:gd name="f31" fmla="*/ f22 1 1964977"/>
                <a:gd name="f32" fmla="*/ f23 1 982488"/>
                <a:gd name="f33" fmla="*/ f24 1 1964977"/>
                <a:gd name="f34" fmla="*/ f25 1 982488"/>
                <a:gd name="f35" fmla="*/ f26 1 1964977"/>
                <a:gd name="f36" fmla="*/ f27 1 1964977"/>
                <a:gd name="f37" fmla="*/ f28 1 982488"/>
                <a:gd name="f38" fmla="*/ f29 1 98248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964977" h="98248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8064A2"/>
            </a:solidFill>
            <a:ln cap="flat">
              <a:noFill/>
              <a:prstDash val="solid"/>
            </a:ln>
            <a:effectLst>
              <a:outerShdw dist="22997" dir="5400000" algn="tl">
                <a:srgbClr val="000000">
                  <a:alpha val="35000"/>
                </a:srgbClr>
              </a:outerShdw>
            </a:effectLst>
          </p:spPr>
          <p:txBody>
            <a:bodyPr vert="horz" wrap="square" lIns="124157" tIns="124157" rIns="124157" bIns="124157"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測驗結束後，學習輔導小組進行結案評估</a:t>
              </a:r>
              <a:endParaRPr lang="en-US" sz="2000" b="0" i="0" u="none" strike="noStrike" kern="1200" cap="none" spc="0" baseline="0">
                <a:solidFill>
                  <a:srgbClr val="FFFFFF"/>
                </a:solidFill>
                <a:uFillTx/>
                <a:latin typeface="標楷體" pitchFamily="65"/>
                <a:ea typeface="標楷體" pitchFamily="65"/>
              </a:endParaRPr>
            </a:p>
          </p:txBody>
        </p:sp>
      </p:grpSp>
      <p:sp>
        <p:nvSpPr>
          <p:cNvPr id="11" name="直線圖說文字 1 5"/>
          <p:cNvSpPr/>
          <p:nvPr/>
        </p:nvSpPr>
        <p:spPr>
          <a:xfrm>
            <a:off x="6948260" y="1340766"/>
            <a:ext cx="1872206" cy="1008107"/>
          </a:xfrm>
          <a:custGeom>
            <a:avLst/>
            <a:gdLst>
              <a:gd name="f0" fmla="val w"/>
              <a:gd name="f1" fmla="val h"/>
              <a:gd name="f2" fmla="val ss"/>
              <a:gd name="f3" fmla="val 0"/>
              <a:gd name="f4" fmla="val 110462"/>
              <a:gd name="f5" fmla="val 42605"/>
              <a:gd name="f6" fmla="val 145723"/>
              <a:gd name="f7" fmla="val 1380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先確認個案名單、再新增學生名單</a:t>
            </a:r>
            <a:endParaRPr lang="en-US" sz="1800" b="0" i="0" u="none" strike="noStrike" kern="1200" cap="none" spc="0" baseline="0">
              <a:solidFill>
                <a:srgbClr val="000000"/>
              </a:solidFill>
              <a:uFillTx/>
              <a:latin typeface="標楷體" pitchFamily="65"/>
              <a:ea typeface="標楷體" pitchFamily="65"/>
            </a:endParaRPr>
          </a:p>
        </p:txBody>
      </p:sp>
      <p:sp>
        <p:nvSpPr>
          <p:cNvPr id="12" name="文字方塊 6"/>
          <p:cNvSpPr txBox="1"/>
          <p:nvPr/>
        </p:nvSpPr>
        <p:spPr>
          <a:xfrm>
            <a:off x="307284" y="620685"/>
            <a:ext cx="2664296"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各項期程依公文規定為主，收到公文後請務必詳閱內容及附件！</a:t>
            </a:r>
            <a:endParaRPr lang="en-US" sz="1800" b="0" i="0" u="none" strike="noStrike" kern="1200" cap="none" spc="0" baseline="0">
              <a:solidFill>
                <a:srgbClr val="000000"/>
              </a:solidFill>
              <a:uFillTx/>
              <a:latin typeface="標楷體" pitchFamily="65"/>
              <a:ea typeface="標楷體" pitchFamily="65"/>
            </a:endParaRPr>
          </a:p>
        </p:txBody>
      </p:sp>
      <p:sp>
        <p:nvSpPr>
          <p:cNvPr id="13" name="直線圖說文字 1 7"/>
          <p:cNvSpPr/>
          <p:nvPr/>
        </p:nvSpPr>
        <p:spPr>
          <a:xfrm>
            <a:off x="179515" y="1772820"/>
            <a:ext cx="1728188" cy="938997"/>
          </a:xfrm>
          <a:custGeom>
            <a:avLst/>
            <a:gdLst>
              <a:gd name="f0" fmla="val w"/>
              <a:gd name="f1" fmla="val h"/>
              <a:gd name="f2" fmla="val ss"/>
              <a:gd name="f3" fmla="val 0"/>
              <a:gd name="f4" fmla="val 46844"/>
              <a:gd name="f5" fmla="val 100073"/>
              <a:gd name="f6" fmla="val 89624"/>
              <a:gd name="f7" fmla="val 12677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測驗期間結案可能影響提報率！</a:t>
            </a:r>
            <a:endParaRPr lang="en-US" sz="1800" b="0" i="0" u="none" strike="noStrike" kern="1200" cap="none" spc="0" baseline="0">
              <a:solidFill>
                <a:srgbClr val="000000"/>
              </a:solidFill>
              <a:uFillTx/>
              <a:latin typeface="標楷體" pitchFamily="65"/>
              <a:ea typeface="標楷體" pitchFamily="65"/>
            </a:endParaRPr>
          </a:p>
        </p:txBody>
      </p:sp>
      <p:sp>
        <p:nvSpPr>
          <p:cNvPr id="14" name="直線圖說文字 1 8"/>
          <p:cNvSpPr/>
          <p:nvPr/>
        </p:nvSpPr>
        <p:spPr>
          <a:xfrm>
            <a:off x="115443" y="3335639"/>
            <a:ext cx="1800197" cy="1498454"/>
          </a:xfrm>
          <a:custGeom>
            <a:avLst/>
            <a:gdLst>
              <a:gd name="f0" fmla="val w"/>
              <a:gd name="f1" fmla="val h"/>
              <a:gd name="f2" fmla="val ss"/>
              <a:gd name="f3" fmla="val 0"/>
              <a:gd name="f4" fmla="val 46844"/>
              <a:gd name="f5" fmla="val 100073"/>
              <a:gd name="f6" fmla="val 61147"/>
              <a:gd name="f7" fmla="val 120489"/>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六年級</a:t>
            </a:r>
            <a:r>
              <a:rPr lang="en-US" sz="1800" b="0" i="0" u="none" strike="noStrike" kern="1200" cap="none" spc="0" baseline="0">
                <a:solidFill>
                  <a:srgbClr val="000000"/>
                </a:solidFill>
                <a:uFillTx/>
                <a:latin typeface="標楷體" pitchFamily="65"/>
                <a:ea typeface="標楷體" pitchFamily="65"/>
              </a:rPr>
              <a:t>6/20</a:t>
            </a:r>
            <a:r>
              <a:rPr lang="zh-TW" sz="1800" b="0" i="0" u="none" strike="noStrike" kern="1200" cap="none" spc="0" baseline="0">
                <a:solidFill>
                  <a:srgbClr val="000000"/>
                </a:solidFill>
                <a:uFillTx/>
                <a:latin typeface="標楷體" pitchFamily="65"/>
                <a:ea typeface="標楷體" pitchFamily="65"/>
              </a:rPr>
              <a:t>前完成異動轉銜、國中</a:t>
            </a:r>
            <a:r>
              <a:rPr lang="en-US" sz="1800" b="0" i="0" u="none" strike="noStrike" kern="1200" cap="none" spc="0" baseline="0">
                <a:solidFill>
                  <a:srgbClr val="000000"/>
                </a:solidFill>
                <a:uFillTx/>
                <a:latin typeface="標楷體" pitchFamily="65"/>
                <a:ea typeface="標楷體" pitchFamily="65"/>
              </a:rPr>
              <a:t>6/30</a:t>
            </a:r>
            <a:r>
              <a:rPr lang="zh-TW" sz="1800" b="0" i="0" u="none" strike="noStrike" kern="1200" cap="none" spc="0" baseline="0">
                <a:solidFill>
                  <a:srgbClr val="000000"/>
                </a:solidFill>
                <a:uFillTx/>
                <a:latin typeface="標楷體" pitchFamily="65"/>
                <a:ea typeface="標楷體" pitchFamily="65"/>
              </a:rPr>
              <a:t>前完成新生接收及九年級異動轉銜</a:t>
            </a:r>
            <a:endParaRPr lang="en-US" sz="1800" b="0" i="0" u="none" strike="noStrike" kern="1200" cap="none" spc="0" baseline="0">
              <a:solidFill>
                <a:srgbClr val="000000"/>
              </a:solidFill>
              <a:uFillTx/>
              <a:latin typeface="標楷體" pitchFamily="65"/>
              <a:ea typeface="標楷體" pitchFamily="65"/>
            </a:endParaRPr>
          </a:p>
        </p:txBody>
      </p:sp>
      <p:sp>
        <p:nvSpPr>
          <p:cNvPr id="1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B5DD06-A674-4BAF-BFCE-44BD31A6DB0A}" type="slidenum">
              <a:t>13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name="Slide223">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493757" y="2516657"/>
            <a:ext cx="8182691" cy="4224710"/>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4CFEBB-87AE-4BAE-8740-51C823699F9B}" type="slidenum">
              <a:t>130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cs typeface="Times New Roman" pitchFamily="18"/>
              </a:rPr>
              <a:t>校內帳號使用統計</a:t>
            </a:r>
            <a:endParaRPr lang="en-US" sz="4000">
              <a:solidFill>
                <a:srgbClr val="953735"/>
              </a:solidFill>
              <a:latin typeface="Times New Roman" pitchFamily="18"/>
              <a:ea typeface="標楷體" pitchFamily="65"/>
              <a:cs typeface="Times New Roman" pitchFamily="18"/>
            </a:endParaRPr>
          </a:p>
        </p:txBody>
      </p:sp>
      <p:sp>
        <p:nvSpPr>
          <p:cNvPr id="5" name="內容版面配置區 2"/>
          <p:cNvSpPr txBox="1"/>
          <p:nvPr/>
        </p:nvSpPr>
        <p:spPr>
          <a:xfrm>
            <a:off x="475899" y="1124739"/>
            <a:ext cx="8229600" cy="4525959"/>
          </a:xfrm>
          <a:prstGeom prst="rect">
            <a:avLst/>
          </a:prstGeom>
          <a:noFill/>
          <a:ln cap="flat">
            <a:noFill/>
          </a:ln>
        </p:spPr>
        <p:txBody>
          <a:bodyPr vert="horz" wrap="square" lIns="91440" tIns="45720" rIns="91440" bIns="45720" anchor="t" anchorCtr="0" compatLnSpc="1">
            <a:noAutofit/>
          </a:bodyPr>
          <a:lstStyle/>
          <a:p>
            <a:pPr marL="342900" marR="0" lvl="0" indent="-342900" algn="just"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可設定使用日期查詢校內帳號使用情形，瞭解該期間帳號使用數、登入使用次數、帳號使用人及使用次數。</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6" name="圓角矩形 5"/>
          <p:cNvSpPr/>
          <p:nvPr/>
        </p:nvSpPr>
        <p:spPr>
          <a:xfrm>
            <a:off x="2223674" y="2492892"/>
            <a:ext cx="1052181" cy="31249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name="Slide253">
    <p:spTree>
      <p:nvGrpSpPr>
        <p:cNvPr id="1" name=""/>
        <p:cNvGrpSpPr/>
        <p:nvPr/>
      </p:nvGrpSpPr>
      <p:grpSpPr>
        <a:xfrm>
          <a:off x="0" y="0"/>
          <a:ext cx="0" cy="0"/>
          <a:chOff x="0" y="0"/>
          <a:chExt cx="0" cy="0"/>
        </a:xfrm>
      </p:grpSpPr>
      <p:sp>
        <p:nvSpPr>
          <p:cNvPr id="2" name="內容版面配置區 2"/>
          <p:cNvSpPr txBox="1"/>
          <p:nvPr/>
        </p:nvSpPr>
        <p:spPr>
          <a:xfrm>
            <a:off x="475899" y="1196748"/>
            <a:ext cx="8229600" cy="4525959"/>
          </a:xfrm>
          <a:prstGeom prst="rect">
            <a:avLst/>
          </a:prstGeom>
          <a:noFill/>
          <a:ln cap="flat">
            <a:noFill/>
          </a:ln>
        </p:spPr>
        <p:txBody>
          <a:bodyPr vert="horz" wrap="square" lIns="91440" tIns="45720" rIns="91440" bIns="45720" anchor="t" anchorCtr="0" compatLnSpc="1">
            <a:noAutofit/>
          </a:bodyPr>
          <a:lstStyle/>
          <a:p>
            <a:pPr marL="342900" marR="0" lvl="0" indent="-342900" algn="just"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可觀看學校歷年來開課紀錄。</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54778" y="2264987"/>
            <a:ext cx="8393679" cy="2820192"/>
          </a:xfrm>
          <a:prstGeom prst="rect">
            <a:avLst/>
          </a:prstGeom>
          <a:noFill/>
          <a:ln w="9528" cap="flat">
            <a:solidFill>
              <a:srgbClr val="000000"/>
            </a:solidFill>
            <a:prstDash val="solid"/>
            <a:miter/>
          </a:ln>
        </p:spPr>
      </p:pic>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EEAD380-4598-4B5A-B86A-BD82F2657E62}" type="slidenum">
              <a:t>131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5" name="標題 1"/>
          <p:cNvSpPr txBox="1">
            <a:spLocks noGrp="1"/>
          </p:cNvSpPr>
          <p:nvPr>
            <p:ph type="title"/>
          </p:nvPr>
        </p:nvSpPr>
        <p:spPr>
          <a:xfrm>
            <a:off x="457200" y="260649"/>
            <a:ext cx="8229600" cy="1143000"/>
          </a:xfrm>
        </p:spPr>
        <p:txBody>
          <a:bodyPr/>
          <a:lstStyle/>
          <a:p>
            <a:pPr lvl="0"/>
            <a:r>
              <a:rPr lang="zh-TW" sz="4000">
                <a:solidFill>
                  <a:srgbClr val="953735"/>
                </a:solidFill>
                <a:latin typeface="Times New Roman" pitchFamily="18"/>
                <a:ea typeface="標楷體" pitchFamily="65"/>
                <a:cs typeface="Times New Roman" pitchFamily="18"/>
              </a:rPr>
              <a:t>開班受輔歷程資訊</a:t>
            </a:r>
            <a:endParaRPr lang="en-US" sz="4000">
              <a:solidFill>
                <a:srgbClr val="953735"/>
              </a:solidFill>
              <a:latin typeface="Times New Roman" pitchFamily="18"/>
              <a:ea typeface="標楷體" pitchFamily="65"/>
              <a:cs typeface="Times New Roman" pitchFamily="18"/>
            </a:endParaRPr>
          </a:p>
        </p:txBody>
      </p:sp>
      <p:sp>
        <p:nvSpPr>
          <p:cNvPr id="6" name="圓角矩形 5"/>
          <p:cNvSpPr/>
          <p:nvPr/>
        </p:nvSpPr>
        <p:spPr>
          <a:xfrm>
            <a:off x="3519818" y="2276874"/>
            <a:ext cx="1124190" cy="31249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name="Slide258">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60649"/>
            <a:ext cx="8229600" cy="1143000"/>
          </a:xfrm>
        </p:spPr>
        <p:txBody>
          <a:bodyPr/>
          <a:lstStyle/>
          <a:p>
            <a:pPr lvl="0"/>
            <a:r>
              <a:rPr lang="zh-TW" sz="4000">
                <a:solidFill>
                  <a:srgbClr val="953735"/>
                </a:solidFill>
                <a:latin typeface="Times New Roman" pitchFamily="18"/>
                <a:ea typeface="標楷體" pitchFamily="65"/>
                <a:cs typeface="Times New Roman" pitchFamily="18"/>
              </a:rPr>
              <a:t>增能課程使用統計</a:t>
            </a:r>
          </a:p>
        </p:txBody>
      </p:sp>
      <p:grpSp>
        <p:nvGrpSpPr>
          <p:cNvPr id="3" name="群組 2"/>
          <p:cNvGrpSpPr/>
          <p:nvPr/>
        </p:nvGrpSpPr>
        <p:grpSpPr>
          <a:xfrm>
            <a:off x="117723" y="2093309"/>
            <a:ext cx="8896353" cy="4105271"/>
            <a:chOff x="117723" y="2093309"/>
            <a:chExt cx="8896353" cy="4105271"/>
          </a:xfrm>
        </p:grpSpPr>
        <p:pic>
          <p:nvPicPr>
            <p:cNvPr id="4" name="圖片 1">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17723" y="2093309"/>
              <a:ext cx="8896353" cy="4105271"/>
            </a:xfrm>
            <a:prstGeom prst="rect">
              <a:avLst/>
            </a:prstGeom>
            <a:noFill/>
            <a:ln w="9528" cap="flat">
              <a:solidFill>
                <a:srgbClr val="000000"/>
              </a:solidFill>
              <a:prstDash val="solid"/>
              <a:miter/>
            </a:ln>
          </p:spPr>
        </p:pic>
        <p:sp>
          <p:nvSpPr>
            <p:cNvPr id="5" name="圓角矩形 5"/>
            <p:cNvSpPr/>
            <p:nvPr/>
          </p:nvSpPr>
          <p:spPr>
            <a:xfrm>
              <a:off x="4565900" y="2134447"/>
              <a:ext cx="1302242" cy="36675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圓角矩形 5"/>
            <p:cNvSpPr/>
            <p:nvPr/>
          </p:nvSpPr>
          <p:spPr>
            <a:xfrm>
              <a:off x="752980" y="2863272"/>
              <a:ext cx="432044" cy="20794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圓角矩形圖說文字 5"/>
            <p:cNvSpPr/>
            <p:nvPr/>
          </p:nvSpPr>
          <p:spPr>
            <a:xfrm>
              <a:off x="6660233" y="2646547"/>
              <a:ext cx="1857777" cy="421364"/>
            </a:xfrm>
            <a:custGeom>
              <a:avLst>
                <a:gd name="f0" fmla="val 8077"/>
                <a:gd name="f1" fmla="val 28417"/>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0" cap="none" spc="0" baseline="0">
                  <a:solidFill>
                    <a:srgbClr val="000000"/>
                  </a:solidFill>
                  <a:uFillTx/>
                  <a:latin typeface="標楷體" pitchFamily="65"/>
                  <a:ea typeface="標楷體" pitchFamily="65"/>
                </a:rPr>
                <a:t>閱讀注意事項</a:t>
              </a:r>
              <a:endParaRPr lang="en-US" sz="1800" b="0" i="0" u="none" strike="noStrike" kern="0" cap="none" spc="0" baseline="0">
                <a:solidFill>
                  <a:srgbClr val="000000"/>
                </a:solidFill>
                <a:uFillTx/>
                <a:latin typeface="標楷體" pitchFamily="65"/>
                <a:ea typeface="標楷體" pitchFamily="65"/>
              </a:endParaRPr>
            </a:p>
          </p:txBody>
        </p:sp>
        <p:sp>
          <p:nvSpPr>
            <p:cNvPr id="10" name="圓角矩形 5"/>
            <p:cNvSpPr/>
            <p:nvPr/>
          </p:nvSpPr>
          <p:spPr>
            <a:xfrm>
              <a:off x="241178" y="2604934"/>
              <a:ext cx="3471840" cy="24910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7" name="圓角矩形圖說文字 5"/>
            <p:cNvSpPr/>
            <p:nvPr/>
          </p:nvSpPr>
          <p:spPr>
            <a:xfrm>
              <a:off x="1319050" y="2881968"/>
              <a:ext cx="1224134" cy="360035"/>
            </a:xfrm>
            <a:custGeom>
              <a:avLst>
                <a:gd name="f0" fmla="val -3439"/>
                <a:gd name="f1" fmla="val 182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資料下載</a:t>
              </a:r>
              <a:endParaRPr lang="en-US" sz="1800" b="0" i="0" u="none" strike="noStrike" kern="1200" cap="none" spc="0" baseline="0" dirty="0">
                <a:solidFill>
                  <a:srgbClr val="000000"/>
                </a:solidFill>
                <a:uFillTx/>
                <a:latin typeface="標楷體" pitchFamily="65"/>
                <a:ea typeface="標楷體" pitchFamily="65"/>
              </a:endParaRPr>
            </a:p>
          </p:txBody>
        </p:sp>
        <p:sp>
          <p:nvSpPr>
            <p:cNvPr id="11" name="圓角矩形圖說文字 5"/>
            <p:cNvSpPr/>
            <p:nvPr/>
          </p:nvSpPr>
          <p:spPr>
            <a:xfrm>
              <a:off x="3892744" y="2542620"/>
              <a:ext cx="1224134" cy="360035"/>
            </a:xfrm>
            <a:custGeom>
              <a:avLst>
                <a:gd name="f0" fmla="val -3602"/>
                <a:gd name="f1" fmla="val 902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altLang="en-US" sz="1800" b="0" i="0" u="none" strike="noStrike" kern="1200" cap="none" spc="0" baseline="0" dirty="0" smtClean="0">
                  <a:solidFill>
                    <a:srgbClr val="000000"/>
                  </a:solidFill>
                  <a:uFillTx/>
                  <a:latin typeface="標楷體" pitchFamily="65"/>
                  <a:ea typeface="標楷體" pitchFamily="65"/>
                </a:rPr>
                <a:t>時間設定</a:t>
              </a:r>
              <a:endParaRPr lang="en-US" sz="1800" b="0" i="0" u="none" strike="noStrike" kern="1200" cap="none" spc="0" baseline="0" dirty="0">
                <a:solidFill>
                  <a:srgbClr val="000000"/>
                </a:solidFill>
                <a:uFillTx/>
                <a:latin typeface="標楷體" pitchFamily="65"/>
                <a:ea typeface="標楷體" pitchFamily="65"/>
              </a:endParaRPr>
            </a:p>
          </p:txBody>
        </p:sp>
      </p:grpSp>
      <p:sp>
        <p:nvSpPr>
          <p:cNvPr id="9" name="內容版面配置區 2"/>
          <p:cNvSpPr txBox="1"/>
          <p:nvPr/>
        </p:nvSpPr>
        <p:spPr>
          <a:xfrm>
            <a:off x="475899" y="1196748"/>
            <a:ext cx="8272558" cy="576062"/>
          </a:xfrm>
          <a:prstGeom prst="rect">
            <a:avLst/>
          </a:prstGeom>
          <a:noFill/>
          <a:ln cap="flat">
            <a:noFill/>
          </a:ln>
        </p:spPr>
        <p:txBody>
          <a:bodyPr vert="horz" wrap="square" lIns="91440" tIns="45720" rIns="91440" bIns="45720" anchor="t" anchorCtr="0" compatLnSpc="1">
            <a:noAutofit/>
          </a:bodyPr>
          <a:lstStyle/>
          <a:p>
            <a:pPr marL="342900" marR="0" lvl="0" indent="-342900" algn="just"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可觀看</a:t>
            </a:r>
            <a:r>
              <a:rPr lang="zh-TW" sz="2800" b="0" i="0" u="none" strike="noStrike" kern="0" cap="none" spc="0" baseline="0">
                <a:solidFill>
                  <a:srgbClr val="000000"/>
                </a:solidFill>
                <a:uFillTx/>
                <a:latin typeface="Times New Roman" pitchFamily="18"/>
                <a:ea typeface="標楷體" pitchFamily="65"/>
                <a:cs typeface="Times New Roman" pitchFamily="18"/>
              </a:rPr>
              <a:t>學校教師增能課程使用情況及統計</a:t>
            </a:r>
            <a:r>
              <a:rPr lang="zh-TW" sz="2800" b="0" i="0" u="none" strike="noStrike" kern="1200" cap="none" spc="0" baseline="0">
                <a:solidFill>
                  <a:srgbClr val="000000"/>
                </a:solidFill>
                <a:uFillTx/>
                <a:latin typeface="Times New Roman" pitchFamily="18"/>
                <a:ea typeface="標楷體" pitchFamily="65"/>
                <a:cs typeface="Times New Roman" pitchFamily="18"/>
              </a:rPr>
              <a:t>。</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name="Slide224">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7A85E52-A6CB-463C-A24E-F86A7C63D2A8}" type="slidenum">
              <a:t>133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內容版面配置區 2"/>
          <p:cNvSpPr txBox="1"/>
          <p:nvPr/>
        </p:nvSpPr>
        <p:spPr>
          <a:xfrm>
            <a:off x="390438" y="1186033"/>
            <a:ext cx="8691418" cy="5671965"/>
          </a:xfrm>
          <a:prstGeom prst="rect">
            <a:avLst/>
          </a:prstGeom>
          <a:noFill/>
          <a:ln cap="flat">
            <a:noFill/>
          </a:ln>
        </p:spPr>
        <p:txBody>
          <a:bodyPr vert="horz" wrap="square" lIns="91440" tIns="45720" rIns="91440" bIns="45720" anchor="t" anchorCtr="0" compatLnSpc="1">
            <a:noAutofit/>
          </a:bodyPr>
          <a:lstStyle/>
          <a:p>
            <a:pPr lvl="0">
              <a:spcBef>
                <a:spcPts val="670"/>
              </a:spcBef>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DejaVu Sans" pitchFamily="34"/>
                <a:ea typeface="DejaVu Sans" pitchFamily="34"/>
                <a:cs typeface="DejaVu Sans" pitchFamily="34"/>
              </a:rPr>
              <a:t>Q.</a:t>
            </a:r>
            <a:r>
              <a:rPr lang="zh-TW" sz="2400" b="0" i="0" u="none" strike="noStrike" kern="1200" cap="none" spc="0" baseline="0" dirty="0">
                <a:solidFill>
                  <a:srgbClr val="000000"/>
                </a:solidFill>
                <a:uFillTx/>
                <a:latin typeface="Times New Roman" pitchFamily="18"/>
                <a:ea typeface="標楷體" pitchFamily="65"/>
                <a:cs typeface="Times New Roman" pitchFamily="18"/>
              </a:rPr>
              <a:t>各權限帳號使用者無法登入系統的可能原因？</a:t>
            </a:r>
            <a:r>
              <a:rPr lang="en-US" sz="2400" b="0" i="0" u="none" strike="noStrike" kern="1200" cap="none" spc="0" baseline="0" dirty="0">
                <a:solidFill>
                  <a:srgbClr val="000000"/>
                </a:solidFill>
                <a:uFillTx/>
                <a:latin typeface="Times New Roman" pitchFamily="18"/>
                <a:ea typeface="標楷體" pitchFamily="65"/>
                <a:cs typeface="Times New Roman" pitchFamily="18"/>
              </a:rPr>
              <a:t/>
            </a:r>
            <a:br>
              <a:rPr lang="en-US" sz="2400" b="0" i="0" u="none" strike="noStrike" kern="1200" cap="none" spc="0" baseline="0" dirty="0">
                <a:solidFill>
                  <a:srgbClr val="000000"/>
                </a:solidFill>
                <a:uFillTx/>
                <a:latin typeface="Times New Roman" pitchFamily="18"/>
                <a:ea typeface="標楷體" pitchFamily="65"/>
                <a:cs typeface="Times New Roman" pitchFamily="18"/>
              </a:rPr>
            </a:br>
            <a:r>
              <a:rPr lang="zh-TW" altLang="en-US" sz="2400" kern="0" dirty="0">
                <a:solidFill>
                  <a:srgbClr val="000000"/>
                </a:solidFill>
                <a:latin typeface="標楷體" pitchFamily="65"/>
                <a:ea typeface="標楷體" pitchFamily="65"/>
              </a:rPr>
              <a:t>答</a:t>
            </a:r>
            <a:r>
              <a:rPr lang="en-US" altLang="zh-TW" sz="2400" kern="0" dirty="0">
                <a:solidFill>
                  <a:srgbClr val="000000"/>
                </a:solidFill>
                <a:latin typeface="標楷體" pitchFamily="65"/>
                <a:ea typeface="標楷體" pitchFamily="65"/>
              </a:rPr>
              <a:t>:</a:t>
            </a:r>
            <a:r>
              <a:rPr lang="en-US" sz="2400" b="0" i="0" u="none" strike="noStrike" kern="1200" cap="none" spc="0" baseline="0" dirty="0" smtClean="0">
                <a:solidFill>
                  <a:srgbClr val="000000"/>
                </a:solidFill>
                <a:uFillTx/>
                <a:latin typeface="Times New Roman" pitchFamily="18"/>
                <a:ea typeface="標楷體" pitchFamily="65"/>
                <a:cs typeface="Times New Roman" pitchFamily="18"/>
              </a:rPr>
              <a:t> </a:t>
            </a:r>
            <a:r>
              <a:rPr lang="en-US" sz="2400" b="0" i="0" u="none" strike="noStrike" kern="1200" cap="none" spc="0" baseline="0" dirty="0">
                <a:solidFill>
                  <a:srgbClr val="000000"/>
                </a:solidFill>
                <a:uFillTx/>
                <a:latin typeface="Times New Roman" pitchFamily="18"/>
                <a:ea typeface="標楷體" pitchFamily="65"/>
                <a:cs typeface="Times New Roman" pitchFamily="18"/>
              </a:rPr>
              <a:t>1. </a:t>
            </a:r>
            <a:r>
              <a:rPr lang="zh-TW" sz="2400" b="0" i="0" u="none" strike="noStrike" kern="1200" cap="none" spc="0" baseline="0" dirty="0">
                <a:solidFill>
                  <a:srgbClr val="000000"/>
                </a:solidFill>
                <a:uFillTx/>
                <a:latin typeface="Times New Roman" pitchFamily="18"/>
                <a:ea typeface="標楷體" pitchFamily="65"/>
                <a:cs typeface="Times New Roman" pitchFamily="18"/>
              </a:rPr>
              <a:t>密碼輸入錯誤或忘記密碼。</a:t>
            </a:r>
            <a:r>
              <a:rPr lang="en-US" sz="2400" b="0" i="0" u="none" strike="noStrike" kern="1200" cap="none" spc="0" baseline="0" dirty="0">
                <a:solidFill>
                  <a:srgbClr val="000000"/>
                </a:solidFill>
                <a:uFillTx/>
                <a:latin typeface="Times New Roman" pitchFamily="18"/>
                <a:ea typeface="標楷體" pitchFamily="65"/>
                <a:cs typeface="Times New Roman" pitchFamily="18"/>
              </a:rPr>
              <a:t/>
            </a:r>
            <a:br>
              <a:rPr lang="en-US" sz="2400" b="0" i="0" u="none" strike="noStrike" kern="1200" cap="none" spc="0" baseline="0" dirty="0">
                <a:solidFill>
                  <a:srgbClr val="000000"/>
                </a:solidFill>
                <a:uFillTx/>
                <a:latin typeface="Times New Roman" pitchFamily="18"/>
                <a:ea typeface="標楷體" pitchFamily="65"/>
                <a:cs typeface="Times New Roman" pitchFamily="18"/>
              </a:rPr>
            </a:br>
            <a:r>
              <a:rPr lang="en-US" sz="2400" b="0" i="0" u="none" strike="noStrike" kern="1200" cap="none" spc="0" baseline="0" dirty="0">
                <a:solidFill>
                  <a:srgbClr val="000000"/>
                </a:solidFill>
                <a:uFillTx/>
                <a:latin typeface="Times New Roman" pitchFamily="18"/>
                <a:ea typeface="標楷體" pitchFamily="65"/>
                <a:cs typeface="Times New Roman" pitchFamily="18"/>
              </a:rPr>
              <a:t>    </a:t>
            </a:r>
            <a:r>
              <a:rPr lang="en-US" sz="2400" b="0" i="0" u="none" strike="noStrike" kern="1200" cap="none" spc="0" baseline="0" dirty="0" smtClean="0">
                <a:solidFill>
                  <a:srgbClr val="000000"/>
                </a:solidFill>
                <a:uFillTx/>
                <a:latin typeface="Times New Roman" pitchFamily="18"/>
                <a:ea typeface="標楷體" pitchFamily="65"/>
                <a:cs typeface="Times New Roman" pitchFamily="18"/>
              </a:rPr>
              <a:t>   </a:t>
            </a:r>
            <a:r>
              <a:rPr lang="en-US" sz="2400" b="0" i="0" u="none" strike="noStrike" kern="1200" cap="none" spc="0" baseline="0" dirty="0">
                <a:solidFill>
                  <a:srgbClr val="000000"/>
                </a:solidFill>
                <a:uFillTx/>
                <a:latin typeface="Times New Roman" pitchFamily="18"/>
                <a:ea typeface="標楷體" pitchFamily="65"/>
                <a:cs typeface="Times New Roman" pitchFamily="18"/>
              </a:rPr>
              <a:t>2. </a:t>
            </a:r>
            <a:r>
              <a:rPr lang="zh-TW" sz="2400" b="0" i="0" u="none" strike="noStrike" kern="1200" cap="none" spc="0" baseline="0" dirty="0">
                <a:solidFill>
                  <a:srgbClr val="000000"/>
                </a:solidFill>
                <a:uFillTx/>
                <a:latin typeface="Times New Roman" pitchFamily="18"/>
                <a:ea typeface="標楷體" pitchFamily="65"/>
                <a:cs typeface="Times New Roman" pitchFamily="18"/>
              </a:rPr>
              <a:t>未收到認證信無法點選註冊連結以啟用帳號。</a:t>
            </a:r>
            <a:r>
              <a:rPr lang="en-US" sz="2400" b="0" i="0" u="none" strike="noStrike" kern="1200" cap="none" spc="0" baseline="0" dirty="0">
                <a:solidFill>
                  <a:srgbClr val="000000"/>
                </a:solidFill>
                <a:uFillTx/>
                <a:latin typeface="Times New Roman" pitchFamily="18"/>
                <a:ea typeface="標楷體" pitchFamily="65"/>
                <a:cs typeface="Times New Roman" pitchFamily="18"/>
              </a:rPr>
              <a:t/>
            </a:r>
            <a:br>
              <a:rPr lang="en-US" sz="2400" b="0" i="0" u="none" strike="noStrike" kern="1200" cap="none" spc="0" baseline="0" dirty="0">
                <a:solidFill>
                  <a:srgbClr val="000000"/>
                </a:solidFill>
                <a:uFillTx/>
                <a:latin typeface="Times New Roman" pitchFamily="18"/>
                <a:ea typeface="標楷體" pitchFamily="65"/>
                <a:cs typeface="Times New Roman" pitchFamily="18"/>
              </a:rPr>
            </a:br>
            <a:r>
              <a:rPr lang="en-US" sz="2400" b="0" i="0" u="none" strike="noStrike" kern="1200" cap="none" spc="0" baseline="0" dirty="0">
                <a:solidFill>
                  <a:srgbClr val="000000"/>
                </a:solidFill>
                <a:uFillTx/>
                <a:latin typeface="Times New Roman" pitchFamily="18"/>
                <a:ea typeface="標楷體" pitchFamily="65"/>
                <a:cs typeface="Times New Roman" pitchFamily="18"/>
              </a:rPr>
              <a:t>     </a:t>
            </a:r>
            <a:r>
              <a:rPr lang="en-US" sz="2400" b="0" i="0" u="none" strike="noStrike" kern="1200" cap="none" spc="0" baseline="0" dirty="0" smtClean="0">
                <a:solidFill>
                  <a:srgbClr val="000000"/>
                </a:solidFill>
                <a:uFillTx/>
                <a:latin typeface="Times New Roman" pitchFamily="18"/>
                <a:ea typeface="標楷體" pitchFamily="65"/>
                <a:cs typeface="Times New Roman" pitchFamily="18"/>
              </a:rPr>
              <a:t>  3</a:t>
            </a:r>
            <a:r>
              <a:rPr lang="en-US" sz="2400" b="0" i="0" u="none" strike="noStrike" kern="1200" cap="none" spc="0" baseline="0" dirty="0">
                <a:solidFill>
                  <a:srgbClr val="000000"/>
                </a:solidFill>
                <a:uFillTx/>
                <a:latin typeface="Times New Roman" pitchFamily="18"/>
                <a:ea typeface="標楷體" pitchFamily="65"/>
                <a:cs typeface="Times New Roman" pitchFamily="18"/>
              </a:rPr>
              <a:t>. </a:t>
            </a:r>
            <a:r>
              <a:rPr lang="zh-TW" sz="2400" b="0" i="0" u="none" strike="noStrike" kern="1200" cap="none" spc="0" baseline="0" dirty="0">
                <a:solidFill>
                  <a:srgbClr val="000000"/>
                </a:solidFill>
                <a:uFillTx/>
                <a:latin typeface="Times New Roman" pitchFamily="18"/>
                <a:ea typeface="標楷體" pitchFamily="65"/>
                <a:cs typeface="Times New Roman" pitchFamily="18"/>
              </a:rPr>
              <a:t>帳號有效期間設定錯誤或已過期</a:t>
            </a:r>
            <a:r>
              <a:rPr lang="zh-TW" sz="2400" b="0" i="0" u="none" strike="noStrike" kern="1200" cap="none" spc="0" baseline="0" dirty="0" smtClean="0">
                <a:solidFill>
                  <a:srgbClr val="000000"/>
                </a:solidFill>
                <a:uFillTx/>
                <a:latin typeface="Times New Roman" pitchFamily="18"/>
                <a:ea typeface="標楷體" pitchFamily="65"/>
                <a:cs typeface="Times New Roman" pitchFamily="18"/>
              </a:rPr>
              <a:t>。</a:t>
            </a:r>
            <a:endParaRPr lang="en-US" altLang="zh-TW" sz="2400" dirty="0">
              <a:solidFill>
                <a:srgbClr val="000000"/>
              </a:solidFill>
              <a:latin typeface="Times New Roman" pitchFamily="18"/>
              <a:ea typeface="標楷體" pitchFamily="65"/>
              <a:cs typeface="Times New Roman" pitchFamily="18"/>
            </a:endParaRPr>
          </a:p>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Times New Roman" pitchFamily="18"/>
                <a:ea typeface="標楷體" pitchFamily="65"/>
                <a:cs typeface="Times New Roman" pitchFamily="18"/>
              </a:rPr>
              <a:t/>
            </a:r>
            <a:br>
              <a:rPr lang="en-US" sz="2400" b="0" i="0" u="none" strike="noStrike" kern="1200" cap="none" spc="0" baseline="0" dirty="0">
                <a:solidFill>
                  <a:srgbClr val="000000"/>
                </a:solidFill>
                <a:uFillTx/>
                <a:latin typeface="Times New Roman" pitchFamily="18"/>
                <a:ea typeface="標楷體" pitchFamily="65"/>
                <a:cs typeface="Times New Roman" pitchFamily="18"/>
              </a:rPr>
            </a:br>
            <a:r>
              <a:rPr lang="en-US" sz="2400" b="0" i="0" u="none" strike="noStrike" kern="1200" cap="none" spc="0" baseline="0" dirty="0">
                <a:solidFill>
                  <a:srgbClr val="000000"/>
                </a:solidFill>
                <a:uFillTx/>
                <a:latin typeface="DejaVu Sans" pitchFamily="34"/>
                <a:ea typeface="DejaVu Sans" pitchFamily="34"/>
                <a:cs typeface="DejaVu Sans" pitchFamily="34"/>
              </a:rPr>
              <a:t>Q.</a:t>
            </a:r>
            <a:r>
              <a:rPr lang="zh-TW" sz="2400" b="0" i="0" u="none" strike="noStrike" kern="1200" cap="none" spc="0" baseline="0" dirty="0">
                <a:solidFill>
                  <a:srgbClr val="000000"/>
                </a:solidFill>
                <a:uFillTx/>
                <a:latin typeface="Times New Roman" pitchFamily="18"/>
                <a:ea typeface="標楷體" pitchFamily="65"/>
                <a:cs typeface="Times New Roman" pitchFamily="18"/>
              </a:rPr>
              <a:t>授課教師登入系統後，無學生資料可以觀看？</a:t>
            </a:r>
            <a:endParaRPr lang="en-US" sz="2400" b="0" i="0" u="none" strike="noStrike" kern="1200" cap="none" spc="0" baseline="0" dirty="0">
              <a:solidFill>
                <a:srgbClr val="000000"/>
              </a:solidFill>
              <a:uFillTx/>
              <a:latin typeface="Times New Roman" pitchFamily="18"/>
              <a:ea typeface="標楷體" pitchFamily="65"/>
              <a:cs typeface="Times New Roman" pitchFamily="18"/>
            </a:endParaRPr>
          </a:p>
          <a:p>
            <a:pPr lvl="0" algn="just">
              <a:spcBef>
                <a:spcPts val="670"/>
              </a:spcBef>
              <a:defRPr sz="1800" b="0" i="0" u="none" strike="noStrike" kern="0" cap="none" spc="0" baseline="0">
                <a:solidFill>
                  <a:srgbClr val="000000"/>
                </a:solidFill>
                <a:uFillTx/>
              </a:defRPr>
            </a:pPr>
            <a:r>
              <a:rPr lang="zh-TW" altLang="en-US" sz="2400" kern="0" dirty="0" smtClean="0">
                <a:solidFill>
                  <a:srgbClr val="000000"/>
                </a:solidFill>
                <a:latin typeface="標楷體" pitchFamily="65"/>
                <a:ea typeface="標楷體" pitchFamily="65"/>
              </a:rPr>
              <a:t>答</a:t>
            </a:r>
            <a:r>
              <a:rPr lang="en-US" altLang="zh-TW" sz="2400" kern="0" dirty="0">
                <a:solidFill>
                  <a:srgbClr val="000000"/>
                </a:solidFill>
                <a:latin typeface="標楷體" pitchFamily="65"/>
                <a:ea typeface="標楷體" pitchFamily="65"/>
              </a:rPr>
              <a:t>:</a:t>
            </a:r>
            <a:r>
              <a:rPr lang="zh-TW" sz="2400" b="0" i="0" u="none" strike="noStrike" kern="1200" cap="none" spc="0" baseline="0" dirty="0" smtClean="0">
                <a:solidFill>
                  <a:srgbClr val="000000"/>
                </a:solidFill>
                <a:uFillTx/>
                <a:latin typeface="Times New Roman" pitchFamily="18"/>
                <a:ea typeface="標楷體" pitchFamily="65"/>
                <a:cs typeface="Times New Roman" pitchFamily="18"/>
              </a:rPr>
              <a:t>請</a:t>
            </a:r>
            <a:r>
              <a:rPr lang="zh-TW" sz="2400" b="0" i="0" u="none" strike="noStrike" kern="1200" cap="none" spc="0" baseline="0" dirty="0">
                <a:solidFill>
                  <a:srgbClr val="000000"/>
                </a:solidFill>
                <a:uFillTx/>
                <a:latin typeface="Times New Roman" pitchFamily="18"/>
                <a:ea typeface="標楷體" pitchFamily="65"/>
                <a:cs typeface="Times New Roman" pitchFamily="18"/>
              </a:rPr>
              <a:t>承辦老師協助勾選學生。</a:t>
            </a:r>
            <a:endParaRPr lang="en-US" sz="2400" b="0" i="0" u="none" strike="noStrike" kern="1200" cap="none" spc="0" baseline="0" dirty="0">
              <a:solidFill>
                <a:srgbClr val="000000"/>
              </a:solidFill>
              <a:uFillTx/>
              <a:latin typeface="Times New Roman" pitchFamily="18"/>
              <a:ea typeface="標楷體" pitchFamily="65"/>
              <a:cs typeface="Times New Roman" pitchFamily="18"/>
            </a:endParaRPr>
          </a:p>
          <a:p>
            <a:pPr marL="538163" marR="0" lvl="0" indent="-87313" algn="just"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Times New Roman" pitchFamily="18"/>
                <a:ea typeface="標楷體" pitchFamily="65"/>
                <a:cs typeface="Times New Roman" pitchFamily="18"/>
              </a:rPr>
              <a:t> (</a:t>
            </a:r>
            <a:r>
              <a:rPr lang="zh-TW" sz="2400" b="0" i="0" u="none" strike="noStrike" kern="1200" cap="none" spc="0" baseline="0" dirty="0">
                <a:solidFill>
                  <a:srgbClr val="000000"/>
                </a:solidFill>
                <a:uFillTx/>
                <a:latin typeface="Times New Roman" pitchFamily="18"/>
                <a:ea typeface="標楷體" pitchFamily="65"/>
                <a:cs typeface="Times New Roman" pitchFamily="18"/>
              </a:rPr>
              <a:t>路徑：校內帳號總表→ </a:t>
            </a:r>
            <a:r>
              <a:rPr lang="en-US" sz="2400" b="0" i="0" u="none" strike="noStrike" kern="1200" cap="none" spc="0" baseline="0" dirty="0">
                <a:solidFill>
                  <a:srgbClr val="000000"/>
                </a:solidFill>
                <a:uFillTx/>
                <a:latin typeface="Times New Roman" pitchFamily="18"/>
                <a:ea typeface="標楷體" pitchFamily="65"/>
                <a:cs typeface="Times New Roman" pitchFamily="18"/>
              </a:rPr>
              <a:t>     </a:t>
            </a:r>
            <a:r>
              <a:rPr lang="zh-TW" sz="2400" b="0" i="0" u="none" strike="noStrike" kern="1200" cap="none" spc="0" baseline="0" dirty="0">
                <a:solidFill>
                  <a:srgbClr val="000000"/>
                </a:solidFill>
                <a:uFillTx/>
                <a:latin typeface="Times New Roman" pitchFamily="18"/>
                <a:ea typeface="標楷體" pitchFamily="65"/>
                <a:cs typeface="Times New Roman" pitchFamily="18"/>
              </a:rPr>
              <a:t>編輯→單筆勾選授課教師學生</a:t>
            </a:r>
            <a:r>
              <a:rPr lang="en-US" sz="2400" b="0" i="0" u="none" strike="noStrike" kern="1200" cap="none" spc="0" baseline="0" dirty="0" smtClean="0">
                <a:solidFill>
                  <a:srgbClr val="000000"/>
                </a:solidFill>
                <a:uFillTx/>
                <a:latin typeface="Times New Roman" pitchFamily="18"/>
                <a:ea typeface="標楷體" pitchFamily="65"/>
                <a:cs typeface="Times New Roman" pitchFamily="18"/>
              </a:rPr>
              <a:t>)</a:t>
            </a:r>
          </a:p>
          <a:p>
            <a:pPr marL="0" marR="0" lvl="0" indent="0" algn="just"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endParaRPr lang="en-US" sz="2400" b="0" i="0" u="none" strike="noStrike" kern="1200" cap="none" spc="0" baseline="0" dirty="0" smtClean="0">
              <a:solidFill>
                <a:srgbClr val="000000"/>
              </a:solidFill>
              <a:uFillTx/>
              <a:latin typeface="Times New Roman" pitchFamily="18"/>
              <a:ea typeface="標楷體" pitchFamily="65"/>
              <a:cs typeface="Times New Roman" pitchFamily="18"/>
            </a:endParaRPr>
          </a:p>
          <a:p>
            <a:pPr marL="363538" indent="-363538" algn="just">
              <a:spcBef>
                <a:spcPts val="670"/>
              </a:spcBef>
              <a:defRPr sz="1800" b="0" i="0" u="none" strike="noStrike" kern="0" cap="none" spc="0" baseline="0">
                <a:solidFill>
                  <a:srgbClr val="000000"/>
                </a:solidFill>
                <a:uFillTx/>
              </a:defRPr>
            </a:pPr>
            <a:r>
              <a:rPr lang="en-US" altLang="zh-TW" sz="2400" dirty="0">
                <a:solidFill>
                  <a:srgbClr val="000000"/>
                </a:solidFill>
                <a:latin typeface="DejaVu Sans" pitchFamily="34"/>
                <a:ea typeface="DejaVu Sans" pitchFamily="34"/>
                <a:cs typeface="DejaVu Sans" pitchFamily="34"/>
              </a:rPr>
              <a:t>Q</a:t>
            </a:r>
            <a:r>
              <a:rPr lang="en-US" altLang="zh-TW" sz="2400" dirty="0" smtClean="0">
                <a:solidFill>
                  <a:srgbClr val="000000"/>
                </a:solidFill>
                <a:latin typeface="DejaVu Sans" pitchFamily="34"/>
                <a:ea typeface="DejaVu Sans" pitchFamily="34"/>
                <a:cs typeface="DejaVu Sans" pitchFamily="34"/>
              </a:rPr>
              <a:t>.</a:t>
            </a:r>
            <a:r>
              <a:rPr lang="zh-TW" altLang="zh-TW" sz="2400" dirty="0">
                <a:solidFill>
                  <a:srgbClr val="000000"/>
                </a:solidFill>
                <a:latin typeface="標楷體" pitchFamily="65"/>
                <a:ea typeface="標楷體" pitchFamily="65"/>
              </a:rPr>
              <a:t>輸入身分證自動配對</a:t>
            </a:r>
            <a:r>
              <a:rPr lang="zh-TW" altLang="zh-TW" sz="2400" kern="0" dirty="0">
                <a:solidFill>
                  <a:srgbClr val="000000"/>
                </a:solidFill>
                <a:latin typeface="標楷體" pitchFamily="65"/>
                <a:ea typeface="標楷體" pitchFamily="65"/>
              </a:rPr>
              <a:t>開班填報系統之學生</a:t>
            </a:r>
            <a:r>
              <a:rPr lang="zh-TW" altLang="zh-TW" sz="2400" kern="0" dirty="0" smtClean="0">
                <a:solidFill>
                  <a:srgbClr val="000000"/>
                </a:solidFill>
                <a:latin typeface="標楷體" pitchFamily="65"/>
                <a:ea typeface="標楷體" pitchFamily="65"/>
              </a:rPr>
              <a:t>名單</a:t>
            </a:r>
            <a:r>
              <a:rPr lang="zh-TW" altLang="en-US" sz="2400" kern="0" dirty="0">
                <a:solidFill>
                  <a:srgbClr val="000000"/>
                </a:solidFill>
                <a:latin typeface="標楷體" pitchFamily="65"/>
                <a:ea typeface="標楷體" pitchFamily="65"/>
              </a:rPr>
              <a:t>，</a:t>
            </a:r>
            <a:r>
              <a:rPr lang="zh-TW" altLang="en-US" sz="2400" kern="0" dirty="0" smtClean="0">
                <a:solidFill>
                  <a:srgbClr val="000000"/>
                </a:solidFill>
                <a:latin typeface="標楷體" pitchFamily="65"/>
                <a:ea typeface="標楷體" pitchFamily="65"/>
              </a:rPr>
              <a:t>系統可</a:t>
            </a:r>
            <a:r>
              <a:rPr lang="zh-TW" altLang="en-US" sz="2400" kern="0" dirty="0">
                <a:solidFill>
                  <a:srgbClr val="000000"/>
                </a:solidFill>
                <a:latin typeface="標楷體" pitchFamily="65"/>
                <a:ea typeface="標楷體" pitchFamily="65"/>
              </a:rPr>
              <a:t>觀看學生測驗結果清單更新與異</a:t>
            </a:r>
            <a:r>
              <a:rPr lang="zh-TW" altLang="en-US" sz="2400" kern="0" dirty="0" smtClean="0">
                <a:solidFill>
                  <a:srgbClr val="000000"/>
                </a:solidFill>
                <a:latin typeface="標楷體" pitchFamily="65"/>
                <a:ea typeface="標楷體" pitchFamily="65"/>
              </a:rPr>
              <a:t>動時間</a:t>
            </a:r>
            <a:r>
              <a:rPr lang="en-US" altLang="zh-TW" sz="2400" kern="0" dirty="0" smtClean="0">
                <a:solidFill>
                  <a:srgbClr val="000000"/>
                </a:solidFill>
                <a:latin typeface="標楷體" pitchFamily="65"/>
                <a:ea typeface="標楷體" pitchFamily="65"/>
              </a:rPr>
              <a:t>?</a:t>
            </a:r>
          </a:p>
          <a:p>
            <a:pPr marL="627063" indent="-627063" algn="just">
              <a:spcBef>
                <a:spcPts val="670"/>
              </a:spcBef>
              <a:defRPr sz="1800" b="0" i="0" u="none" strike="noStrike" kern="0" cap="none" spc="0" baseline="0">
                <a:solidFill>
                  <a:srgbClr val="000000"/>
                </a:solidFill>
                <a:uFillTx/>
              </a:defRPr>
            </a:pPr>
            <a:r>
              <a:rPr lang="zh-TW" altLang="en-US" sz="2400" kern="0" dirty="0" smtClean="0">
                <a:solidFill>
                  <a:srgbClr val="000000"/>
                </a:solidFill>
                <a:latin typeface="標楷體" pitchFamily="65"/>
                <a:ea typeface="標楷體" pitchFamily="65"/>
              </a:rPr>
              <a:t> 答</a:t>
            </a:r>
            <a:r>
              <a:rPr lang="en-US" altLang="zh-TW" sz="2400" kern="0" dirty="0" smtClean="0">
                <a:solidFill>
                  <a:srgbClr val="000000"/>
                </a:solidFill>
                <a:latin typeface="標楷體" pitchFamily="65"/>
                <a:ea typeface="標楷體" pitchFamily="65"/>
              </a:rPr>
              <a:t>:</a:t>
            </a:r>
            <a:r>
              <a:rPr lang="zh-TW" altLang="en-US" sz="2400" kern="0" dirty="0" smtClean="0">
                <a:solidFill>
                  <a:srgbClr val="000000"/>
                </a:solidFill>
                <a:latin typeface="標楷體" pitchFamily="65"/>
                <a:ea typeface="標楷體" pitchFamily="65"/>
              </a:rPr>
              <a:t>約配合學校寒暑假、學期開學起迄時間更新各期開班資料配對。</a:t>
            </a:r>
            <a:endParaRPr lang="en-US" altLang="zh-TW" sz="2400" kern="0" dirty="0" smtClean="0">
              <a:solidFill>
                <a:srgbClr val="000000"/>
              </a:solidFill>
              <a:latin typeface="標楷體" pitchFamily="65"/>
              <a:ea typeface="標楷體" pitchFamily="65"/>
            </a:endParaRPr>
          </a:p>
          <a:p>
            <a:pPr algn="just">
              <a:spcBef>
                <a:spcPts val="670"/>
              </a:spcBef>
              <a:defRPr sz="1800" b="0" i="0" u="none" strike="noStrike" kern="0" cap="none" spc="0" baseline="0">
                <a:solidFill>
                  <a:srgbClr val="000000"/>
                </a:solidFill>
                <a:uFillTx/>
              </a:defRPr>
            </a:pPr>
            <a:endParaRPr lang="en-US" altLang="zh-TW" sz="2400" kern="0" dirty="0">
              <a:solidFill>
                <a:srgbClr val="000000"/>
              </a:solidFill>
              <a:latin typeface="標楷體" pitchFamily="65"/>
              <a:ea typeface="標楷體" pitchFamily="65"/>
            </a:endParaRPr>
          </a:p>
          <a:p>
            <a:pPr lvl="0" algn="just">
              <a:spcBef>
                <a:spcPts val="670"/>
              </a:spcBef>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Times New Roman" pitchFamily="18"/>
              <a:ea typeface="標楷體" pitchFamily="65"/>
              <a:cs typeface="Times New Roman" pitchFamily="18"/>
            </a:endParaRPr>
          </a:p>
        </p:txBody>
      </p:sp>
      <p:grpSp>
        <p:nvGrpSpPr>
          <p:cNvPr id="4" name="群組 3"/>
          <p:cNvGrpSpPr/>
          <p:nvPr/>
        </p:nvGrpSpPr>
        <p:grpSpPr>
          <a:xfrm>
            <a:off x="274451" y="180814"/>
            <a:ext cx="1320723" cy="882434"/>
            <a:chOff x="683568" y="353925"/>
            <a:chExt cx="1536895" cy="882434"/>
          </a:xfrm>
        </p:grpSpPr>
        <p:sp>
          <p:nvSpPr>
            <p:cNvPr id="5" name="笑臉 4"/>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橢圓形圖說文字 5"/>
            <p:cNvSpPr/>
            <p:nvPr/>
          </p:nvSpPr>
          <p:spPr>
            <a:xfrm>
              <a:off x="1546313" y="353925"/>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dirty="0">
                  <a:solidFill>
                    <a:srgbClr val="000000"/>
                  </a:solidFill>
                  <a:uFillTx/>
                  <a:latin typeface="Calibri"/>
                  <a:ea typeface="新細明體"/>
                </a:rPr>
                <a:t>？</a:t>
              </a:r>
            </a:p>
          </p:txBody>
        </p:sp>
      </p:grpSp>
      <p:pic>
        <p:nvPicPr>
          <p:cNvPr id="7" name="Picture 5">
            <a:extLst>
              <a:ext uri="{FF2B5EF4-FFF2-40B4-BE49-F238E27FC236}">
                <a16:creationId xmlns:a16="http://schemas.microsoft.com/office/drawing/2014/main" id="{00000000-0000-0000-0000-000000000000}"/>
              </a:ext>
            </a:extLst>
          </p:cNvPr>
          <p:cNvPicPr>
            <a:picLocks noChangeAspect="1"/>
          </p:cNvPicPr>
          <p:nvPr/>
        </p:nvPicPr>
        <p:blipFill>
          <a:blip r:embed="rId2"/>
          <a:srcRect l="21162" t="23352" r="16537" b="21504"/>
          <a:stretch>
            <a:fillRect/>
          </a:stretch>
        </p:blipFill>
        <p:spPr>
          <a:xfrm>
            <a:off x="4199761" y="4022015"/>
            <a:ext cx="397764" cy="489834"/>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name="Slide226">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2CCA2FD-FB48-4C61-9D49-3565B0B28B02}" type="slidenum">
              <a:t>134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4"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承辦人聯絡資料</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登入密碼變更</a:t>
            </a:r>
            <a:endParaRPr lang="en-US" sz="2800" b="0" i="0" u="none" strike="noStrike" kern="1200" cap="none" spc="0" baseline="0">
              <a:solidFill>
                <a:srgbClr val="000000"/>
              </a:solidFill>
              <a:uFillTx/>
              <a:latin typeface="標楷體" pitchFamily="65"/>
              <a:ea typeface="標楷體" pitchFamily="65"/>
            </a:endParaRPr>
          </a:p>
        </p:txBody>
      </p:sp>
      <p:sp>
        <p:nvSpPr>
          <p:cNvPr id="5" name="AutoShape 25"/>
          <p:cNvSpPr/>
          <p:nvPr/>
        </p:nvSpPr>
        <p:spPr>
          <a:xfrm>
            <a:off x="202210" y="4050252"/>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
        <p:nvSpPr>
          <p:cNvPr id="6" name="標題 1"/>
          <p:cNvSpPr txBox="1">
            <a:spLocks noGrp="1"/>
          </p:cNvSpPr>
          <p:nvPr>
            <p:ph type="title"/>
          </p:nvPr>
        </p:nvSpPr>
        <p:spPr>
          <a:xfrm>
            <a:off x="611559" y="1268757"/>
            <a:ext cx="7916418" cy="936107"/>
          </a:xfrm>
        </p:spPr>
        <p:txBody>
          <a:bodyPr/>
          <a:lstStyle/>
          <a:p>
            <a:pPr lvl="0"/>
            <a:r>
              <a:rPr lang="zh-TW" sz="4000" b="1">
                <a:solidFill>
                  <a:srgbClr val="953735"/>
                </a:solidFill>
                <a:latin typeface="標楷體" pitchFamily="65"/>
                <a:ea typeface="標楷體" pitchFamily="65"/>
              </a:rPr>
              <a:t>帳號管理─承辦人資料及密碼變更</a:t>
            </a:r>
            <a:endParaRPr lang="en-US" sz="4000" b="1">
              <a:solidFill>
                <a:srgbClr val="953735"/>
              </a:solidFill>
              <a:latin typeface="標楷體" pitchFamily="65"/>
              <a:ea typeface="標楷體" pitchFamily="65"/>
            </a:endParaRPr>
          </a:p>
        </p:txBody>
      </p:sp>
      <p:pic>
        <p:nvPicPr>
          <p:cNvPr id="7" name="圖片 6">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987844" y="3068964"/>
            <a:ext cx="2742761" cy="1512170"/>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name="Slide227">
    <p:spTree>
      <p:nvGrpSpPr>
        <p:cNvPr id="1" name=""/>
        <p:cNvGrpSpPr/>
        <p:nvPr/>
      </p:nvGrpSpPr>
      <p:grpSpPr>
        <a:xfrm>
          <a:off x="0" y="0"/>
          <a:ext cx="0" cy="0"/>
          <a:chOff x="0" y="0"/>
          <a:chExt cx="0" cy="0"/>
        </a:xfrm>
      </p:grpSpPr>
      <p:pic>
        <p:nvPicPr>
          <p:cNvPr id="11" name="圖片 10"/>
          <p:cNvPicPr>
            <a:picLocks noChangeAspect="1"/>
          </p:cNvPicPr>
          <p:nvPr/>
        </p:nvPicPr>
        <p:blipFill>
          <a:blip r:embed="rId2"/>
          <a:stretch>
            <a:fillRect/>
          </a:stretch>
        </p:blipFill>
        <p:spPr>
          <a:xfrm>
            <a:off x="264302" y="392681"/>
            <a:ext cx="7420641" cy="6216655"/>
          </a:xfrm>
          <a:prstGeom prst="rect">
            <a:avLst/>
          </a:prstGeom>
          <a:ln>
            <a:solidFill>
              <a:schemeClr val="tx1"/>
            </a:solidFill>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8C98DFB-1281-4186-B38C-62F7B0EA73BF}" type="slidenum">
              <a:t>135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4983297" y="692694"/>
            <a:ext cx="1368152" cy="458754"/>
          </a:xfrm>
          <a:custGeom>
            <a:avLst/>
            <a:gdLst>
              <a:gd name="f0" fmla="val w"/>
              <a:gd name="f1" fmla="val h"/>
              <a:gd name="f2" fmla="val ss"/>
              <a:gd name="f3" fmla="val 0"/>
              <a:gd name="f4" fmla="val 48475"/>
              <a:gd name="f5" fmla="+- 0 0 2634"/>
              <a:gd name="f6" fmla="val 74842"/>
              <a:gd name="f7" fmla="+- 0 0 3553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注意事項</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4968044" y="1268757"/>
            <a:ext cx="3924440" cy="818790"/>
          </a:xfrm>
          <a:custGeom>
            <a:avLst/>
            <a:gdLst>
              <a:gd name="f0" fmla="val w"/>
              <a:gd name="f1" fmla="val h"/>
              <a:gd name="f2" fmla="val ss"/>
              <a:gd name="f3" fmla="val 0"/>
              <a:gd name="f4" fmla="val 45796"/>
              <a:gd name="f5" fmla="+- 0 0 1220"/>
              <a:gd name="f6" fmla="val 75407"/>
              <a:gd name="f7" fmla="+- 0 0 1527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資料請正確填寫以免漏失重要訊息。</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承辦人交接後應儘速修改資料及密碼。</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5903632" y="4981693"/>
            <a:ext cx="3240368" cy="1051136"/>
          </a:xfrm>
          <a:custGeom>
            <a:avLst/>
            <a:gdLst>
              <a:gd name="f0" fmla="val w"/>
              <a:gd name="f1" fmla="val h"/>
              <a:gd name="f2" fmla="val ss"/>
              <a:gd name="f3" fmla="val 0"/>
              <a:gd name="f4" fmla="val 48475"/>
              <a:gd name="f5" fmla="+- 0 0 2634"/>
              <a:gd name="f6" fmla="val 82982"/>
              <a:gd name="f7" fmla="+- 0 0 3492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lvl="0">
              <a:defRPr sz="1800" b="0" i="0" u="none" strike="noStrike" kern="0" cap="none" spc="0" baseline="0">
                <a:solidFill>
                  <a:srgbClr val="000000"/>
                </a:solidFill>
                <a:uFillTx/>
              </a:defRPr>
            </a:pPr>
            <a:r>
              <a:rPr lang="zh-TW" altLang="en-US" dirty="0">
                <a:solidFill>
                  <a:srgbClr val="000000"/>
                </a:solidFill>
                <a:latin typeface="標楷體" pitchFamily="65"/>
                <a:ea typeface="標楷體" pitchFamily="65"/>
              </a:rPr>
              <a:t>因應資訊安全規範，登入密碼需</a:t>
            </a:r>
            <a:r>
              <a:rPr lang="zh-TW" altLang="en-US" dirty="0" smtClean="0">
                <a:solidFill>
                  <a:srgbClr val="000000"/>
                </a:solidFill>
                <a:latin typeface="標楷體" pitchFamily="65"/>
                <a:ea typeface="標楷體" pitchFamily="65"/>
              </a:rPr>
              <a:t>符合系統說明要項</a:t>
            </a:r>
            <a:endParaRPr lang="zh-TW" altLang="en-US" dirty="0">
              <a:solidFill>
                <a:srgbClr val="000000"/>
              </a:solidFill>
              <a:latin typeface="標楷體" pitchFamily="65"/>
              <a:ea typeface="標楷體" pitchFamily="65"/>
            </a:endParaRPr>
          </a:p>
        </p:txBody>
      </p:sp>
      <p:sp>
        <p:nvSpPr>
          <p:cNvPr id="7" name="直線圖說文字 1 6"/>
          <p:cNvSpPr/>
          <p:nvPr/>
        </p:nvSpPr>
        <p:spPr>
          <a:xfrm>
            <a:off x="4947827" y="2276874"/>
            <a:ext cx="3909178" cy="1152125"/>
          </a:xfrm>
          <a:custGeom>
            <a:avLst/>
            <a:gdLst>
              <a:gd name="f0" fmla="val w"/>
              <a:gd name="f1" fmla="val h"/>
              <a:gd name="f2" fmla="val ss"/>
              <a:gd name="f3" fmla="val 0"/>
              <a:gd name="f4" fmla="val 34113"/>
              <a:gd name="f5" fmla="+- 0 0 1520"/>
              <a:gd name="f6" fmla="val 46701"/>
              <a:gd name="f7" fmla="+- 0 0 1108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電子郵件：接收系統重要消息</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聯絡電話：若有分機請註明</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學校地址：</a:t>
            </a:r>
            <a:r>
              <a:rPr lang="zh-TW" sz="1800" b="0" i="0" u="none" strike="noStrike" kern="1200" cap="none" spc="0" baseline="0">
                <a:solidFill>
                  <a:srgbClr val="FF0000"/>
                </a:solidFill>
                <a:uFillTx/>
                <a:latin typeface="標楷體" pitchFamily="65"/>
                <a:ea typeface="標楷體" pitchFamily="65"/>
              </a:rPr>
              <a:t>國小紙筆測驗卷收件地址</a:t>
            </a:r>
            <a:endParaRPr lang="en-US" sz="1800" b="0" i="0" u="none" strike="noStrike" kern="1200" cap="none" spc="0" baseline="0">
              <a:solidFill>
                <a:srgbClr val="FF0000"/>
              </a:solidFill>
              <a:uFillTx/>
              <a:latin typeface="標楷體" pitchFamily="65"/>
              <a:ea typeface="標楷體" pitchFamily="65"/>
            </a:endParaRPr>
          </a:p>
        </p:txBody>
      </p:sp>
      <p:sp>
        <p:nvSpPr>
          <p:cNvPr id="8" name="直線圖說文字 1 6"/>
          <p:cNvSpPr/>
          <p:nvPr/>
        </p:nvSpPr>
        <p:spPr>
          <a:xfrm>
            <a:off x="4983297" y="3471564"/>
            <a:ext cx="2484479" cy="412302"/>
          </a:xfrm>
          <a:custGeom>
            <a:avLst/>
            <a:gdLst>
              <a:gd name="f0" fmla="val w"/>
              <a:gd name="f1" fmla="val h"/>
              <a:gd name="f2" fmla="val ss"/>
              <a:gd name="f3" fmla="val 0"/>
              <a:gd name="f4" fmla="val 34113"/>
              <a:gd name="f5" fmla="+- 0 0 1520"/>
              <a:gd name="f6" fmla="val 46701"/>
              <a:gd name="f7" fmla="+- 0 0 1108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FF0000"/>
                </a:solidFill>
                <a:uFillTx/>
                <a:latin typeface="標楷體" pitchFamily="65"/>
                <a:ea typeface="標楷體" pitchFamily="65"/>
              </a:rPr>
              <a:t>篩選測驗施測模式確認</a:t>
            </a:r>
            <a:endParaRPr lang="en-US" sz="1800" b="0" i="0" u="none" strike="noStrike" kern="1200" cap="none" spc="0" baseline="0">
              <a:solidFill>
                <a:srgbClr val="FF0000"/>
              </a:solidFill>
              <a:uFillTx/>
              <a:latin typeface="標楷體" pitchFamily="65"/>
              <a:ea typeface="標楷體" pitchFamily="65"/>
            </a:endParaRPr>
          </a:p>
        </p:txBody>
      </p:sp>
      <p:sp>
        <p:nvSpPr>
          <p:cNvPr id="9" name="矩形 2"/>
          <p:cNvSpPr/>
          <p:nvPr/>
        </p:nvSpPr>
        <p:spPr>
          <a:xfrm>
            <a:off x="409158" y="3321537"/>
            <a:ext cx="4342657" cy="423149"/>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name="Slide251">
    <p:spTree>
      <p:nvGrpSpPr>
        <p:cNvPr id="1" name=""/>
        <p:cNvGrpSpPr/>
        <p:nvPr/>
      </p:nvGrpSpPr>
      <p:grpSpPr>
        <a:xfrm>
          <a:off x="0" y="0"/>
          <a:ext cx="0" cy="0"/>
          <a:chOff x="0" y="0"/>
          <a:chExt cx="0" cy="0"/>
        </a:xfrm>
      </p:grpSpPr>
      <p:pic>
        <p:nvPicPr>
          <p:cNvPr id="2" name="內容版面配置區 8">
            <a:extLst>
              <a:ext uri="{FF2B5EF4-FFF2-40B4-BE49-F238E27FC236}">
                <a16:creationId xmlns:a16="http://schemas.microsoft.com/office/drawing/2014/main" id="{00000000-0000-0000-0000-000000000000}"/>
              </a:ext>
            </a:extLst>
          </p:cNvPr>
          <p:cNvPicPr>
            <a:picLocks noGrp="1" noChangeAspect="1"/>
          </p:cNvPicPr>
          <p:nvPr>
            <p:ph idx="1"/>
          </p:nvPr>
        </p:nvPicPr>
        <p:blipFill>
          <a:blip r:embed="rId2"/>
          <a:stretch>
            <a:fillRect/>
          </a:stretch>
        </p:blipFill>
        <p:spPr>
          <a:xfrm>
            <a:off x="323523" y="404667"/>
            <a:ext cx="8229600" cy="2356747"/>
          </a:xfrm>
          <a:ln w="9528">
            <a:solidFill>
              <a:srgbClr val="004A82"/>
            </a:solidFill>
            <a:prstDash val="solid"/>
          </a:ln>
        </p:spPr>
      </p:pic>
      <p:sp>
        <p:nvSpPr>
          <p:cNvPr id="3" name="矩形 10"/>
          <p:cNvSpPr/>
          <p:nvPr/>
        </p:nvSpPr>
        <p:spPr>
          <a:xfrm>
            <a:off x="467541" y="1772820"/>
            <a:ext cx="1944215" cy="504053"/>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pic>
        <p:nvPicPr>
          <p:cNvPr id="4" name="圖片 12">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103513" y="2365241"/>
            <a:ext cx="6905868" cy="4474479"/>
          </a:xfrm>
          <a:prstGeom prst="rect">
            <a:avLst/>
          </a:prstGeom>
          <a:noFill/>
          <a:ln w="9528" cap="flat">
            <a:solidFill>
              <a:srgbClr val="000000"/>
            </a:solidFill>
            <a:prstDash val="solid"/>
            <a:miter/>
          </a:ln>
        </p:spPr>
      </p:pic>
      <p:sp>
        <p:nvSpPr>
          <p:cNvPr id="5" name="向下箭號 11"/>
          <p:cNvSpPr/>
          <p:nvPr/>
        </p:nvSpPr>
        <p:spPr>
          <a:xfrm rot="19036729">
            <a:off x="2015713" y="2139833"/>
            <a:ext cx="360035" cy="867966"/>
          </a:xfrm>
          <a:custGeom>
            <a:avLst>
              <a:gd name="f0" fmla="val 1712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0070C0"/>
          </a:solidFill>
          <a:ln w="25402" cap="flat">
            <a:solidFill>
              <a:srgbClr val="004A82"/>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6" name="矩形 14"/>
          <p:cNvSpPr/>
          <p:nvPr/>
        </p:nvSpPr>
        <p:spPr>
          <a:xfrm>
            <a:off x="2195739" y="5949278"/>
            <a:ext cx="4392484" cy="648071"/>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7"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FF5459-F731-499E-9744-F33D8D44FBD6}" type="slidenum">
              <a:t>136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8" name="矩形 7"/>
          <p:cNvSpPr/>
          <p:nvPr/>
        </p:nvSpPr>
        <p:spPr>
          <a:xfrm>
            <a:off x="5410200" y="6210300"/>
            <a:ext cx="1112520" cy="28257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name="Slide228">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C04221-D780-42F5-BF68-7594521918A2}" type="slidenum">
              <a:t>137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4"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網路填報系統</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學習扶助資源平台</a:t>
            </a:r>
            <a:endParaRPr lang="en-US" sz="2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標楷體" pitchFamily="65"/>
                <a:ea typeface="標楷體" pitchFamily="65"/>
              </a:rPr>
              <a:t>  </a:t>
            </a:r>
            <a:endParaRPr lang="en-US" sz="2000" b="0" i="0" u="none" strike="noStrike" kern="1200" cap="none" spc="0" baseline="0">
              <a:solidFill>
                <a:srgbClr val="000000"/>
              </a:solidFill>
              <a:uFillTx/>
              <a:latin typeface="標楷體" pitchFamily="65"/>
              <a:ea typeface="標楷體" pitchFamily="65"/>
            </a:endParaRPr>
          </a:p>
        </p:txBody>
      </p:sp>
      <p:sp>
        <p:nvSpPr>
          <p:cNvPr id="5" name="標題 1"/>
          <p:cNvSpPr txBox="1"/>
          <p:nvPr/>
        </p:nvSpPr>
        <p:spPr>
          <a:xfrm>
            <a:off x="755577" y="1268757"/>
            <a:ext cx="7772400" cy="936107"/>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4400" b="1" i="0" u="none" strike="noStrike" kern="1200" cap="none" spc="0" baseline="0">
                <a:solidFill>
                  <a:srgbClr val="953735"/>
                </a:solidFill>
                <a:uFillTx/>
                <a:latin typeface="標楷體" pitchFamily="65"/>
                <a:ea typeface="標楷體" pitchFamily="65"/>
              </a:rPr>
              <a:t>相關連結</a:t>
            </a:r>
            <a:endParaRPr lang="en-US" sz="4400" b="1" i="0" u="none" strike="noStrike" kern="1200" cap="none" spc="0" baseline="0">
              <a:solidFill>
                <a:srgbClr val="953735"/>
              </a:solidFill>
              <a:uFillTx/>
              <a:latin typeface="標楷體" pitchFamily="65"/>
              <a:ea typeface="標楷體" pitchFamily="65"/>
            </a:endParaRPr>
          </a:p>
        </p:txBody>
      </p:sp>
      <p:sp>
        <p:nvSpPr>
          <p:cNvPr id="6" name="AutoShape 25"/>
          <p:cNvSpPr/>
          <p:nvPr/>
        </p:nvSpPr>
        <p:spPr>
          <a:xfrm>
            <a:off x="247025" y="4050252"/>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pic>
        <p:nvPicPr>
          <p:cNvPr id="7" name="圖片 5">
            <a:extLst>
              <a:ext uri="{FF2B5EF4-FFF2-40B4-BE49-F238E27FC236}">
                <a16:creationId xmlns:a16="http://schemas.microsoft.com/office/drawing/2014/main" id="{00000000-0000-0000-0000-000000000000}"/>
              </a:ext>
            </a:extLst>
          </p:cNvPr>
          <p:cNvPicPr>
            <a:picLocks noChangeAspect="1"/>
          </p:cNvPicPr>
          <p:nvPr/>
        </p:nvPicPr>
        <p:blipFill>
          <a:blip r:embed="rId2"/>
          <a:srcRect l="7292"/>
          <a:stretch>
            <a:fillRect/>
          </a:stretch>
        </p:blipFill>
        <p:spPr>
          <a:xfrm>
            <a:off x="999594" y="3429000"/>
            <a:ext cx="2945931" cy="1578025"/>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name="Slide229">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5E01A35-5D6E-44D4-845D-A43767D3F6C6}" type="slidenum">
              <a:t>138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4"/>
          <p:cNvSpPr txBox="1">
            <a:spLocks noGrp="1"/>
          </p:cNvSpPr>
          <p:nvPr>
            <p:ph type="title"/>
          </p:nvPr>
        </p:nvSpPr>
        <p:spPr>
          <a:xfrm>
            <a:off x="556399" y="121885"/>
            <a:ext cx="8229600" cy="1143000"/>
          </a:xfrm>
        </p:spPr>
        <p:txBody>
          <a:bodyPr anchorCtr="0"/>
          <a:lstStyle/>
          <a:p>
            <a:pPr marL="457200" lvl="0" indent="-457200" algn="l">
              <a:buFont typeface="Arial" panose="020B0604020202020204" pitchFamily="34" charset="0"/>
              <a:buChar char="•"/>
            </a:pPr>
            <a:r>
              <a:rPr lang="zh-TW" sz="2800" dirty="0" smtClean="0">
                <a:latin typeface="標楷體" pitchFamily="65"/>
                <a:ea typeface="標楷體" pitchFamily="65"/>
              </a:rPr>
              <a:t>網路</a:t>
            </a:r>
            <a:r>
              <a:rPr lang="zh-TW" sz="2800" dirty="0">
                <a:latin typeface="標楷體" pitchFamily="65"/>
                <a:ea typeface="標楷體" pitchFamily="65"/>
              </a:rPr>
              <a:t>填報系統</a:t>
            </a:r>
            <a:r>
              <a:rPr lang="en-US" sz="2800" dirty="0">
                <a:latin typeface="標楷體" pitchFamily="65"/>
                <a:ea typeface="標楷體" pitchFamily="65"/>
              </a:rPr>
              <a:t>(</a:t>
            </a:r>
            <a:r>
              <a:rPr lang="zh-TW" sz="2800" dirty="0">
                <a:latin typeface="標楷體" pitchFamily="65"/>
                <a:ea typeface="標楷體" pitchFamily="65"/>
              </a:rPr>
              <a:t>臺南大學</a:t>
            </a:r>
            <a:r>
              <a:rPr lang="en-US" sz="2800" dirty="0">
                <a:latin typeface="標楷體" pitchFamily="65"/>
                <a:ea typeface="標楷體" pitchFamily="65"/>
              </a:rPr>
              <a:t>)</a:t>
            </a:r>
          </a:p>
        </p:txBody>
      </p:sp>
      <p:sp>
        <p:nvSpPr>
          <p:cNvPr id="4" name="標題 4"/>
          <p:cNvSpPr txBox="1"/>
          <p:nvPr/>
        </p:nvSpPr>
        <p:spPr>
          <a:xfrm>
            <a:off x="434001" y="3907542"/>
            <a:ext cx="8229600" cy="1143000"/>
          </a:xfrm>
          <a:prstGeom prst="rect">
            <a:avLst/>
          </a:prstGeom>
          <a:noFill/>
          <a:ln cap="flat">
            <a:noFill/>
          </a:ln>
        </p:spPr>
        <p:txBody>
          <a:bodyPr vert="horz" wrap="square" lIns="91440" tIns="45720" rIns="91440" bIns="45720" anchor="ctr" anchorCtr="0" compatLnSpc="1">
            <a:noAutofit/>
          </a:bodyPr>
          <a:lstStyle/>
          <a:p>
            <a:pPr marL="457200" marR="0" lvl="0" indent="-4572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zh-TW" sz="2800" b="0" i="0" u="none" strike="noStrike" kern="1200" cap="none" spc="0" baseline="0" dirty="0" smtClean="0">
                <a:solidFill>
                  <a:srgbClr val="000000"/>
                </a:solidFill>
                <a:uFillTx/>
                <a:latin typeface="標楷體" pitchFamily="65"/>
                <a:ea typeface="標楷體" pitchFamily="65"/>
              </a:rPr>
              <a:t>學習</a:t>
            </a:r>
            <a:r>
              <a:rPr lang="zh-TW" sz="2800" b="0" i="0" u="none" strike="noStrike" kern="1200" cap="none" spc="0" baseline="0" dirty="0">
                <a:solidFill>
                  <a:srgbClr val="000000"/>
                </a:solidFill>
                <a:uFillTx/>
                <a:latin typeface="標楷體" pitchFamily="65"/>
                <a:ea typeface="標楷體" pitchFamily="65"/>
              </a:rPr>
              <a:t>扶助資源平台</a:t>
            </a:r>
            <a:r>
              <a:rPr lang="en-US" sz="2800" b="0" i="0" u="none" strike="noStrike" kern="1200" cap="none" spc="0" baseline="0" dirty="0">
                <a:solidFill>
                  <a:srgbClr val="000000"/>
                </a:solidFill>
                <a:uFillTx/>
                <a:latin typeface="標楷體" pitchFamily="65"/>
                <a:ea typeface="標楷體" pitchFamily="65"/>
              </a:rPr>
              <a:t>(</a:t>
            </a:r>
            <a:r>
              <a:rPr lang="zh-TW" sz="2800" b="0" i="0" u="none" strike="noStrike" kern="1200" cap="none" spc="0" baseline="0" dirty="0">
                <a:solidFill>
                  <a:srgbClr val="000000"/>
                </a:solidFill>
                <a:uFillTx/>
                <a:latin typeface="標楷體" pitchFamily="65"/>
                <a:ea typeface="標楷體" pitchFamily="65"/>
              </a:rPr>
              <a:t>臺南大學</a:t>
            </a:r>
            <a:r>
              <a:rPr lang="en-US" sz="2800" b="0" i="0" u="none" strike="noStrike" kern="1200" cap="none" spc="0" baseline="0" dirty="0">
                <a:solidFill>
                  <a:srgbClr val="000000"/>
                </a:solidFill>
                <a:uFillTx/>
                <a:latin typeface="標楷體" pitchFamily="65"/>
                <a:ea typeface="標楷體" pitchFamily="65"/>
              </a:rPr>
              <a:t>)</a:t>
            </a:r>
          </a:p>
        </p:txBody>
      </p:sp>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t="3482" b="-1"/>
          <a:stretch>
            <a:fillRect/>
          </a:stretch>
        </p:blipFill>
        <p:spPr>
          <a:xfrm>
            <a:off x="594789" y="5084420"/>
            <a:ext cx="7164287" cy="1408450"/>
          </a:xfrm>
          <a:prstGeom prst="rect">
            <a:avLst/>
          </a:prstGeom>
          <a:noFill/>
          <a:ln w="9528" cap="flat">
            <a:solidFill>
              <a:srgbClr val="7F7F7F"/>
            </a:solidFill>
            <a:prstDash val="solid"/>
            <a:miter/>
          </a:ln>
        </p:spPr>
      </p:pic>
      <p:pic>
        <p:nvPicPr>
          <p:cNvPr id="6" name="圖片 5"/>
          <p:cNvPicPr>
            <a:picLocks noChangeAspect="1"/>
          </p:cNvPicPr>
          <p:nvPr/>
        </p:nvPicPr>
        <p:blipFill>
          <a:blip r:embed="rId3"/>
          <a:stretch>
            <a:fillRect/>
          </a:stretch>
        </p:blipFill>
        <p:spPr>
          <a:xfrm>
            <a:off x="556399" y="1210487"/>
            <a:ext cx="7164287" cy="1322786"/>
          </a:xfrm>
          <a:prstGeom prst="rect">
            <a:avLst/>
          </a:prstGeom>
          <a:ln>
            <a:solidFill>
              <a:schemeClr val="tx1"/>
            </a:solidFill>
          </a:ln>
        </p:spPr>
      </p:pic>
      <p:sp>
        <p:nvSpPr>
          <p:cNvPr id="8" name="矩形 7"/>
          <p:cNvSpPr/>
          <p:nvPr/>
        </p:nvSpPr>
        <p:spPr>
          <a:xfrm>
            <a:off x="294012" y="2707213"/>
            <a:ext cx="8229600" cy="1200329"/>
          </a:xfrm>
          <a:prstGeom prst="rect">
            <a:avLst/>
          </a:prstGeom>
        </p:spPr>
        <p:txBody>
          <a:bodyPr wrap="square">
            <a:spAutoFit/>
          </a:bodyPr>
          <a:lstStyle/>
          <a:p>
            <a:pPr marL="228600">
              <a:spcAft>
                <a:spcPts val="0"/>
              </a:spcAft>
            </a:pPr>
            <a:r>
              <a:rPr lang="zh-TW" altLang="zh-TW" sz="2400" dirty="0">
                <a:solidFill>
                  <a:srgbClr val="000000"/>
                </a:solidFill>
                <a:latin typeface="Times New Roman" pitchFamily="18"/>
                <a:ea typeface="標楷體" pitchFamily="65"/>
                <a:cs typeface="Times New Roman" pitchFamily="18"/>
              </a:rPr>
              <a:t>科技化評量系統與網路填報系統屬不同系統，單一帳號簽入功能係為簡化學校登入作業，</a:t>
            </a:r>
            <a:r>
              <a:rPr lang="zh-TW" altLang="zh-TW" sz="2400" dirty="0" smtClean="0">
                <a:solidFill>
                  <a:srgbClr val="000000"/>
                </a:solidFill>
                <a:latin typeface="Times New Roman" pitchFamily="18"/>
                <a:ea typeface="標楷體" pitchFamily="65"/>
                <a:cs typeface="Times New Roman" pitchFamily="18"/>
              </a:rPr>
              <a:t>惟</a:t>
            </a:r>
            <a:r>
              <a:rPr lang="zh-TW" altLang="en-US" sz="2400" dirty="0">
                <a:solidFill>
                  <a:srgbClr val="000000"/>
                </a:solidFill>
                <a:latin typeface="Times New Roman" pitchFamily="18"/>
                <a:ea typeface="標楷體" pitchFamily="65"/>
                <a:cs typeface="Times New Roman" pitchFamily="18"/>
              </a:rPr>
              <a:t>二</a:t>
            </a:r>
            <a:r>
              <a:rPr lang="zh-TW" altLang="zh-TW" sz="2400" dirty="0" smtClean="0">
                <a:solidFill>
                  <a:srgbClr val="000000"/>
                </a:solidFill>
                <a:latin typeface="Times New Roman" pitchFamily="18"/>
                <a:ea typeface="標楷體" pitchFamily="65"/>
                <a:cs typeface="Times New Roman" pitchFamily="18"/>
              </a:rPr>
              <a:t>系統</a:t>
            </a:r>
            <a:r>
              <a:rPr lang="zh-TW" altLang="zh-TW" sz="2400" dirty="0">
                <a:solidFill>
                  <a:srgbClr val="000000"/>
                </a:solidFill>
                <a:latin typeface="Times New Roman" pitchFamily="18"/>
                <a:ea typeface="標楷體" pitchFamily="65"/>
                <a:cs typeface="Times New Roman" pitchFamily="18"/>
              </a:rPr>
              <a:t>的登入密碼仍須依資安相關規定，定期更新。</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name="Slide230">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CCB74C2-386F-4FFD-B0DB-2EEA63C607D4}" type="slidenum">
              <a:t>139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457200" y="260649"/>
            <a:ext cx="8229600" cy="1143000"/>
          </a:xfrm>
        </p:spPr>
        <p:txBody>
          <a:bodyPr/>
          <a:lstStyle/>
          <a:p>
            <a:pPr lvl="0"/>
            <a:r>
              <a:rPr lang="zh-TW" b="1">
                <a:solidFill>
                  <a:srgbClr val="953735"/>
                </a:solidFill>
                <a:latin typeface="Times New Roman" pitchFamily="18"/>
                <a:ea typeface="標楷體" pitchFamily="65"/>
                <a:cs typeface="Times New Roman" pitchFamily="18"/>
              </a:rPr>
              <a:t>注意事項</a:t>
            </a:r>
          </a:p>
        </p:txBody>
      </p:sp>
      <p:sp>
        <p:nvSpPr>
          <p:cNvPr id="4" name="內容版面配置區 2"/>
          <p:cNvSpPr txBox="1"/>
          <p:nvPr/>
        </p:nvSpPr>
        <p:spPr>
          <a:xfrm>
            <a:off x="457200" y="1196748"/>
            <a:ext cx="8229600" cy="4525959"/>
          </a:xfrm>
          <a:prstGeom prst="rect">
            <a:avLst/>
          </a:prstGeom>
          <a:noFill/>
          <a:ln cap="flat">
            <a:noFill/>
          </a:ln>
        </p:spPr>
        <p:txBody>
          <a:bodyPr vert="horz" wrap="square" lIns="91440" tIns="45720" rIns="91440" bIns="45720" anchor="t" anchorCtr="0" compatLnSpc="1">
            <a:noAutofit/>
          </a:bodyPr>
          <a:lstStyle/>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3600" b="0" i="0" u="none" strike="noStrike" kern="0" cap="none" spc="0" baseline="0">
                <a:solidFill>
                  <a:srgbClr val="1E1C11"/>
                </a:solidFill>
                <a:uFillTx/>
                <a:latin typeface="標楷體"/>
                <a:ea typeface="標楷體"/>
              </a:rPr>
              <a:t>凡下載、列印、使用科技化評量系統網頁資料，含測驗名單、測驗結果報告、網頁畫面等相關資訊，請務必遵守</a:t>
            </a:r>
            <a:r>
              <a:rPr lang="zh-TW" sz="3600" b="1" i="0" u="none" strike="noStrike" kern="0" cap="none" spc="0" baseline="0">
                <a:solidFill>
                  <a:srgbClr val="FF0000"/>
                </a:solidFill>
                <a:uFillTx/>
                <a:latin typeface="標楷體"/>
                <a:ea typeface="標楷體"/>
              </a:rPr>
              <a:t>個人資料保護法</a:t>
            </a:r>
            <a:r>
              <a:rPr lang="zh-TW" sz="3600" b="0" i="0" u="none" strike="noStrike" kern="0" cap="none" spc="0" baseline="0">
                <a:solidFill>
                  <a:srgbClr val="1E1C11"/>
                </a:solidFill>
                <a:uFillTx/>
                <a:latin typeface="標楷體"/>
                <a:ea typeface="標楷體"/>
              </a:rPr>
              <a:t>之規範。</a:t>
            </a:r>
          </a:p>
        </p:txBody>
      </p:sp>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754754" y="3796552"/>
            <a:ext cx="2552703" cy="2095503"/>
          </a:xfrm>
          <a:prstGeom prst="rect">
            <a:avLst/>
          </a:prstGeom>
          <a:noFill/>
          <a:ln w="9528" cap="flat">
            <a:solidFill>
              <a:srgbClr val="000000"/>
            </a:solidFill>
            <a:prstDash val="solid"/>
            <a:miter/>
          </a:ln>
        </p:spPr>
      </p:pic>
      <p:pic>
        <p:nvPicPr>
          <p:cNvPr id="6" name="Picture 3" descr="C:\Users\Administrator\Desktop\未命名.pn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3491883" y="3494717"/>
            <a:ext cx="4857301" cy="3180712"/>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p>
            <a:pPr lvl="0"/>
            <a:r>
              <a:rPr lang="zh-TW" sz="4000">
                <a:solidFill>
                  <a:srgbClr val="953735"/>
                </a:solidFill>
                <a:latin typeface="Times New Roman" pitchFamily="18"/>
                <a:ea typeface="標楷體" pitchFamily="65"/>
                <a:cs typeface="Times New Roman" pitchFamily="18"/>
              </a:rPr>
              <a:t>成長測驗流程</a:t>
            </a:r>
          </a:p>
        </p:txBody>
      </p:sp>
      <p:grpSp>
        <p:nvGrpSpPr>
          <p:cNvPr id="3" name="內容版面配置區 4"/>
          <p:cNvGrpSpPr/>
          <p:nvPr/>
        </p:nvGrpSpPr>
        <p:grpSpPr>
          <a:xfrm>
            <a:off x="1866217" y="1728728"/>
            <a:ext cx="5411556" cy="4326913"/>
            <a:chOff x="1866217" y="1728728"/>
            <a:chExt cx="5411556" cy="4326913"/>
          </a:xfrm>
        </p:grpSpPr>
        <p:sp>
          <p:nvSpPr>
            <p:cNvPr id="4" name="手繪多邊形 3"/>
            <p:cNvSpPr/>
            <p:nvPr/>
          </p:nvSpPr>
          <p:spPr>
            <a:xfrm>
              <a:off x="2408538" y="1728728"/>
              <a:ext cx="4326913" cy="4326913"/>
            </a:xfrm>
            <a:custGeom>
              <a:avLst/>
              <a:gdLst>
                <a:gd name="f0" fmla="val 10800000"/>
                <a:gd name="f1" fmla="val 5400000"/>
                <a:gd name="f2" fmla="val 180"/>
                <a:gd name="f3" fmla="val w"/>
                <a:gd name="f4" fmla="val h"/>
                <a:gd name="f5" fmla="val 0"/>
                <a:gd name="f6" fmla="val 4326913"/>
                <a:gd name="f7" fmla="+- 0 0 17592711"/>
                <a:gd name="f8" fmla="val 2951928"/>
                <a:gd name="f9" fmla="val 266039"/>
                <a:gd name="f10" fmla="val 2054721"/>
                <a:gd name="f11" fmla="val 17553919"/>
                <a:gd name="f12" fmla="val 17621061"/>
                <a:gd name="f13" fmla="val 673718"/>
                <a:gd name="f14" fmla="val 595450"/>
                <a:gd name="f15" fmla="val 922683"/>
                <a:gd name="f16" fmla="val 654303"/>
                <a:gd name="f17" fmla="val 940103"/>
                <a:gd name="f18" fmla="val 919454"/>
                <a:gd name="f19" fmla="val 871261"/>
                <a:gd name="f20" fmla="val 835722"/>
                <a:gd name="f21" fmla="val 1852741"/>
                <a:gd name="f22" fmla="val 13546630"/>
                <a:gd name="f23" fmla="+- 0 0 -292"/>
                <a:gd name="f24" fmla="+- 0 0 -320"/>
                <a:gd name="f25" fmla="+- 0 0 -410"/>
                <a:gd name="f26" fmla="+- 0 0 -500"/>
                <a:gd name="f27" fmla="*/ f3 1 4326913"/>
                <a:gd name="f28" fmla="*/ f4 1 4326913"/>
                <a:gd name="f29" fmla="+- f6 0 f5"/>
                <a:gd name="f30" fmla="*/ f23 f0 1"/>
                <a:gd name="f31" fmla="*/ f24 f0 1"/>
                <a:gd name="f32" fmla="*/ f25 f0 1"/>
                <a:gd name="f33" fmla="*/ f26 f0 1"/>
                <a:gd name="f34" fmla="*/ f29 1 4326913"/>
                <a:gd name="f35" fmla="*/ f30 1 f2"/>
                <a:gd name="f36" fmla="*/ f31 1 f2"/>
                <a:gd name="f37" fmla="*/ f32 1 f2"/>
                <a:gd name="f38" fmla="*/ f33 1 f2"/>
                <a:gd name="f39" fmla="*/ 2913174 1 f34"/>
                <a:gd name="f40" fmla="*/ 359298 1 f34"/>
                <a:gd name="f41" fmla="*/ 673718 1 f34"/>
                <a:gd name="f42" fmla="*/ 595450 1 f34"/>
                <a:gd name="f43" fmla="*/ 922683 1 f34"/>
                <a:gd name="f44" fmla="*/ 654303 1 f34"/>
                <a:gd name="f45" fmla="*/ 940103 1 f34"/>
                <a:gd name="f46" fmla="*/ 919454 1 f34"/>
                <a:gd name="f47" fmla="*/ 710549 1 f34"/>
                <a:gd name="f48" fmla="*/ 3616364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4326913" h="4326913">
                  <a:moveTo>
                    <a:pt x="f8" y="f9"/>
                  </a:moveTo>
                  <a:arcTo wR="f10" hR="f10" stAng="f11" swAng="f12"/>
                  <a:lnTo>
                    <a:pt x="f13" y="f14"/>
                  </a:lnTo>
                  <a:lnTo>
                    <a:pt x="f15" y="f16"/>
                  </a:lnTo>
                  <a:lnTo>
                    <a:pt x="f17" y="f18"/>
                  </a:lnTo>
                  <a:lnTo>
                    <a:pt x="f19" y="f20"/>
                  </a:lnTo>
                  <a:arcTo wR="f21" hR="f21" stAng="f22" swAng="f7"/>
                  <a:close/>
                </a:path>
              </a:pathLst>
            </a:custGeom>
            <a:solidFill>
              <a:srgbClr val="D8D3E0"/>
            </a:solid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手繪多邊形 4"/>
            <p:cNvSpPr/>
            <p:nvPr/>
          </p:nvSpPr>
          <p:spPr>
            <a:xfrm>
              <a:off x="3419865" y="1766127"/>
              <a:ext cx="2304260" cy="1086810"/>
            </a:xfrm>
            <a:custGeom>
              <a:avLst/>
              <a:gdLst>
                <a:gd name="f0" fmla="val 10800000"/>
                <a:gd name="f1" fmla="val 5400000"/>
                <a:gd name="f2" fmla="val 180"/>
                <a:gd name="f3" fmla="val w"/>
                <a:gd name="f4" fmla="val h"/>
                <a:gd name="f5" fmla="val 0"/>
                <a:gd name="f6" fmla="val 2304265"/>
                <a:gd name="f7" fmla="val 1086811"/>
                <a:gd name="f8" fmla="val 181139"/>
                <a:gd name="f9" fmla="val 81099"/>
                <a:gd name="f10" fmla="val 2123126"/>
                <a:gd name="f11" fmla="val 2223166"/>
                <a:gd name="f12" fmla="val 905672"/>
                <a:gd name="f13" fmla="val 1005712"/>
                <a:gd name="f14" fmla="+- 0 0 -90"/>
                <a:gd name="f15" fmla="*/ f3 1 2304265"/>
                <a:gd name="f16" fmla="*/ f4 1 1086811"/>
                <a:gd name="f17" fmla="+- f7 0 f5"/>
                <a:gd name="f18" fmla="+- f6 0 f5"/>
                <a:gd name="f19" fmla="*/ f14 f0 1"/>
                <a:gd name="f20" fmla="*/ f18 1 2304265"/>
                <a:gd name="f21" fmla="*/ f17 1 1086811"/>
                <a:gd name="f22" fmla="*/ 0 f18 1"/>
                <a:gd name="f23" fmla="*/ 181139 f17 1"/>
                <a:gd name="f24" fmla="*/ 181139 f18 1"/>
                <a:gd name="f25" fmla="*/ 0 f17 1"/>
                <a:gd name="f26" fmla="*/ 2123126 f18 1"/>
                <a:gd name="f27" fmla="*/ 2304265 f18 1"/>
                <a:gd name="f28" fmla="*/ 905672 f17 1"/>
                <a:gd name="f29" fmla="*/ 1086811 f17 1"/>
                <a:gd name="f30" fmla="*/ f19 1 f2"/>
                <a:gd name="f31" fmla="*/ f22 1 2304265"/>
                <a:gd name="f32" fmla="*/ f23 1 1086811"/>
                <a:gd name="f33" fmla="*/ f24 1 2304265"/>
                <a:gd name="f34" fmla="*/ f25 1 1086811"/>
                <a:gd name="f35" fmla="*/ f26 1 2304265"/>
                <a:gd name="f36" fmla="*/ f27 1 2304265"/>
                <a:gd name="f37" fmla="*/ f28 1 1086811"/>
                <a:gd name="f38" fmla="*/ f29 1 10868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304265" h="10868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8064A2"/>
            </a:solidFill>
            <a:ln cap="flat">
              <a:noFill/>
              <a:prstDash val="solid"/>
            </a:ln>
            <a:effectLst>
              <a:outerShdw dist="22997" dir="5400000" algn="tl">
                <a:srgbClr val="000000">
                  <a:alpha val="35000"/>
                </a:srgbClr>
              </a:outerShdw>
            </a:effectLst>
          </p:spPr>
          <p:txBody>
            <a:bodyPr vert="horz" wrap="square" lIns="129250" tIns="129250" rIns="129250" bIns="129250"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至「學生資料管理」功能，確認個案名單資料</a:t>
              </a:r>
              <a:endParaRPr lang="en-US" sz="2000" b="0" i="0" u="none" strike="noStrike" kern="1200" cap="none" spc="0" baseline="0">
                <a:solidFill>
                  <a:srgbClr val="FFFFFF"/>
                </a:solidFill>
                <a:uFillTx/>
                <a:latin typeface="標楷體" pitchFamily="65"/>
                <a:ea typeface="標楷體" pitchFamily="65"/>
              </a:endParaRPr>
            </a:p>
          </p:txBody>
        </p:sp>
        <p:sp>
          <p:nvSpPr>
            <p:cNvPr id="6" name="手繪多邊形 5"/>
            <p:cNvSpPr/>
            <p:nvPr/>
          </p:nvSpPr>
          <p:spPr>
            <a:xfrm>
              <a:off x="4973513" y="3319774"/>
              <a:ext cx="2304260" cy="1086810"/>
            </a:xfrm>
            <a:custGeom>
              <a:avLst/>
              <a:gdLst>
                <a:gd name="f0" fmla="val 10800000"/>
                <a:gd name="f1" fmla="val 5400000"/>
                <a:gd name="f2" fmla="val 180"/>
                <a:gd name="f3" fmla="val w"/>
                <a:gd name="f4" fmla="val h"/>
                <a:gd name="f5" fmla="val 0"/>
                <a:gd name="f6" fmla="val 2304265"/>
                <a:gd name="f7" fmla="val 1086811"/>
                <a:gd name="f8" fmla="val 181139"/>
                <a:gd name="f9" fmla="val 81099"/>
                <a:gd name="f10" fmla="val 2123126"/>
                <a:gd name="f11" fmla="val 2223166"/>
                <a:gd name="f12" fmla="val 905672"/>
                <a:gd name="f13" fmla="val 1005712"/>
                <a:gd name="f14" fmla="+- 0 0 -90"/>
                <a:gd name="f15" fmla="*/ f3 1 2304265"/>
                <a:gd name="f16" fmla="*/ f4 1 1086811"/>
                <a:gd name="f17" fmla="+- f7 0 f5"/>
                <a:gd name="f18" fmla="+- f6 0 f5"/>
                <a:gd name="f19" fmla="*/ f14 f0 1"/>
                <a:gd name="f20" fmla="*/ f18 1 2304265"/>
                <a:gd name="f21" fmla="*/ f17 1 1086811"/>
                <a:gd name="f22" fmla="*/ 0 f18 1"/>
                <a:gd name="f23" fmla="*/ 181139 f17 1"/>
                <a:gd name="f24" fmla="*/ 181139 f18 1"/>
                <a:gd name="f25" fmla="*/ 0 f17 1"/>
                <a:gd name="f26" fmla="*/ 2123126 f18 1"/>
                <a:gd name="f27" fmla="*/ 2304265 f18 1"/>
                <a:gd name="f28" fmla="*/ 905672 f17 1"/>
                <a:gd name="f29" fmla="*/ 1086811 f17 1"/>
                <a:gd name="f30" fmla="*/ f19 1 f2"/>
                <a:gd name="f31" fmla="*/ f22 1 2304265"/>
                <a:gd name="f32" fmla="*/ f23 1 1086811"/>
                <a:gd name="f33" fmla="*/ f24 1 2304265"/>
                <a:gd name="f34" fmla="*/ f25 1 1086811"/>
                <a:gd name="f35" fmla="*/ f26 1 2304265"/>
                <a:gd name="f36" fmla="*/ f27 1 2304265"/>
                <a:gd name="f37" fmla="*/ f28 1 1086811"/>
                <a:gd name="f38" fmla="*/ f29 1 10868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304265" h="10868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F5BAE"/>
            </a:solidFill>
            <a:ln cap="flat">
              <a:noFill/>
              <a:prstDash val="solid"/>
            </a:ln>
            <a:effectLst>
              <a:outerShdw dist="22997" dir="5400000" algn="tl">
                <a:srgbClr val="000000">
                  <a:alpha val="35000"/>
                </a:srgbClr>
              </a:outerShdw>
            </a:effectLst>
          </p:spPr>
          <p:txBody>
            <a:bodyPr vert="horz" wrap="square" lIns="129250" tIns="129250" rIns="129250" bIns="129250"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於測驗期程內完成紙筆測驗及線上測驗</a:t>
              </a:r>
              <a:endParaRPr lang="en-US" sz="2000" b="0" i="0" u="none" strike="noStrike" kern="1200" cap="none" spc="0" baseline="0">
                <a:solidFill>
                  <a:srgbClr val="FFFFFF"/>
                </a:solidFill>
                <a:uFillTx/>
                <a:latin typeface="標楷體" pitchFamily="65"/>
                <a:ea typeface="標楷體" pitchFamily="65"/>
              </a:endParaRPr>
            </a:p>
          </p:txBody>
        </p:sp>
        <p:sp>
          <p:nvSpPr>
            <p:cNvPr id="7" name="手繪多邊形 6"/>
            <p:cNvSpPr/>
            <p:nvPr/>
          </p:nvSpPr>
          <p:spPr>
            <a:xfrm>
              <a:off x="3419865" y="4873422"/>
              <a:ext cx="2304260" cy="1086810"/>
            </a:xfrm>
            <a:custGeom>
              <a:avLst/>
              <a:gdLst>
                <a:gd name="f0" fmla="val 10800000"/>
                <a:gd name="f1" fmla="val 5400000"/>
                <a:gd name="f2" fmla="val 180"/>
                <a:gd name="f3" fmla="val w"/>
                <a:gd name="f4" fmla="val h"/>
                <a:gd name="f5" fmla="val 0"/>
                <a:gd name="f6" fmla="val 2304265"/>
                <a:gd name="f7" fmla="val 1086811"/>
                <a:gd name="f8" fmla="val 181139"/>
                <a:gd name="f9" fmla="val 81099"/>
                <a:gd name="f10" fmla="val 2123126"/>
                <a:gd name="f11" fmla="val 2223166"/>
                <a:gd name="f12" fmla="val 905672"/>
                <a:gd name="f13" fmla="val 1005712"/>
                <a:gd name="f14" fmla="+- 0 0 -90"/>
                <a:gd name="f15" fmla="*/ f3 1 2304265"/>
                <a:gd name="f16" fmla="*/ f4 1 1086811"/>
                <a:gd name="f17" fmla="+- f7 0 f5"/>
                <a:gd name="f18" fmla="+- f6 0 f5"/>
                <a:gd name="f19" fmla="*/ f14 f0 1"/>
                <a:gd name="f20" fmla="*/ f18 1 2304265"/>
                <a:gd name="f21" fmla="*/ f17 1 1086811"/>
                <a:gd name="f22" fmla="*/ 0 f18 1"/>
                <a:gd name="f23" fmla="*/ 181139 f17 1"/>
                <a:gd name="f24" fmla="*/ 181139 f18 1"/>
                <a:gd name="f25" fmla="*/ 0 f17 1"/>
                <a:gd name="f26" fmla="*/ 2123126 f18 1"/>
                <a:gd name="f27" fmla="*/ 2304265 f18 1"/>
                <a:gd name="f28" fmla="*/ 905672 f17 1"/>
                <a:gd name="f29" fmla="*/ 1086811 f17 1"/>
                <a:gd name="f30" fmla="*/ f19 1 f2"/>
                <a:gd name="f31" fmla="*/ f22 1 2304265"/>
                <a:gd name="f32" fmla="*/ f23 1 1086811"/>
                <a:gd name="f33" fmla="*/ f24 1 2304265"/>
                <a:gd name="f34" fmla="*/ f25 1 1086811"/>
                <a:gd name="f35" fmla="*/ f26 1 2304265"/>
                <a:gd name="f36" fmla="*/ f27 1 2304265"/>
                <a:gd name="f37" fmla="*/ f28 1 1086811"/>
                <a:gd name="f38" fmla="*/ f29 1 10868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304265" h="10868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37ABA"/>
            </a:solidFill>
            <a:ln cap="flat">
              <a:noFill/>
              <a:prstDash val="solid"/>
            </a:ln>
            <a:effectLst>
              <a:outerShdw dist="22997" dir="5400000" algn="tl">
                <a:srgbClr val="000000">
                  <a:alpha val="35000"/>
                </a:srgbClr>
              </a:outerShdw>
            </a:effectLst>
          </p:spPr>
          <p:txBody>
            <a:bodyPr vert="horz" wrap="square" lIns="129250" tIns="129250" rIns="129250" bIns="12925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確認施測率達</a:t>
              </a:r>
              <a:r>
                <a:rPr lang="en-US" sz="2000" b="0" i="0" u="none" strike="noStrike" kern="1200" cap="none" spc="0" baseline="0">
                  <a:solidFill>
                    <a:srgbClr val="FFFFFF"/>
                  </a:solidFill>
                  <a:uFillTx/>
                  <a:latin typeface="標楷體" pitchFamily="65"/>
                  <a:ea typeface="標楷體" pitchFamily="65"/>
                </a:rPr>
                <a:t>100%</a:t>
              </a:r>
            </a:p>
          </p:txBody>
        </p:sp>
        <p:sp>
          <p:nvSpPr>
            <p:cNvPr id="8" name="手繪多邊形 7"/>
            <p:cNvSpPr/>
            <p:nvPr/>
          </p:nvSpPr>
          <p:spPr>
            <a:xfrm>
              <a:off x="1866217" y="3319774"/>
              <a:ext cx="2304260" cy="1086810"/>
            </a:xfrm>
            <a:custGeom>
              <a:avLst/>
              <a:gdLst>
                <a:gd name="f0" fmla="val 10800000"/>
                <a:gd name="f1" fmla="val 5400000"/>
                <a:gd name="f2" fmla="val 180"/>
                <a:gd name="f3" fmla="val w"/>
                <a:gd name="f4" fmla="val h"/>
                <a:gd name="f5" fmla="val 0"/>
                <a:gd name="f6" fmla="val 2304265"/>
                <a:gd name="f7" fmla="val 1086811"/>
                <a:gd name="f8" fmla="val 181139"/>
                <a:gd name="f9" fmla="val 81099"/>
                <a:gd name="f10" fmla="val 2123126"/>
                <a:gd name="f11" fmla="val 2223166"/>
                <a:gd name="f12" fmla="val 905672"/>
                <a:gd name="f13" fmla="val 1005712"/>
                <a:gd name="f14" fmla="+- 0 0 -90"/>
                <a:gd name="f15" fmla="*/ f3 1 2304265"/>
                <a:gd name="f16" fmla="*/ f4 1 1086811"/>
                <a:gd name="f17" fmla="+- f7 0 f5"/>
                <a:gd name="f18" fmla="+- f6 0 f5"/>
                <a:gd name="f19" fmla="*/ f14 f0 1"/>
                <a:gd name="f20" fmla="*/ f18 1 2304265"/>
                <a:gd name="f21" fmla="*/ f17 1 1086811"/>
                <a:gd name="f22" fmla="*/ 0 f18 1"/>
                <a:gd name="f23" fmla="*/ 181139 f17 1"/>
                <a:gd name="f24" fmla="*/ 181139 f18 1"/>
                <a:gd name="f25" fmla="*/ 0 f17 1"/>
                <a:gd name="f26" fmla="*/ 2123126 f18 1"/>
                <a:gd name="f27" fmla="*/ 2304265 f18 1"/>
                <a:gd name="f28" fmla="*/ 905672 f17 1"/>
                <a:gd name="f29" fmla="*/ 1086811 f17 1"/>
                <a:gd name="f30" fmla="*/ f19 1 f2"/>
                <a:gd name="f31" fmla="*/ f22 1 2304265"/>
                <a:gd name="f32" fmla="*/ f23 1 1086811"/>
                <a:gd name="f33" fmla="*/ f24 1 2304265"/>
                <a:gd name="f34" fmla="*/ f25 1 1086811"/>
                <a:gd name="f35" fmla="*/ f26 1 2304265"/>
                <a:gd name="f36" fmla="*/ f27 1 2304265"/>
                <a:gd name="f37" fmla="*/ f28 1 1086811"/>
                <a:gd name="f38" fmla="*/ f29 1 10868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304265" h="10868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BACC6"/>
            </a:solidFill>
            <a:ln cap="flat">
              <a:noFill/>
              <a:prstDash val="solid"/>
            </a:ln>
            <a:effectLst>
              <a:outerShdw dist="22997" dir="5400000" algn="tl">
                <a:srgbClr val="000000">
                  <a:alpha val="35000"/>
                </a:srgbClr>
              </a:outerShdw>
            </a:effectLst>
          </p:spPr>
          <p:txBody>
            <a:bodyPr vert="horz" wrap="square" lIns="129250" tIns="129250" rIns="129250" bIns="129250"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FFFFFF"/>
                  </a:solidFill>
                  <a:uFillTx/>
                  <a:latin typeface="標楷體" pitchFamily="65"/>
                  <a:ea typeface="標楷體" pitchFamily="65"/>
                </a:rPr>
                <a:t>測驗結束後，待公告後可於系統查閱進步率</a:t>
              </a:r>
              <a:endParaRPr lang="en-US" sz="2000" b="0" i="0" u="none" strike="noStrike" kern="1200" cap="none" spc="0" baseline="0">
                <a:solidFill>
                  <a:srgbClr val="FFFFFF"/>
                </a:solidFill>
                <a:uFillTx/>
                <a:latin typeface="標楷體" pitchFamily="65"/>
                <a:ea typeface="標楷體" pitchFamily="65"/>
              </a:endParaRPr>
            </a:p>
          </p:txBody>
        </p:sp>
      </p:grpSp>
      <p:sp>
        <p:nvSpPr>
          <p:cNvPr id="9" name="文字方塊 5"/>
          <p:cNvSpPr txBox="1"/>
          <p:nvPr/>
        </p:nvSpPr>
        <p:spPr>
          <a:xfrm>
            <a:off x="323523" y="1124739"/>
            <a:ext cx="2664296"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測驗期程依公文規定為主，收到公文後請務必詳閱內容及附件！</a:t>
            </a:r>
            <a:endParaRPr lang="en-US" sz="1800" b="0" i="0" u="none" strike="noStrike" kern="1200" cap="none" spc="0" baseline="0">
              <a:solidFill>
                <a:srgbClr val="000000"/>
              </a:solidFill>
              <a:uFillTx/>
              <a:latin typeface="標楷體" pitchFamily="65"/>
              <a:ea typeface="標楷體" pitchFamily="65"/>
            </a:endParaRPr>
          </a:p>
        </p:txBody>
      </p:sp>
      <p:sp>
        <p:nvSpPr>
          <p:cNvPr id="10" name="直線圖說文字 1 6"/>
          <p:cNvSpPr/>
          <p:nvPr/>
        </p:nvSpPr>
        <p:spPr>
          <a:xfrm>
            <a:off x="6588224" y="1844820"/>
            <a:ext cx="2376260" cy="1152125"/>
          </a:xfrm>
          <a:custGeom>
            <a:avLst/>
            <a:gdLst>
              <a:gd name="f0" fmla="val w"/>
              <a:gd name="f1" fmla="val h"/>
              <a:gd name="f2" fmla="val ss"/>
              <a:gd name="f3" fmla="val 0"/>
              <a:gd name="f4" fmla="val 106683"/>
              <a:gd name="f5" fmla="val 38718"/>
              <a:gd name="f6" fmla="val 142700"/>
              <a:gd name="f7" fmla="val 18119"/>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1" i="0" u="none" strike="noStrike" kern="1200" cap="none" spc="0" baseline="0">
                <a:solidFill>
                  <a:srgbClr val="FF0000"/>
                </a:solidFill>
                <a:uFillTx/>
                <a:latin typeface="標楷體" pitchFamily="65"/>
                <a:ea typeface="標楷體" pitchFamily="65"/>
              </a:rPr>
              <a:t>學校因故於測驗期間無法進行線上測驗者，請儘早與教育局</a:t>
            </a:r>
            <a:r>
              <a:rPr lang="en-US" sz="1800" b="1" i="0" u="none" strike="noStrike" kern="1200" cap="none" spc="0" baseline="0">
                <a:solidFill>
                  <a:srgbClr val="FF0000"/>
                </a:solidFill>
                <a:uFillTx/>
                <a:latin typeface="標楷體" pitchFamily="65"/>
                <a:ea typeface="標楷體" pitchFamily="65"/>
              </a:rPr>
              <a:t>(</a:t>
            </a:r>
            <a:r>
              <a:rPr lang="zh-TW" sz="1800" b="1" i="0" u="none" strike="noStrike" kern="1200" cap="none" spc="0" baseline="0">
                <a:solidFill>
                  <a:srgbClr val="FF0000"/>
                </a:solidFill>
                <a:uFillTx/>
                <a:latin typeface="標楷體" pitchFamily="65"/>
                <a:ea typeface="標楷體" pitchFamily="65"/>
              </a:rPr>
              <a:t>處</a:t>
            </a:r>
            <a:r>
              <a:rPr lang="en-US" sz="1800" b="1" i="0" u="none" strike="noStrike" kern="1200" cap="none" spc="0" baseline="0">
                <a:solidFill>
                  <a:srgbClr val="FF0000"/>
                </a:solidFill>
                <a:uFillTx/>
                <a:latin typeface="標楷體" pitchFamily="65"/>
                <a:ea typeface="標楷體" pitchFamily="65"/>
              </a:rPr>
              <a:t>)</a:t>
            </a:r>
            <a:r>
              <a:rPr lang="zh-TW" sz="1800" b="1" i="0" u="none" strike="noStrike" kern="1200" cap="none" spc="0" baseline="0">
                <a:solidFill>
                  <a:srgbClr val="FF0000"/>
                </a:solidFill>
                <a:uFillTx/>
                <a:latin typeface="標楷體" pitchFamily="65"/>
                <a:ea typeface="標楷體" pitchFamily="65"/>
              </a:rPr>
              <a:t>聯絡</a:t>
            </a:r>
            <a:endParaRPr lang="en-US" sz="1800" b="1" i="0" u="none" strike="noStrike" kern="1200" cap="none" spc="0" baseline="0">
              <a:solidFill>
                <a:srgbClr val="FF0000"/>
              </a:solidFill>
              <a:uFillTx/>
              <a:latin typeface="標楷體" pitchFamily="65"/>
              <a:ea typeface="標楷體" pitchFamily="65"/>
            </a:endParaRPr>
          </a:p>
        </p:txBody>
      </p:sp>
      <p:sp>
        <p:nvSpPr>
          <p:cNvPr id="11"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44F8B87-F523-4D86-BF56-C6564315B9C9}" type="slidenum">
              <a:t>14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name="Slide23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A24A0AF-68A5-4486-B323-F74D4162704D}" type="slidenum">
              <a:t>140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467541" y="2420892"/>
            <a:ext cx="8229600" cy="1143000"/>
          </a:xfrm>
        </p:spPr>
        <p:txBody>
          <a:bodyPr/>
          <a:lstStyle/>
          <a:p>
            <a:pPr lvl="0">
              <a:spcBef>
                <a:spcPts val="1300"/>
              </a:spcBef>
            </a:pPr>
            <a:r>
              <a:rPr lang="zh-TW" sz="5400" b="1">
                <a:solidFill>
                  <a:srgbClr val="953735"/>
                </a:solidFill>
                <a:latin typeface="標楷體" pitchFamily="65"/>
                <a:ea typeface="標楷體" pitchFamily="65"/>
              </a:rPr>
              <a:t>問題與討論</a:t>
            </a:r>
            <a:endParaRPr lang="en-US" sz="5400" b="1">
              <a:solidFill>
                <a:srgbClr val="953735"/>
              </a:solidFill>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文字方塊 1"/>
          <p:cNvSpPr txBox="1"/>
          <p:nvPr/>
        </p:nvSpPr>
        <p:spPr>
          <a:xfrm>
            <a:off x="563820" y="840170"/>
            <a:ext cx="8064898" cy="98488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Times New Roman" pitchFamily="18"/>
                <a:ea typeface="標楷體" pitchFamily="65"/>
                <a:cs typeface="Times New Roman" pitchFamily="18"/>
              </a:rPr>
              <a:t>※</a:t>
            </a:r>
            <a:r>
              <a:rPr lang="zh-TW" sz="2000" b="0" i="0" u="none" strike="noStrike" kern="1200" cap="none" spc="0" baseline="0" dirty="0">
                <a:solidFill>
                  <a:srgbClr val="000000"/>
                </a:solidFill>
                <a:uFillTx/>
                <a:latin typeface="Times New Roman" pitchFamily="18"/>
                <a:ea typeface="標楷體" pitchFamily="65"/>
                <a:cs typeface="Times New Roman" pitchFamily="18"/>
              </a:rPr>
              <a:t>相關注意事項請參閱各次測驗公函，並請詳閱測驗卷包裹內所附之</a:t>
            </a:r>
            <a:r>
              <a:rPr lang="zh-TW" sz="2000" b="1" i="0" u="none" strike="noStrike" kern="1200" cap="none" spc="0" baseline="0" dirty="0">
                <a:solidFill>
                  <a:srgbClr val="000000"/>
                </a:solidFill>
                <a:uFillTx/>
                <a:latin typeface="Times New Roman" pitchFamily="18"/>
                <a:ea typeface="標楷體" pitchFamily="65"/>
                <a:cs typeface="Times New Roman" pitchFamily="18"/>
              </a:rPr>
              <a:t>紙筆測驗標準作業流程</a:t>
            </a:r>
            <a:r>
              <a:rPr lang="zh-TW" sz="2000" b="0" i="0" u="none" strike="noStrike" kern="1200" cap="none" spc="0" baseline="0" dirty="0">
                <a:solidFill>
                  <a:srgbClr val="000000"/>
                </a:solidFill>
                <a:uFillTx/>
                <a:latin typeface="Times New Roman" pitchFamily="18"/>
                <a:ea typeface="標楷體" pitchFamily="65"/>
                <a:cs typeface="Times New Roman" pitchFamily="18"/>
              </a:rPr>
              <a:t>。</a:t>
            </a:r>
            <a:endParaRPr lang="en-US" sz="2000" b="0" i="0" u="none" strike="noStrike" kern="1200" cap="none" spc="0" baseline="0" dirty="0">
              <a:solidFill>
                <a:srgbClr val="000000"/>
              </a:solidFill>
              <a:uFillTx/>
              <a:latin typeface="Times New Roman" pitchFamily="18"/>
              <a:ea typeface="標楷體" pitchFamily="65"/>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a typeface="新細明體"/>
            </a:endParaRPr>
          </a:p>
        </p:txBody>
      </p:sp>
      <p:grpSp>
        <p:nvGrpSpPr>
          <p:cNvPr id="3" name="群組 11"/>
          <p:cNvGrpSpPr/>
          <p:nvPr/>
        </p:nvGrpSpPr>
        <p:grpSpPr>
          <a:xfrm>
            <a:off x="1238272" y="1625576"/>
            <a:ext cx="1422257" cy="908007"/>
            <a:chOff x="1176128" y="2190253"/>
            <a:chExt cx="1422257" cy="908007"/>
          </a:xfrm>
        </p:grpSpPr>
        <p:sp>
          <p:nvSpPr>
            <p:cNvPr id="4" name="圓角矩形 24"/>
            <p:cNvSpPr/>
            <p:nvPr/>
          </p:nvSpPr>
          <p:spPr>
            <a:xfrm>
              <a:off x="1176128" y="2190253"/>
              <a:ext cx="1422257" cy="908007"/>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AC090"/>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圓角矩形 4"/>
            <p:cNvSpPr/>
            <p:nvPr/>
          </p:nvSpPr>
          <p:spPr>
            <a:xfrm>
              <a:off x="1187394" y="2224743"/>
              <a:ext cx="1382188" cy="851947"/>
            </a:xfrm>
            <a:prstGeom prst="rect">
              <a:avLst/>
            </a:prstGeom>
            <a:solidFill>
              <a:srgbClr val="FAC090"/>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1800" b="1" i="0" u="none" strike="noStrike" kern="1200" cap="none" spc="0" baseline="0" dirty="0">
                  <a:solidFill>
                    <a:srgbClr val="000000"/>
                  </a:solidFill>
                  <a:uFillTx/>
                  <a:latin typeface="標楷體" pitchFamily="65"/>
                  <a:ea typeface="標楷體" pitchFamily="65"/>
                </a:rPr>
                <a:t>《測驗中心》</a:t>
              </a:r>
              <a:r>
                <a:rPr lang="en-US" sz="1800" b="1" i="0" u="none" strike="noStrike" kern="1200" cap="none" spc="0" baseline="0" dirty="0">
                  <a:solidFill>
                    <a:srgbClr val="000000"/>
                  </a:solidFill>
                  <a:uFillTx/>
                  <a:latin typeface="標楷體" pitchFamily="65"/>
                  <a:ea typeface="標楷體" pitchFamily="65"/>
                </a:rPr>
                <a:t/>
              </a:r>
              <a:br>
                <a:rPr lang="en-US" sz="1800" b="1" i="0" u="none" strike="noStrike" kern="1200" cap="none" spc="0" baseline="0" dirty="0">
                  <a:solidFill>
                    <a:srgbClr val="000000"/>
                  </a:solidFill>
                  <a:uFillTx/>
                  <a:latin typeface="標楷體" pitchFamily="65"/>
                  <a:ea typeface="標楷體" pitchFamily="65"/>
                </a:rPr>
              </a:br>
              <a:r>
                <a:rPr lang="zh-TW" sz="1800" b="0" i="0" u="none" strike="noStrike" kern="1200" cap="none" spc="0" baseline="0" dirty="0">
                  <a:solidFill>
                    <a:srgbClr val="000000"/>
                  </a:solidFill>
                  <a:uFillTx/>
                  <a:latin typeface="標楷體" pitchFamily="65"/>
                  <a:ea typeface="標楷體" pitchFamily="65"/>
                </a:rPr>
                <a:t>寄送試卷</a:t>
              </a:r>
            </a:p>
          </p:txBody>
        </p:sp>
      </p:grpSp>
      <p:grpSp>
        <p:nvGrpSpPr>
          <p:cNvPr id="6" name="群組 13"/>
          <p:cNvGrpSpPr/>
          <p:nvPr/>
        </p:nvGrpSpPr>
        <p:grpSpPr>
          <a:xfrm>
            <a:off x="2905955" y="1625577"/>
            <a:ext cx="2018665" cy="903940"/>
            <a:chOff x="2843811" y="2190254"/>
            <a:chExt cx="2018665" cy="903940"/>
          </a:xfrm>
        </p:grpSpPr>
        <p:sp>
          <p:nvSpPr>
            <p:cNvPr id="7" name="圓角矩形 20"/>
            <p:cNvSpPr/>
            <p:nvPr/>
          </p:nvSpPr>
          <p:spPr>
            <a:xfrm>
              <a:off x="2843811" y="2190254"/>
              <a:ext cx="2016225" cy="90394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AC090"/>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8" name="圓角矩形 8"/>
            <p:cNvSpPr/>
            <p:nvPr/>
          </p:nvSpPr>
          <p:spPr>
            <a:xfrm>
              <a:off x="2872642" y="2276874"/>
              <a:ext cx="1989834" cy="647541"/>
            </a:xfrm>
            <a:prstGeom prst="rect">
              <a:avLst/>
            </a:prstGeom>
            <a:solidFill>
              <a:srgbClr val="FAC090"/>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ts val="1700"/>
                </a:lnSpc>
                <a:spcBef>
                  <a:spcPts val="0"/>
                </a:spcBef>
                <a:buNone/>
                <a:tabLst/>
                <a:defRPr sz="1800" b="0" i="0" u="none" strike="noStrike" kern="0" cap="none" spc="0" baseline="0">
                  <a:solidFill>
                    <a:srgbClr val="000000"/>
                  </a:solidFill>
                  <a:uFillTx/>
                </a:defRPr>
              </a:pPr>
              <a:r>
                <a:rPr lang="zh-TW" sz="1600" b="1" i="0" u="none" strike="noStrike" kern="1200" cap="none" spc="0" baseline="0" dirty="0">
                  <a:solidFill>
                    <a:srgbClr val="000000"/>
                  </a:solidFill>
                  <a:uFillTx/>
                  <a:latin typeface="標楷體" pitchFamily="65"/>
                  <a:ea typeface="標楷體" pitchFamily="65"/>
                </a:rPr>
                <a:t>《承辦人》</a:t>
              </a:r>
              <a:r>
                <a:rPr lang="en-US" sz="1600" b="1" i="0" u="none" strike="noStrike" kern="1200" cap="none" spc="0" baseline="0" dirty="0">
                  <a:solidFill>
                    <a:srgbClr val="000000"/>
                  </a:solidFill>
                  <a:uFillTx/>
                  <a:latin typeface="標楷體" pitchFamily="65"/>
                  <a:ea typeface="標楷體" pitchFamily="65"/>
                </a:rPr>
                <a:t/>
              </a:r>
              <a:br>
                <a:rPr lang="en-US" sz="1600" b="1" i="0" u="none" strike="noStrike" kern="1200" cap="none" spc="0" baseline="0" dirty="0">
                  <a:solidFill>
                    <a:srgbClr val="000000"/>
                  </a:solidFill>
                  <a:uFillTx/>
                  <a:latin typeface="標楷體" pitchFamily="65"/>
                  <a:ea typeface="標楷體" pitchFamily="65"/>
                </a:rPr>
              </a:br>
              <a:r>
                <a:rPr lang="zh-TW" sz="1600" b="0" i="0" u="none" strike="noStrike" kern="1200" cap="none" spc="0" baseline="0" dirty="0">
                  <a:solidFill>
                    <a:srgbClr val="000000"/>
                  </a:solidFill>
                  <a:uFillTx/>
                  <a:latin typeface="標楷體" pitchFamily="65"/>
                  <a:ea typeface="標楷體" pitchFamily="65"/>
                </a:rPr>
                <a:t>於【</a:t>
              </a:r>
              <a:r>
                <a:rPr lang="zh-TW" sz="1600" b="1" i="0" u="none" strike="noStrike" kern="1200" cap="none" spc="0" baseline="0" dirty="0">
                  <a:solidFill>
                    <a:srgbClr val="000000"/>
                  </a:solidFill>
                  <a:uFillTx/>
                  <a:latin typeface="標楷體" pitchFamily="65"/>
                  <a:ea typeface="標楷體" pitchFamily="65"/>
                </a:rPr>
                <a:t>學生資料管理】</a:t>
              </a:r>
            </a:p>
            <a:p>
              <a:pPr marL="0" marR="0" lvl="0" indent="0" algn="ctr" defTabSz="888997" rtl="0" fontAlgn="auto" hangingPunct="1">
                <a:lnSpc>
                  <a:spcPts val="1700"/>
                </a:lnSpc>
                <a:spcBef>
                  <a:spcPts val="0"/>
                </a:spcBef>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確認施測名單</a:t>
              </a:r>
              <a:endParaRPr lang="en-US" sz="1600" b="0" i="0" u="none" strike="noStrike" kern="1200" cap="none" spc="0" baseline="0" dirty="0">
                <a:solidFill>
                  <a:srgbClr val="000000"/>
                </a:solidFill>
                <a:uFillTx/>
                <a:latin typeface="標楷體" pitchFamily="65"/>
                <a:ea typeface="標楷體" pitchFamily="65"/>
              </a:endParaRPr>
            </a:p>
          </p:txBody>
        </p:sp>
      </p:grpSp>
      <p:grpSp>
        <p:nvGrpSpPr>
          <p:cNvPr id="9" name="群組 12"/>
          <p:cNvGrpSpPr/>
          <p:nvPr/>
        </p:nvGrpSpPr>
        <p:grpSpPr>
          <a:xfrm>
            <a:off x="2586221" y="1851516"/>
            <a:ext cx="344299" cy="344299"/>
            <a:chOff x="2555775" y="2619024"/>
            <a:chExt cx="344299" cy="344299"/>
          </a:xfrm>
        </p:grpSpPr>
        <p:sp>
          <p:nvSpPr>
            <p:cNvPr id="10" name="向右箭號 22"/>
            <p:cNvSpPr/>
            <p:nvPr/>
          </p:nvSpPr>
          <p:spPr>
            <a:xfrm>
              <a:off x="2555775" y="2619024"/>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1" name="向右箭號 6"/>
            <p:cNvSpPr/>
            <p:nvPr/>
          </p:nvSpPr>
          <p:spPr>
            <a:xfrm>
              <a:off x="2555775" y="2687887"/>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12" name="群組 15"/>
          <p:cNvGrpSpPr/>
          <p:nvPr/>
        </p:nvGrpSpPr>
        <p:grpSpPr>
          <a:xfrm>
            <a:off x="5139468" y="1625576"/>
            <a:ext cx="4004532" cy="963769"/>
            <a:chOff x="5077324" y="2190253"/>
            <a:chExt cx="4004532" cy="963769"/>
          </a:xfrm>
        </p:grpSpPr>
        <p:sp>
          <p:nvSpPr>
            <p:cNvPr id="13" name="圓角矩形 16"/>
            <p:cNvSpPr/>
            <p:nvPr/>
          </p:nvSpPr>
          <p:spPr>
            <a:xfrm>
              <a:off x="5077324" y="2190253"/>
              <a:ext cx="4004532" cy="963769"/>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AC090"/>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4" name="圓角矩形 12"/>
            <p:cNvSpPr/>
            <p:nvPr/>
          </p:nvSpPr>
          <p:spPr>
            <a:xfrm>
              <a:off x="5134099" y="2194079"/>
              <a:ext cx="3933437" cy="918393"/>
            </a:xfrm>
            <a:prstGeom prst="rect">
              <a:avLst/>
            </a:prstGeom>
            <a:solidFill>
              <a:srgbClr val="FAC090"/>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ts val="1700"/>
                </a:lnSpc>
                <a:spcBef>
                  <a:spcPts val="0"/>
                </a:spcBef>
                <a:buNone/>
                <a:tabLst/>
                <a:defRPr sz="1800" b="0" i="0" u="none" strike="noStrike" kern="0" cap="none" spc="0" baseline="0">
                  <a:solidFill>
                    <a:srgbClr val="000000"/>
                  </a:solidFill>
                  <a:uFillTx/>
                </a:defRPr>
              </a:pPr>
              <a:r>
                <a:rPr lang="zh-TW" sz="1800" b="1" i="0" u="none" strike="noStrike" kern="1200" cap="none" spc="0" baseline="0" dirty="0">
                  <a:solidFill>
                    <a:srgbClr val="000000"/>
                  </a:solidFill>
                  <a:uFillTx/>
                  <a:latin typeface="標楷體" pitchFamily="65"/>
                  <a:ea typeface="標楷體" pitchFamily="65"/>
                </a:rPr>
                <a:t>《承辦人》</a:t>
              </a:r>
              <a:r>
                <a:rPr lang="en-US" sz="1800" b="1" i="0" u="none" strike="noStrike" kern="1200" cap="none" spc="0" baseline="0" dirty="0">
                  <a:solidFill>
                    <a:srgbClr val="000000"/>
                  </a:solidFill>
                  <a:uFillTx/>
                  <a:latin typeface="標楷體" pitchFamily="65"/>
                  <a:ea typeface="標楷體" pitchFamily="65"/>
                </a:rPr>
                <a:t/>
              </a:r>
              <a:br>
                <a:rPr lang="en-US" sz="1800" b="1" i="0" u="none" strike="noStrike" kern="1200" cap="none" spc="0" baseline="0" dirty="0">
                  <a:solidFill>
                    <a:srgbClr val="000000"/>
                  </a:solidFill>
                  <a:uFillTx/>
                  <a:latin typeface="標楷體" pitchFamily="65"/>
                  <a:ea typeface="標楷體" pitchFamily="65"/>
                </a:rPr>
              </a:br>
              <a:r>
                <a:rPr lang="en-US" sz="1600" b="0" i="0" u="none" strike="noStrike" kern="1200" cap="none" spc="0" baseline="0" dirty="0">
                  <a:solidFill>
                    <a:srgbClr val="000000"/>
                  </a:solidFill>
                  <a:uFillTx/>
                  <a:latin typeface="Times New Roman" pitchFamily="18"/>
                  <a:ea typeface="華康棒棒體W5寬破音5" pitchFamily="82"/>
                  <a:cs typeface="Times New Roman" pitchFamily="18"/>
                </a:rPr>
                <a:t>O/O</a:t>
              </a:r>
              <a:r>
                <a:rPr lang="zh-TW" sz="1600" b="0" i="0" u="none" strike="noStrike" kern="1200" cap="none" spc="0" baseline="0" dirty="0">
                  <a:solidFill>
                    <a:srgbClr val="000000"/>
                  </a:solidFill>
                  <a:uFillTx/>
                  <a:latin typeface="標楷體" pitchFamily="65"/>
                  <a:ea typeface="標楷體" pitchFamily="65"/>
                </a:rPr>
                <a:t>於【</a:t>
              </a:r>
              <a:r>
                <a:rPr lang="zh-TW" sz="1600" b="1" i="0" u="none" strike="noStrike" kern="1200" cap="none" spc="0" baseline="0" dirty="0">
                  <a:solidFill>
                    <a:srgbClr val="000000"/>
                  </a:solidFill>
                  <a:uFillTx/>
                  <a:latin typeface="標楷體" pitchFamily="65"/>
                  <a:ea typeface="標楷體" pitchFamily="65"/>
                </a:rPr>
                <a:t>登記測驗科目】</a:t>
              </a:r>
              <a:r>
                <a:rPr lang="zh-TW" sz="1600" b="0" i="0" u="none" strike="noStrike" kern="1200" cap="none" spc="0" baseline="0" dirty="0">
                  <a:solidFill>
                    <a:srgbClr val="000000"/>
                  </a:solidFill>
                  <a:uFillTx/>
                  <a:latin typeface="標楷體" pitchFamily="65"/>
                  <a:ea typeface="標楷體" pitchFamily="65"/>
                </a:rPr>
                <a:t>勾選或匯入考科</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ts val="17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紙筆試卷之年級及科目</a:t>
              </a:r>
              <a:r>
                <a:rPr lang="zh-TW" sz="1600" b="1" i="0" u="none" strike="noStrike" kern="1200" cap="none" spc="0" baseline="0" dirty="0">
                  <a:solidFill>
                    <a:srgbClr val="000000"/>
                  </a:solidFill>
                  <a:uFillTx/>
                  <a:latin typeface="標楷體" pitchFamily="65"/>
                  <a:ea typeface="標楷體" pitchFamily="65"/>
                </a:rPr>
                <a:t>不須</a:t>
              </a:r>
              <a:r>
                <a:rPr lang="zh-TW" sz="1600" b="0" i="0" u="none" strike="noStrike" kern="1200" cap="none" spc="0" baseline="0" dirty="0">
                  <a:solidFill>
                    <a:srgbClr val="000000"/>
                  </a:solidFill>
                  <a:uFillTx/>
                  <a:latin typeface="標楷體" pitchFamily="65"/>
                  <a:ea typeface="標楷體" pitchFamily="65"/>
                </a:rPr>
                <a:t>預約上機測驗時間</a:t>
              </a:r>
              <a:endParaRPr lang="en-US" sz="1600" b="0" i="0" u="none" strike="noStrike" kern="1200" cap="none" spc="0" baseline="0" dirty="0">
                <a:solidFill>
                  <a:srgbClr val="000000"/>
                </a:solidFill>
                <a:uFillTx/>
                <a:latin typeface="標楷體" pitchFamily="65"/>
                <a:ea typeface="標楷體" pitchFamily="65"/>
              </a:endParaRPr>
            </a:p>
          </p:txBody>
        </p:sp>
      </p:grpSp>
      <p:grpSp>
        <p:nvGrpSpPr>
          <p:cNvPr id="15" name="群組 14"/>
          <p:cNvGrpSpPr/>
          <p:nvPr/>
        </p:nvGrpSpPr>
        <p:grpSpPr>
          <a:xfrm>
            <a:off x="4890482" y="1852476"/>
            <a:ext cx="344299" cy="344299"/>
            <a:chOff x="4860036" y="2619984"/>
            <a:chExt cx="344299" cy="344299"/>
          </a:xfrm>
        </p:grpSpPr>
        <p:sp>
          <p:nvSpPr>
            <p:cNvPr id="16" name="向右箭號 18"/>
            <p:cNvSpPr/>
            <p:nvPr/>
          </p:nvSpPr>
          <p:spPr>
            <a:xfrm>
              <a:off x="4860036" y="2619984"/>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7" name="向右箭號 10"/>
            <p:cNvSpPr/>
            <p:nvPr/>
          </p:nvSpPr>
          <p:spPr>
            <a:xfrm>
              <a:off x="4860036" y="2688848"/>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18" name="群組 26"/>
          <p:cNvGrpSpPr/>
          <p:nvPr/>
        </p:nvGrpSpPr>
        <p:grpSpPr>
          <a:xfrm>
            <a:off x="3088123" y="2749247"/>
            <a:ext cx="2759375" cy="891207"/>
            <a:chOff x="2411757" y="3566050"/>
            <a:chExt cx="2759375" cy="1368152"/>
          </a:xfrm>
        </p:grpSpPr>
        <p:sp>
          <p:nvSpPr>
            <p:cNvPr id="19" name="圓角矩形 27"/>
            <p:cNvSpPr/>
            <p:nvPr/>
          </p:nvSpPr>
          <p:spPr>
            <a:xfrm>
              <a:off x="2411757" y="3566050"/>
              <a:ext cx="2759375" cy="1368152"/>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3D69B"/>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0" name="圓角矩形 4"/>
            <p:cNvSpPr/>
            <p:nvPr/>
          </p:nvSpPr>
          <p:spPr>
            <a:xfrm>
              <a:off x="2467156" y="3598761"/>
              <a:ext cx="2612270" cy="1323022"/>
            </a:xfrm>
            <a:prstGeom prst="rect">
              <a:avLst/>
            </a:prstGeom>
            <a:noFill/>
            <a:ln cap="flat">
              <a:noFill/>
              <a:prstDash val="solid"/>
            </a:ln>
          </p:spPr>
          <p:txBody>
            <a:bodyPr vert="horz" wrap="square" lIns="76196" tIns="76196" rIns="76196" bIns="76196" anchor="ctr" anchorCtr="1" compatLnSpc="1">
              <a:noAutofit/>
            </a:bodyPr>
            <a:lstStyle/>
            <a:p>
              <a:pPr lvl="0" algn="ctr" defTabSz="888997">
                <a:lnSpc>
                  <a:spcPct val="90000"/>
                </a:lnSpc>
                <a:spcAft>
                  <a:spcPts val="800"/>
                </a:spcAft>
                <a:defRPr sz="1800" b="0" i="0" u="none" strike="noStrike" kern="0" cap="none" spc="0" baseline="0">
                  <a:solidFill>
                    <a:srgbClr val="000000"/>
                  </a:solidFill>
                  <a:uFillTx/>
                </a:defRPr>
              </a:pPr>
              <a:r>
                <a:rPr lang="zh-TW" sz="1600" b="1" i="0" u="none" strike="noStrike" kern="1200" cap="none" spc="0" baseline="0" dirty="0" smtClean="0">
                  <a:solidFill>
                    <a:srgbClr val="000000"/>
                  </a:solidFill>
                  <a:uFillTx/>
                  <a:latin typeface="標楷體" pitchFamily="65"/>
                  <a:ea typeface="標楷體" pitchFamily="65"/>
                </a:rPr>
                <a:t>《</a:t>
              </a:r>
              <a:r>
                <a:rPr lang="zh-TW" altLang="en-US" sz="1600" b="1" dirty="0" smtClean="0">
                  <a:solidFill>
                    <a:srgbClr val="000000"/>
                  </a:solidFill>
                  <a:latin typeface="標楷體" pitchFamily="65"/>
                  <a:ea typeface="標楷體" pitchFamily="65"/>
                </a:rPr>
                <a:t>指派專責人員</a:t>
              </a:r>
              <a:r>
                <a:rPr lang="en-US" altLang="zh-TW" sz="1600" b="1" dirty="0" smtClean="0">
                  <a:solidFill>
                    <a:srgbClr val="000000"/>
                  </a:solidFill>
                  <a:latin typeface="標楷體" pitchFamily="65"/>
                  <a:ea typeface="標楷體" pitchFamily="65"/>
                </a:rPr>
                <a:t>》</a:t>
              </a:r>
              <a:r>
                <a:rPr lang="zh-TW" sz="1600" b="1" i="0" u="none" strike="noStrike" kern="1200" cap="none" spc="0" baseline="0" dirty="0" smtClean="0">
                  <a:solidFill>
                    <a:srgbClr val="000000"/>
                  </a:solidFill>
                  <a:uFillTx/>
                  <a:latin typeface="標楷體" pitchFamily="65"/>
                  <a:ea typeface="標楷體" pitchFamily="65"/>
                </a:rPr>
                <a:t>》</a:t>
              </a:r>
              <a:r>
                <a:rPr lang="en-US" sz="1600" b="1" i="0" u="none" strike="noStrike" kern="1200" cap="none" spc="0" baseline="0" dirty="0" smtClean="0">
                  <a:solidFill>
                    <a:srgbClr val="000000"/>
                  </a:solidFill>
                  <a:uFillTx/>
                  <a:latin typeface="標楷體" pitchFamily="65"/>
                  <a:ea typeface="標楷體" pitchFamily="65"/>
                </a:rPr>
                <a:t/>
              </a:r>
              <a:br>
                <a:rPr lang="en-US" sz="1600" b="1" i="0" u="none" strike="noStrike" kern="1200" cap="none" spc="0" baseline="0" dirty="0" smtClean="0">
                  <a:solidFill>
                    <a:srgbClr val="000000"/>
                  </a:solidFill>
                  <a:uFillTx/>
                  <a:latin typeface="標楷體" pitchFamily="65"/>
                  <a:ea typeface="標楷體" pitchFamily="65"/>
                </a:rPr>
              </a:br>
              <a:r>
                <a:rPr lang="zh-TW" altLang="en-US" sz="1600" dirty="0">
                  <a:solidFill>
                    <a:srgbClr val="000000"/>
                  </a:solidFill>
                  <a:latin typeface="標楷體" pitchFamily="65"/>
                  <a:ea typeface="標楷體" pitchFamily="65"/>
                </a:rPr>
                <a:t>閱卷與登打作答反應，並交予</a:t>
              </a:r>
              <a:r>
                <a:rPr lang="en-US" altLang="zh-TW" sz="1600" dirty="0">
                  <a:solidFill>
                    <a:srgbClr val="000000"/>
                  </a:solidFill>
                  <a:latin typeface="標楷體" pitchFamily="65"/>
                  <a:ea typeface="標楷體" pitchFamily="65"/>
                </a:rPr>
                <a:t>《</a:t>
              </a:r>
              <a:r>
                <a:rPr lang="zh-TW" altLang="en-US" sz="1600" dirty="0">
                  <a:solidFill>
                    <a:srgbClr val="000000"/>
                  </a:solidFill>
                  <a:latin typeface="標楷體" pitchFamily="65"/>
                  <a:ea typeface="標楷體" pitchFamily="65"/>
                </a:rPr>
                <a:t>承辦人</a:t>
              </a:r>
              <a:r>
                <a:rPr lang="en-US" altLang="zh-TW" sz="1600" dirty="0">
                  <a:solidFill>
                    <a:srgbClr val="000000"/>
                  </a:solidFill>
                  <a:latin typeface="標楷體" pitchFamily="65"/>
                  <a:ea typeface="標楷體" pitchFamily="65"/>
                </a:rPr>
                <a:t>》</a:t>
              </a:r>
              <a:r>
                <a:rPr lang="zh-TW" altLang="en-US" sz="1600" dirty="0">
                  <a:solidFill>
                    <a:srgbClr val="000000"/>
                  </a:solidFill>
                  <a:latin typeface="標楷體" pitchFamily="65"/>
                  <a:ea typeface="標楷體" pitchFamily="65"/>
                </a:rPr>
                <a:t>至系統匯入</a:t>
              </a:r>
              <a:endParaRPr lang="en-US" sz="1800" b="0" i="0" u="none" strike="noStrike" kern="1200" cap="none" spc="0" baseline="0" dirty="0">
                <a:solidFill>
                  <a:srgbClr val="000000"/>
                </a:solidFill>
                <a:uFillTx/>
                <a:latin typeface="標楷體" pitchFamily="65"/>
                <a:ea typeface="標楷體" pitchFamily="65"/>
              </a:endParaRPr>
            </a:p>
          </p:txBody>
        </p:sp>
      </p:grpSp>
      <p:grpSp>
        <p:nvGrpSpPr>
          <p:cNvPr id="21" name="群組 29"/>
          <p:cNvGrpSpPr/>
          <p:nvPr/>
        </p:nvGrpSpPr>
        <p:grpSpPr>
          <a:xfrm>
            <a:off x="1257337" y="3065486"/>
            <a:ext cx="1689263" cy="1368152"/>
            <a:chOff x="1259631" y="3546015"/>
            <a:chExt cx="1079997" cy="1368152"/>
          </a:xfrm>
        </p:grpSpPr>
        <p:sp>
          <p:nvSpPr>
            <p:cNvPr id="22" name="圓角矩形 30"/>
            <p:cNvSpPr/>
            <p:nvPr/>
          </p:nvSpPr>
          <p:spPr>
            <a:xfrm>
              <a:off x="1259631" y="3546015"/>
              <a:ext cx="1079997" cy="1368152"/>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3D69B"/>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3" name="圓角矩形 4"/>
            <p:cNvSpPr/>
            <p:nvPr/>
          </p:nvSpPr>
          <p:spPr>
            <a:xfrm>
              <a:off x="1308323" y="3606119"/>
              <a:ext cx="996942" cy="1288005"/>
            </a:xfrm>
            <a:prstGeom prst="rect">
              <a:avLst/>
            </a:prstGeom>
            <a:no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1" i="0" u="none" strike="noStrike" kern="1200" cap="none" spc="0" baseline="0" dirty="0" smtClean="0">
                  <a:solidFill>
                    <a:srgbClr val="000000"/>
                  </a:solidFill>
                  <a:uFillTx/>
                  <a:latin typeface="標楷體" pitchFamily="65"/>
                  <a:ea typeface="標楷體" pitchFamily="65"/>
                </a:rPr>
                <a:t>《</a:t>
              </a:r>
              <a:r>
                <a:rPr lang="zh-TW" altLang="en-US" sz="1600" b="1" dirty="0">
                  <a:solidFill>
                    <a:srgbClr val="000000"/>
                  </a:solidFill>
                  <a:latin typeface="標楷體" pitchFamily="65"/>
                  <a:ea typeface="標楷體" pitchFamily="65"/>
                </a:rPr>
                <a:t>學校</a:t>
              </a:r>
              <a:r>
                <a:rPr lang="zh-TW" sz="1600" b="1" i="0" u="none" strike="noStrike" kern="1200" cap="none" spc="0" baseline="0" dirty="0" smtClean="0">
                  <a:solidFill>
                    <a:srgbClr val="000000"/>
                  </a:solidFill>
                  <a:uFillTx/>
                  <a:latin typeface="標楷體" pitchFamily="65"/>
                  <a:ea typeface="標楷體" pitchFamily="65"/>
                </a:rPr>
                <a:t>》</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自行</a:t>
              </a:r>
              <a:r>
                <a:rPr lang="zh-TW" sz="1600" b="0" i="0" u="none" strike="noStrike" kern="1200" cap="none" spc="0" baseline="0" dirty="0" smtClean="0">
                  <a:solidFill>
                    <a:srgbClr val="000000"/>
                  </a:solidFill>
                  <a:uFillTx/>
                  <a:latin typeface="標楷體" pitchFamily="65"/>
                  <a:ea typeface="標楷體" pitchFamily="65"/>
                </a:rPr>
                <a:t>批閱</a:t>
              </a:r>
              <a:endParaRPr lang="en-US" altLang="zh-TW" sz="1600" b="0" i="0" u="none" strike="noStrike" kern="1200" cap="none" spc="0" baseline="0" dirty="0" smtClean="0">
                <a:solidFill>
                  <a:srgbClr val="000000"/>
                </a:solidFill>
                <a:uFillTx/>
                <a:latin typeface="標楷體" pitchFamily="65"/>
                <a:ea typeface="標楷體" pitchFamily="65"/>
              </a:endParaRPr>
            </a:p>
            <a:p>
              <a:pPr lvl="0" algn="ctr" defTabSz="888997">
                <a:lnSpc>
                  <a:spcPct val="90000"/>
                </a:lnSpc>
                <a:spcAft>
                  <a:spcPts val="700"/>
                </a:spcAft>
                <a:defRPr sz="1800" b="0" i="0" u="none" strike="noStrike" kern="0" cap="none" spc="0" baseline="0">
                  <a:solidFill>
                    <a:srgbClr val="000000"/>
                  </a:solidFill>
                  <a:uFillTx/>
                </a:defRPr>
              </a:pPr>
              <a:r>
                <a:rPr lang="zh-TW" altLang="en-US" sz="900" dirty="0">
                  <a:solidFill>
                    <a:srgbClr val="000000"/>
                  </a:solidFill>
                  <a:latin typeface="標楷體" pitchFamily="65"/>
                  <a:ea typeface="標楷體" pitchFamily="65"/>
                </a:rPr>
                <a:t>依</a:t>
              </a:r>
              <a:r>
                <a:rPr lang="en-US" altLang="zh-TW" sz="900" dirty="0">
                  <a:solidFill>
                    <a:srgbClr val="000000"/>
                  </a:solidFill>
                  <a:latin typeface="標楷體" pitchFamily="65"/>
                  <a:ea typeface="標楷體" pitchFamily="65"/>
                </a:rPr>
                <a:t>【</a:t>
              </a:r>
              <a:r>
                <a:rPr lang="zh-TW" altLang="en-US" sz="900" dirty="0">
                  <a:solidFill>
                    <a:srgbClr val="000000"/>
                  </a:solidFill>
                  <a:latin typeface="標楷體" pitchFamily="65"/>
                  <a:ea typeface="標楷體" pitchFamily="65"/>
                </a:rPr>
                <a:t>上傳紙筆測驗結果</a:t>
              </a:r>
              <a:r>
                <a:rPr lang="en-US" altLang="zh-TW" sz="900" dirty="0">
                  <a:solidFill>
                    <a:srgbClr val="000000"/>
                  </a:solidFill>
                  <a:latin typeface="標楷體" pitchFamily="65"/>
                  <a:ea typeface="標楷體" pitchFamily="65"/>
                </a:rPr>
                <a:t>】</a:t>
              </a:r>
              <a:r>
                <a:rPr lang="zh-TW" altLang="en-US" sz="900" dirty="0">
                  <a:solidFill>
                    <a:srgbClr val="000000"/>
                  </a:solidFill>
                  <a:latin typeface="標楷體" pitchFamily="65"/>
                  <a:ea typeface="標楷體" pitchFamily="65"/>
                </a:rPr>
                <a:t>系統說明進行閱卷與登打作答</a:t>
              </a:r>
              <a:r>
                <a:rPr lang="zh-TW" altLang="en-US" sz="1050" dirty="0">
                  <a:solidFill>
                    <a:srgbClr val="000000"/>
                  </a:solidFill>
                  <a:latin typeface="標楷體" pitchFamily="65"/>
                  <a:ea typeface="標楷體" pitchFamily="65"/>
                </a:rPr>
                <a:t>反應</a:t>
              </a:r>
              <a:endParaRPr lang="en-US" sz="1050" b="0" i="0" u="none" strike="noStrike" kern="1200" cap="none" spc="0" baseline="0" dirty="0">
                <a:solidFill>
                  <a:srgbClr val="000000"/>
                </a:solidFill>
                <a:uFillTx/>
                <a:latin typeface="標楷體" pitchFamily="65"/>
                <a:ea typeface="標楷體" pitchFamily="65"/>
              </a:endParaRPr>
            </a:p>
          </p:txBody>
        </p:sp>
      </p:grpSp>
      <p:grpSp>
        <p:nvGrpSpPr>
          <p:cNvPr id="24" name="群組 32"/>
          <p:cNvGrpSpPr/>
          <p:nvPr/>
        </p:nvGrpSpPr>
        <p:grpSpPr>
          <a:xfrm>
            <a:off x="1257456" y="5066171"/>
            <a:ext cx="1079997" cy="1492529"/>
            <a:chOff x="1259750" y="5058186"/>
            <a:chExt cx="1079997" cy="1492529"/>
          </a:xfrm>
        </p:grpSpPr>
        <p:sp>
          <p:nvSpPr>
            <p:cNvPr id="25" name="圓角矩形 33"/>
            <p:cNvSpPr/>
            <p:nvPr/>
          </p:nvSpPr>
          <p:spPr>
            <a:xfrm>
              <a:off x="1259750" y="5058186"/>
              <a:ext cx="1079997" cy="1492529"/>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77933C"/>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6" name="圓角矩形 4"/>
            <p:cNvSpPr/>
            <p:nvPr/>
          </p:nvSpPr>
          <p:spPr>
            <a:xfrm>
              <a:off x="1310042" y="5101894"/>
              <a:ext cx="995342" cy="1405103"/>
            </a:xfrm>
            <a:prstGeom prst="rect">
              <a:avLst/>
            </a:prstGeom>
            <a:solidFill>
              <a:srgbClr val="77933C"/>
            </a:solidFill>
            <a:ln cap="flat">
              <a:noFill/>
              <a:prstDash val="solid"/>
            </a:ln>
          </p:spPr>
          <p:txBody>
            <a:bodyPr vert="horz" wrap="square" lIns="76196" tIns="76196" rIns="76196" bIns="76196" anchor="ctr" anchorCtr="1" compatLnSpc="1">
              <a:noAutofit/>
            </a:bodyPr>
            <a:lstStyle/>
            <a:p>
              <a:pPr lvl="0" algn="ctr" defTabSz="888997">
                <a:lnSpc>
                  <a:spcPct val="90000"/>
                </a:lnSpc>
                <a:spcAft>
                  <a:spcPts val="700"/>
                </a:spcAft>
                <a:defRPr sz="1800" b="0" i="0" u="none" strike="noStrike" kern="0" cap="none" spc="0" baseline="0">
                  <a:solidFill>
                    <a:srgbClr val="000000"/>
                  </a:solidFill>
                  <a:uFillTx/>
                </a:defRPr>
              </a:pPr>
              <a:r>
                <a:rPr lang="zh-TW" sz="1600" b="1" i="0" u="none" strike="noStrike" kern="1200" cap="none" spc="0" baseline="0" dirty="0" smtClean="0">
                  <a:solidFill>
                    <a:srgbClr val="000000"/>
                  </a:solidFill>
                  <a:uFillTx/>
                  <a:latin typeface="標楷體" pitchFamily="65"/>
                  <a:ea typeface="標楷體" pitchFamily="65"/>
                </a:rPr>
                <a:t>《</a:t>
              </a:r>
              <a:r>
                <a:rPr lang="zh-TW" altLang="en-US" sz="1600" b="1" dirty="0">
                  <a:solidFill>
                    <a:srgbClr val="000000"/>
                  </a:solidFill>
                  <a:latin typeface="標楷體" pitchFamily="65"/>
                  <a:ea typeface="標楷體" pitchFamily="65"/>
                </a:rPr>
                <a:t>學校</a:t>
              </a:r>
              <a:r>
                <a:rPr lang="zh-TW" sz="1600" b="1" i="0" u="none" strike="noStrike" kern="1200" cap="none" spc="0" baseline="0" dirty="0" smtClean="0">
                  <a:solidFill>
                    <a:srgbClr val="000000"/>
                  </a:solidFill>
                  <a:uFillTx/>
                  <a:latin typeface="標楷體" pitchFamily="65"/>
                  <a:ea typeface="標楷體" pitchFamily="65"/>
                </a:rPr>
                <a:t>》</a:t>
              </a:r>
              <a:endParaRPr lang="en-US" sz="1600" b="1"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寄回閱卷</a:t>
              </a:r>
              <a:endParaRPr lang="en-US" sz="1600" b="0" i="0" u="none" strike="noStrike" kern="1200" cap="none" spc="0" baseline="0" dirty="0">
                <a:solidFill>
                  <a:srgbClr val="000000"/>
                </a:solidFill>
                <a:uFillTx/>
                <a:latin typeface="標楷體" pitchFamily="65"/>
                <a:ea typeface="標楷體" pitchFamily="65"/>
              </a:endParaRPr>
            </a:p>
          </p:txBody>
        </p:sp>
      </p:grpSp>
      <p:grpSp>
        <p:nvGrpSpPr>
          <p:cNvPr id="27" name="群組 35"/>
          <p:cNvGrpSpPr/>
          <p:nvPr/>
        </p:nvGrpSpPr>
        <p:grpSpPr>
          <a:xfrm>
            <a:off x="2409463" y="5086205"/>
            <a:ext cx="2528151" cy="1505221"/>
            <a:chOff x="2411757" y="5078220"/>
            <a:chExt cx="2528151" cy="1505221"/>
          </a:xfrm>
        </p:grpSpPr>
        <p:sp>
          <p:nvSpPr>
            <p:cNvPr id="28" name="圓角矩形 36"/>
            <p:cNvSpPr/>
            <p:nvPr/>
          </p:nvSpPr>
          <p:spPr>
            <a:xfrm>
              <a:off x="2411757" y="5078220"/>
              <a:ext cx="2528151" cy="1505221"/>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77933C"/>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9" name="圓角矩形 4"/>
            <p:cNvSpPr/>
            <p:nvPr/>
          </p:nvSpPr>
          <p:spPr>
            <a:xfrm>
              <a:off x="2462662" y="5194313"/>
              <a:ext cx="2426360" cy="1259019"/>
            </a:xfrm>
            <a:prstGeom prst="rect">
              <a:avLst/>
            </a:prstGeom>
            <a:solidFill>
              <a:srgbClr val="77933C"/>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1" i="0" u="none" strike="noStrike" kern="1200" cap="none" spc="0" baseline="0" dirty="0">
                  <a:solidFill>
                    <a:srgbClr val="000000"/>
                  </a:solidFill>
                  <a:uFillTx/>
                  <a:latin typeface="標楷體" pitchFamily="65"/>
                  <a:ea typeface="標楷體" pitchFamily="65"/>
                </a:rPr>
                <a:t>《承辦人》</a:t>
              </a:r>
              <a:r>
                <a:rPr lang="en-US" sz="1600" b="1" i="0" u="none" strike="noStrike" kern="1200" cap="none" spc="0" baseline="0" dirty="0">
                  <a:solidFill>
                    <a:srgbClr val="000000"/>
                  </a:solidFill>
                  <a:uFillTx/>
                  <a:latin typeface="標楷體" pitchFamily="65"/>
                  <a:ea typeface="標楷體" pitchFamily="65"/>
                </a:rPr>
                <a:t/>
              </a:r>
              <a:br>
                <a:rPr lang="en-US" sz="1600" b="1" i="0" u="none" strike="noStrike" kern="1200" cap="none" spc="0" baseline="0" dirty="0">
                  <a:solidFill>
                    <a:srgbClr val="000000"/>
                  </a:solidFill>
                  <a:uFillTx/>
                  <a:latin typeface="標楷體" pitchFamily="65"/>
                  <a:ea typeface="標楷體" pitchFamily="65"/>
                </a:rPr>
              </a:br>
              <a:r>
                <a:rPr lang="zh-TW" sz="1600" b="0" i="0" u="none" strike="noStrike" kern="1200" cap="none" spc="0" baseline="0" dirty="0">
                  <a:solidFill>
                    <a:srgbClr val="000000"/>
                  </a:solidFill>
                  <a:uFillTx/>
                  <a:latin typeface="標楷體" pitchFamily="65"/>
                  <a:ea typeface="標楷體" pitchFamily="65"/>
                </a:rPr>
                <a:t>於【</a:t>
              </a:r>
              <a:r>
                <a:rPr lang="zh-TW" sz="1600" b="1" i="0" u="none" strike="noStrike" kern="1200" cap="none" spc="0" baseline="0" dirty="0">
                  <a:solidFill>
                    <a:srgbClr val="000000"/>
                  </a:solidFill>
                  <a:uFillTx/>
                  <a:latin typeface="標楷體" pitchFamily="65"/>
                  <a:ea typeface="標楷體" pitchFamily="65"/>
                </a:rPr>
                <a:t>登記測驗科目】</a:t>
              </a:r>
              <a:r>
                <a:rPr lang="zh-TW" sz="1600" b="0" i="0" u="none" strike="noStrike" kern="1200" cap="none" spc="0" baseline="0" dirty="0">
                  <a:solidFill>
                    <a:srgbClr val="000000"/>
                  </a:solidFill>
                  <a:uFillTx/>
                  <a:latin typeface="標楷體" pitchFamily="65"/>
                  <a:ea typeface="標楷體" pitchFamily="65"/>
                </a:rPr>
                <a:t>下載</a:t>
              </a:r>
              <a:r>
                <a:rPr lang="zh-TW" sz="1600" b="1" i="0" u="none" strike="noStrike" kern="1200" cap="none" spc="0" baseline="0" dirty="0">
                  <a:solidFill>
                    <a:srgbClr val="000000"/>
                  </a:solidFill>
                  <a:uFillTx/>
                  <a:latin typeface="標楷體" pitchFamily="65"/>
                  <a:ea typeface="標楷體" pitchFamily="65"/>
                </a:rPr>
                <a:t>紙筆測驗名單檢核表</a:t>
              </a:r>
              <a:endParaRPr lang="en-US" sz="1600" b="1"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核對無誤後寄回，</a:t>
              </a:r>
              <a:r>
                <a:rPr lang="zh-TW" sz="1600" b="1" i="0" u="sng" strike="noStrike" kern="1200" cap="none" spc="0" baseline="0" dirty="0">
                  <a:solidFill>
                    <a:srgbClr val="000000"/>
                  </a:solidFill>
                  <a:uFillTx/>
                  <a:latin typeface="標楷體" pitchFamily="65"/>
                  <a:ea typeface="標楷體" pitchFamily="65"/>
                </a:rPr>
                <a:t>勿</a:t>
              </a:r>
              <a:r>
                <a:rPr lang="zh-TW" sz="1600" b="0" i="0" u="sng" strike="noStrike" kern="1200" cap="none" spc="0" baseline="0" dirty="0">
                  <a:solidFill>
                    <a:srgbClr val="000000"/>
                  </a:solidFill>
                  <a:uFillTx/>
                  <a:latin typeface="標楷體" pitchFamily="65"/>
                  <a:ea typeface="標楷體" pitchFamily="65"/>
                </a:rPr>
                <a:t>批改</a:t>
              </a:r>
              <a:endParaRPr lang="en-US" sz="1800" b="0" i="0" u="sng" strike="noStrike" kern="1200" cap="none" spc="0" baseline="0" dirty="0">
                <a:solidFill>
                  <a:srgbClr val="000000"/>
                </a:solidFill>
                <a:uFillTx/>
                <a:latin typeface="Calibri"/>
                <a:ea typeface="新細明體"/>
              </a:endParaRPr>
            </a:p>
          </p:txBody>
        </p:sp>
      </p:grpSp>
      <p:grpSp>
        <p:nvGrpSpPr>
          <p:cNvPr id="30" name="群組 38"/>
          <p:cNvGrpSpPr/>
          <p:nvPr/>
        </p:nvGrpSpPr>
        <p:grpSpPr>
          <a:xfrm>
            <a:off x="5001750" y="5107383"/>
            <a:ext cx="2736305" cy="1484034"/>
            <a:chOff x="5004044" y="5099398"/>
            <a:chExt cx="2736305" cy="1484034"/>
          </a:xfrm>
        </p:grpSpPr>
        <p:sp>
          <p:nvSpPr>
            <p:cNvPr id="31" name="圓角矩形 39"/>
            <p:cNvSpPr/>
            <p:nvPr/>
          </p:nvSpPr>
          <p:spPr>
            <a:xfrm>
              <a:off x="5004044" y="5099398"/>
              <a:ext cx="2736305" cy="1484034"/>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77933C"/>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32" name="圓角矩形 4"/>
            <p:cNvSpPr/>
            <p:nvPr/>
          </p:nvSpPr>
          <p:spPr>
            <a:xfrm>
              <a:off x="5059137" y="5233175"/>
              <a:ext cx="2626129" cy="1296591"/>
            </a:xfrm>
            <a:prstGeom prst="rect">
              <a:avLst/>
            </a:prstGeom>
            <a:solidFill>
              <a:srgbClr val="77933C"/>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1" i="0" u="none" strike="noStrike" kern="1200" cap="none" spc="0" baseline="0" dirty="0">
                  <a:solidFill>
                    <a:srgbClr val="000000"/>
                  </a:solidFill>
                  <a:uFillTx/>
                  <a:latin typeface="標楷體" pitchFamily="65"/>
                  <a:ea typeface="標楷體" pitchFamily="65"/>
                </a:rPr>
                <a:t>《測驗中心》</a:t>
              </a:r>
              <a:r>
                <a:rPr lang="zh-TW" sz="1600" b="0" i="0" u="none" strike="noStrike" kern="1200" cap="none" spc="0" baseline="0" dirty="0">
                  <a:solidFill>
                    <a:srgbClr val="000000"/>
                  </a:solidFill>
                  <a:uFillTx/>
                  <a:latin typeface="標楷體" pitchFamily="65"/>
                  <a:ea typeface="標楷體" pitchFamily="65"/>
                </a:rPr>
                <a:t>上傳測驗結果</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Times New Roman" pitchFamily="18"/>
                  <a:ea typeface="標楷體" pitchFamily="65"/>
                  <a:cs typeface="Times New Roman" pitchFamily="18"/>
                </a:rPr>
                <a:t>O/O</a:t>
              </a:r>
              <a:r>
                <a:rPr lang="zh-TW" sz="1600" b="0" i="0" u="none" strike="noStrike" kern="1200" cap="none" spc="0" baseline="0" dirty="0">
                  <a:solidFill>
                    <a:srgbClr val="000000"/>
                  </a:solidFill>
                  <a:uFillTx/>
                  <a:latin typeface="標楷體" pitchFamily="65"/>
                  <a:ea typeface="標楷體" pitchFamily="65"/>
                  <a:cs typeface="Times New Roman" pitchFamily="18"/>
                </a:rPr>
                <a:t>前寄回者，</a:t>
              </a:r>
              <a:r>
                <a:rPr lang="en-US" sz="1600" b="0" i="0" u="none" strike="noStrike" kern="1200" cap="none" spc="0" baseline="0" dirty="0">
                  <a:solidFill>
                    <a:srgbClr val="000000"/>
                  </a:solidFill>
                  <a:uFillTx/>
                  <a:latin typeface="標楷體" pitchFamily="65"/>
                  <a:ea typeface="標楷體" pitchFamily="65"/>
                  <a:cs typeface="Times New Roman" pitchFamily="18"/>
                </a:rPr>
                <a:t> </a:t>
              </a:r>
              <a:r>
                <a:rPr lang="en-US" sz="1600" b="0" i="0" u="none" strike="noStrike" kern="1200" cap="none" spc="0" baseline="0" dirty="0">
                  <a:solidFill>
                    <a:srgbClr val="000000"/>
                  </a:solidFill>
                  <a:uFillTx/>
                  <a:latin typeface="Times New Roman" pitchFamily="18"/>
                  <a:ea typeface="標楷體" pitchFamily="65"/>
                  <a:cs typeface="Times New Roman" pitchFamily="18"/>
                </a:rPr>
                <a:t>O/O</a:t>
              </a:r>
              <a:r>
                <a:rPr lang="zh-TW" sz="1600" b="0" i="0" u="none" strike="noStrike" kern="1200" cap="none" spc="0" baseline="0" dirty="0">
                  <a:solidFill>
                    <a:srgbClr val="000000"/>
                  </a:solidFill>
                  <a:uFillTx/>
                  <a:latin typeface="標楷體" pitchFamily="65"/>
                  <a:ea typeface="標楷體" pitchFamily="65"/>
                  <a:cs typeface="Times New Roman" pitchFamily="18"/>
                </a:rPr>
                <a:t>公告</a:t>
              </a:r>
              <a:endParaRPr lang="en-US" sz="1600" b="0" i="0" u="none" strike="noStrike" kern="1200" cap="none" spc="0" baseline="0" dirty="0">
                <a:solidFill>
                  <a:srgbClr val="000000"/>
                </a:solidFill>
                <a:uFillTx/>
                <a:latin typeface="標楷體" pitchFamily="65"/>
                <a:ea typeface="標楷體" pitchFamily="65"/>
                <a:cs typeface="Times New Roman" pitchFamily="18"/>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Times New Roman" pitchFamily="18"/>
                  <a:ea typeface="標楷體" pitchFamily="65"/>
                  <a:cs typeface="Times New Roman" pitchFamily="18"/>
                </a:rPr>
                <a:t>O/O</a:t>
              </a:r>
              <a:r>
                <a:rPr lang="zh-TW" sz="1600" b="0" i="0" u="none" strike="noStrike" kern="1200" cap="none" spc="0" baseline="0" dirty="0">
                  <a:solidFill>
                    <a:srgbClr val="000000"/>
                  </a:solidFill>
                  <a:uFillTx/>
                  <a:latin typeface="標楷體" pitchFamily="65"/>
                  <a:ea typeface="標楷體" pitchFamily="65"/>
                  <a:cs typeface="Times New Roman" pitchFamily="18"/>
                </a:rPr>
                <a:t>前寄回者，</a:t>
              </a:r>
              <a:r>
                <a:rPr lang="en-US" sz="1600" b="0" i="0" u="none" strike="noStrike" kern="1200" cap="none" spc="0" baseline="0" dirty="0">
                  <a:solidFill>
                    <a:srgbClr val="000000"/>
                  </a:solidFill>
                  <a:uFillTx/>
                  <a:latin typeface="標楷體" pitchFamily="65"/>
                  <a:ea typeface="標楷體" pitchFamily="65"/>
                  <a:cs typeface="Times New Roman" pitchFamily="18"/>
                </a:rPr>
                <a:t> </a:t>
              </a:r>
              <a:r>
                <a:rPr lang="en-US" sz="1600" b="0" i="0" u="none" strike="noStrike" kern="1200" cap="none" spc="0" baseline="0" dirty="0">
                  <a:solidFill>
                    <a:srgbClr val="000000"/>
                  </a:solidFill>
                  <a:uFillTx/>
                  <a:latin typeface="Times New Roman" pitchFamily="18"/>
                  <a:ea typeface="標楷體" pitchFamily="65"/>
                  <a:cs typeface="Times New Roman" pitchFamily="18"/>
                </a:rPr>
                <a:t>O/O</a:t>
              </a:r>
              <a:r>
                <a:rPr lang="zh-TW" sz="1600" b="0" i="0" u="none" strike="noStrike" kern="1200" cap="none" spc="0" baseline="0" dirty="0">
                  <a:solidFill>
                    <a:srgbClr val="000000"/>
                  </a:solidFill>
                  <a:uFillTx/>
                  <a:latin typeface="標楷體" pitchFamily="65"/>
                  <a:ea typeface="標楷體" pitchFamily="65"/>
                  <a:cs typeface="Times New Roman" pitchFamily="18"/>
                </a:rPr>
                <a:t>公告</a:t>
              </a:r>
              <a:endParaRPr lang="en-US" sz="1600" b="0" i="0" u="none" strike="noStrike" kern="1200" cap="none" spc="0" baseline="0" dirty="0">
                <a:solidFill>
                  <a:srgbClr val="000000"/>
                </a:solidFill>
                <a:uFillTx/>
                <a:latin typeface="標楷體" pitchFamily="65"/>
                <a:ea typeface="標楷體" pitchFamily="65"/>
                <a:cs typeface="Times New Roman" pitchFamily="18"/>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cs typeface="Times New Roman" pitchFamily="18"/>
                </a:rPr>
                <a:t>寄回時間依郵戳為憑</a:t>
              </a:r>
              <a:endParaRPr lang="en-US" sz="1600" b="0" i="0" u="none" strike="noStrike" kern="1200" cap="none" spc="0" baseline="0" dirty="0">
                <a:solidFill>
                  <a:srgbClr val="000000"/>
                </a:solidFill>
                <a:uFillTx/>
                <a:latin typeface="標楷體" pitchFamily="65"/>
                <a:ea typeface="標楷體" pitchFamily="65"/>
              </a:endParaRPr>
            </a:p>
          </p:txBody>
        </p:sp>
      </p:grpSp>
      <p:grpSp>
        <p:nvGrpSpPr>
          <p:cNvPr id="33" name="群組 41"/>
          <p:cNvGrpSpPr/>
          <p:nvPr/>
        </p:nvGrpSpPr>
        <p:grpSpPr>
          <a:xfrm>
            <a:off x="6148416" y="3002965"/>
            <a:ext cx="1431657" cy="1395154"/>
            <a:chOff x="5004044" y="3546015"/>
            <a:chExt cx="1431657" cy="1395154"/>
          </a:xfrm>
        </p:grpSpPr>
        <p:sp>
          <p:nvSpPr>
            <p:cNvPr id="34" name="圓角矩形 42"/>
            <p:cNvSpPr/>
            <p:nvPr/>
          </p:nvSpPr>
          <p:spPr>
            <a:xfrm>
              <a:off x="5004044" y="3546015"/>
              <a:ext cx="1431657" cy="1395154"/>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3D69B"/>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35" name="圓角矩形 4"/>
            <p:cNvSpPr/>
            <p:nvPr/>
          </p:nvSpPr>
          <p:spPr>
            <a:xfrm>
              <a:off x="5040392" y="3738167"/>
              <a:ext cx="1374014" cy="1091418"/>
            </a:xfrm>
            <a:prstGeom prst="rect">
              <a:avLst/>
            </a:prstGeom>
            <a:no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1" i="0" u="none" strike="noStrike" kern="1200" cap="none" spc="0" baseline="0" dirty="0">
                  <a:solidFill>
                    <a:srgbClr val="000000"/>
                  </a:solidFill>
                  <a:uFillTx/>
                  <a:latin typeface="標楷體" pitchFamily="65"/>
                  <a:ea typeface="標楷體" pitchFamily="65"/>
                </a:rPr>
                <a:t>《學校教師》</a:t>
              </a:r>
              <a:r>
                <a:rPr lang="en-US" sz="1600" b="1" i="0" u="none" strike="noStrike" kern="1200" cap="none" spc="0" baseline="0" dirty="0">
                  <a:solidFill>
                    <a:srgbClr val="000000"/>
                  </a:solidFill>
                  <a:uFillTx/>
                  <a:latin typeface="標楷體" pitchFamily="65"/>
                  <a:ea typeface="標楷體" pitchFamily="65"/>
                </a:rPr>
                <a:t/>
              </a:r>
              <a:br>
                <a:rPr lang="en-US" sz="1600" b="1" i="0" u="none" strike="noStrike" kern="1200" cap="none" spc="0" baseline="0" dirty="0">
                  <a:solidFill>
                    <a:srgbClr val="000000"/>
                  </a:solidFill>
                  <a:uFillTx/>
                  <a:latin typeface="標楷體" pitchFamily="65"/>
                  <a:ea typeface="標楷體" pitchFamily="65"/>
                </a:rPr>
              </a:br>
              <a:r>
                <a:rPr lang="en-US" sz="1600" b="0" i="0" u="none" strike="noStrike" kern="1200" cap="none" spc="0" baseline="0" dirty="0">
                  <a:solidFill>
                    <a:srgbClr val="000000"/>
                  </a:solidFill>
                  <a:uFillTx/>
                  <a:latin typeface="Times New Roman" pitchFamily="18"/>
                  <a:ea typeface="華康棒棒體W5寬破音5" pitchFamily="82"/>
                  <a:cs typeface="Times New Roman" pitchFamily="18"/>
                </a:rPr>
                <a:t>O/O</a:t>
              </a:r>
              <a:r>
                <a:rPr lang="zh-TW" sz="1600" b="0" i="0" u="none" strike="noStrike" kern="1200" cap="none" spc="0" baseline="0" dirty="0">
                  <a:solidFill>
                    <a:srgbClr val="000000"/>
                  </a:solidFill>
                  <a:uFillTx/>
                  <a:latin typeface="標楷體" pitchFamily="65"/>
                  <a:ea typeface="標楷體" pitchFamily="65"/>
                  <a:cs typeface="Times New Roman" pitchFamily="18"/>
                </a:rPr>
                <a:t>前</a:t>
              </a:r>
              <a:r>
                <a:rPr lang="zh-TW" sz="1600" b="0" i="0" u="none" strike="noStrike" kern="1200" cap="none" spc="0" baseline="0" dirty="0">
                  <a:solidFill>
                    <a:srgbClr val="000000"/>
                  </a:solidFill>
                  <a:uFillTx/>
                  <a:latin typeface="標楷體" pitchFamily="65"/>
                  <a:ea typeface="標楷體" pitchFamily="65"/>
                </a:rPr>
                <a:t>確認</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測驗結果</a:t>
              </a:r>
              <a:endParaRPr lang="en-US" sz="1600" b="0" i="0" u="none" strike="noStrike" kern="1200" cap="none" spc="0" baseline="0" dirty="0">
                <a:solidFill>
                  <a:srgbClr val="000000"/>
                </a:solidFill>
                <a:uFillTx/>
                <a:latin typeface="Calibri"/>
                <a:ea typeface="新細明體"/>
              </a:endParaRPr>
            </a:p>
          </p:txBody>
        </p:sp>
      </p:grpSp>
      <p:grpSp>
        <p:nvGrpSpPr>
          <p:cNvPr id="36" name="群組 44"/>
          <p:cNvGrpSpPr/>
          <p:nvPr/>
        </p:nvGrpSpPr>
        <p:grpSpPr>
          <a:xfrm>
            <a:off x="2842450" y="3496653"/>
            <a:ext cx="344299" cy="344299"/>
            <a:chOff x="2195739" y="4149080"/>
            <a:chExt cx="344299" cy="344299"/>
          </a:xfrm>
        </p:grpSpPr>
        <p:sp>
          <p:nvSpPr>
            <p:cNvPr id="37" name="向右箭號 45"/>
            <p:cNvSpPr/>
            <p:nvPr/>
          </p:nvSpPr>
          <p:spPr>
            <a:xfrm>
              <a:off x="2195739" y="4149080"/>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38" name="向右箭號 6"/>
            <p:cNvSpPr/>
            <p:nvPr/>
          </p:nvSpPr>
          <p:spPr>
            <a:xfrm>
              <a:off x="2195739" y="4217944"/>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39" name="群組 47"/>
          <p:cNvGrpSpPr/>
          <p:nvPr/>
        </p:nvGrpSpPr>
        <p:grpSpPr>
          <a:xfrm>
            <a:off x="5797717" y="3522352"/>
            <a:ext cx="344299" cy="344299"/>
            <a:chOff x="4788027" y="4077977"/>
            <a:chExt cx="344299" cy="344299"/>
          </a:xfrm>
        </p:grpSpPr>
        <p:sp>
          <p:nvSpPr>
            <p:cNvPr id="40" name="向右箭號 48"/>
            <p:cNvSpPr/>
            <p:nvPr/>
          </p:nvSpPr>
          <p:spPr>
            <a:xfrm>
              <a:off x="4788027" y="4077977"/>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41" name="向右箭號 10"/>
            <p:cNvSpPr/>
            <p:nvPr/>
          </p:nvSpPr>
          <p:spPr>
            <a:xfrm>
              <a:off x="4788027" y="4146831"/>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42" name="群組 50"/>
          <p:cNvGrpSpPr/>
          <p:nvPr/>
        </p:nvGrpSpPr>
        <p:grpSpPr>
          <a:xfrm>
            <a:off x="2209182" y="5684973"/>
            <a:ext cx="344299" cy="344299"/>
            <a:chOff x="2211476" y="5676988"/>
            <a:chExt cx="344299" cy="344299"/>
          </a:xfrm>
        </p:grpSpPr>
        <p:sp>
          <p:nvSpPr>
            <p:cNvPr id="43" name="向右箭號 51"/>
            <p:cNvSpPr/>
            <p:nvPr/>
          </p:nvSpPr>
          <p:spPr>
            <a:xfrm>
              <a:off x="2211476" y="5676988"/>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44" name="向右箭號 6"/>
            <p:cNvSpPr/>
            <p:nvPr/>
          </p:nvSpPr>
          <p:spPr>
            <a:xfrm>
              <a:off x="2211476" y="5745842"/>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45" name="群組 53"/>
          <p:cNvGrpSpPr/>
          <p:nvPr/>
        </p:nvGrpSpPr>
        <p:grpSpPr>
          <a:xfrm>
            <a:off x="4785733" y="5684973"/>
            <a:ext cx="344299" cy="344299"/>
            <a:chOff x="4788027" y="5676988"/>
            <a:chExt cx="344299" cy="344299"/>
          </a:xfrm>
        </p:grpSpPr>
        <p:sp>
          <p:nvSpPr>
            <p:cNvPr id="46" name="向右箭號 54"/>
            <p:cNvSpPr/>
            <p:nvPr/>
          </p:nvSpPr>
          <p:spPr>
            <a:xfrm>
              <a:off x="4788027" y="5676988"/>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47" name="向右箭號 10"/>
            <p:cNvSpPr/>
            <p:nvPr/>
          </p:nvSpPr>
          <p:spPr>
            <a:xfrm>
              <a:off x="4788027" y="5745842"/>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48" name="群組 59"/>
          <p:cNvGrpSpPr/>
          <p:nvPr/>
        </p:nvGrpSpPr>
        <p:grpSpPr>
          <a:xfrm>
            <a:off x="97641" y="1625577"/>
            <a:ext cx="752532" cy="809991"/>
            <a:chOff x="35497" y="2190254"/>
            <a:chExt cx="752532" cy="809991"/>
          </a:xfrm>
        </p:grpSpPr>
        <p:sp>
          <p:nvSpPr>
            <p:cNvPr id="49" name="圓角矩形 60"/>
            <p:cNvSpPr/>
            <p:nvPr/>
          </p:nvSpPr>
          <p:spPr>
            <a:xfrm>
              <a:off x="35497" y="2190254"/>
              <a:ext cx="752532" cy="77307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AC090"/>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0" name="圓角矩形 4"/>
            <p:cNvSpPr/>
            <p:nvPr/>
          </p:nvSpPr>
          <p:spPr>
            <a:xfrm>
              <a:off x="57912" y="2224742"/>
              <a:ext cx="690231" cy="775503"/>
            </a:xfrm>
            <a:prstGeom prst="rect">
              <a:avLst/>
            </a:prstGeom>
            <a:solidFill>
              <a:srgbClr val="FAC090"/>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1800" b="1" i="0" u="none" strike="noStrike" kern="1200" cap="none" spc="0" baseline="0" dirty="0">
                  <a:solidFill>
                    <a:srgbClr val="000000"/>
                  </a:solidFill>
                  <a:uFillTx/>
                  <a:latin typeface="標楷體" pitchFamily="65"/>
                  <a:ea typeface="標楷體" pitchFamily="65"/>
                </a:rPr>
                <a:t>前置</a:t>
              </a:r>
              <a:endParaRPr lang="en-US" sz="1800" b="1"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1800" b="1" i="0" u="none" strike="noStrike" kern="1200" cap="none" spc="0" baseline="0" dirty="0">
                  <a:solidFill>
                    <a:srgbClr val="000000"/>
                  </a:solidFill>
                  <a:uFillTx/>
                  <a:latin typeface="標楷體" pitchFamily="65"/>
                  <a:ea typeface="標楷體" pitchFamily="65"/>
                </a:rPr>
                <a:t>作業</a:t>
              </a:r>
              <a:endParaRPr lang="en-US" sz="1800" b="1" i="0" u="none" strike="noStrike" kern="1200" cap="none" spc="0" baseline="0" dirty="0">
                <a:solidFill>
                  <a:srgbClr val="000000"/>
                </a:solidFill>
                <a:uFillTx/>
                <a:latin typeface="標楷體" pitchFamily="65"/>
                <a:ea typeface="標楷體" pitchFamily="65"/>
              </a:endParaRPr>
            </a:p>
          </p:txBody>
        </p:sp>
      </p:grpSp>
      <p:grpSp>
        <p:nvGrpSpPr>
          <p:cNvPr id="51" name="群組 65"/>
          <p:cNvGrpSpPr/>
          <p:nvPr/>
        </p:nvGrpSpPr>
        <p:grpSpPr>
          <a:xfrm>
            <a:off x="858032" y="1888439"/>
            <a:ext cx="344299" cy="344299"/>
            <a:chOff x="827586" y="2655947"/>
            <a:chExt cx="344299" cy="344299"/>
          </a:xfrm>
        </p:grpSpPr>
        <p:sp>
          <p:nvSpPr>
            <p:cNvPr id="52" name="向右箭號 66"/>
            <p:cNvSpPr/>
            <p:nvPr/>
          </p:nvSpPr>
          <p:spPr>
            <a:xfrm>
              <a:off x="827586" y="2655947"/>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3" name="向右箭號 6"/>
            <p:cNvSpPr/>
            <p:nvPr/>
          </p:nvSpPr>
          <p:spPr>
            <a:xfrm>
              <a:off x="827586" y="2724802"/>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54" name="群組 71"/>
          <p:cNvGrpSpPr/>
          <p:nvPr/>
        </p:nvGrpSpPr>
        <p:grpSpPr>
          <a:xfrm>
            <a:off x="7766126" y="3018290"/>
            <a:ext cx="1280233" cy="1379829"/>
            <a:chOff x="6500844" y="3561331"/>
            <a:chExt cx="1815568" cy="1379829"/>
          </a:xfrm>
        </p:grpSpPr>
        <p:sp>
          <p:nvSpPr>
            <p:cNvPr id="55" name="圓角矩形 72"/>
            <p:cNvSpPr/>
            <p:nvPr/>
          </p:nvSpPr>
          <p:spPr>
            <a:xfrm>
              <a:off x="6500844" y="3561331"/>
              <a:ext cx="1815568" cy="1379829"/>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3D69B"/>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6" name="圓角矩形 4"/>
            <p:cNvSpPr/>
            <p:nvPr/>
          </p:nvSpPr>
          <p:spPr>
            <a:xfrm>
              <a:off x="6537402" y="3601748"/>
              <a:ext cx="1742462" cy="1299005"/>
            </a:xfrm>
            <a:prstGeom prst="rect">
              <a:avLst/>
            </a:prstGeom>
            <a:no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ts val="1700"/>
                </a:lnSpc>
                <a:spcBef>
                  <a:spcPts val="0"/>
                </a:spcBef>
                <a:buNone/>
                <a:tabLst/>
                <a:defRPr sz="1800" b="0" i="0" u="none" strike="noStrike" kern="0" cap="none" spc="0" baseline="0">
                  <a:solidFill>
                    <a:srgbClr val="000000"/>
                  </a:solidFill>
                  <a:uFillTx/>
                </a:defRPr>
              </a:pPr>
              <a:r>
                <a:rPr lang="zh-TW" sz="1600" b="1" i="0" u="none" strike="noStrike" kern="1200" cap="none" spc="0" baseline="0" dirty="0">
                  <a:solidFill>
                    <a:srgbClr val="000000"/>
                  </a:solidFill>
                  <a:uFillTx/>
                  <a:latin typeface="標楷體" pitchFamily="65"/>
                  <a:ea typeface="標楷體" pitchFamily="65"/>
                </a:rPr>
                <a:t>《承辦人》</a:t>
              </a:r>
              <a:r>
                <a:rPr lang="en-US" sz="1600" b="1" i="0" u="none" strike="noStrike" kern="1200" cap="none" spc="0" baseline="0" dirty="0">
                  <a:solidFill>
                    <a:srgbClr val="000000"/>
                  </a:solidFill>
                  <a:uFillTx/>
                  <a:latin typeface="標楷體" pitchFamily="65"/>
                  <a:ea typeface="標楷體" pitchFamily="65"/>
                </a:rPr>
                <a:t/>
              </a:r>
              <a:br>
                <a:rPr lang="en-US" sz="1600" b="1" i="0" u="none" strike="noStrike" kern="1200" cap="none" spc="0" baseline="0" dirty="0">
                  <a:solidFill>
                    <a:srgbClr val="000000"/>
                  </a:solidFill>
                  <a:uFillTx/>
                  <a:latin typeface="標楷體" pitchFamily="65"/>
                  <a:ea typeface="標楷體" pitchFamily="65"/>
                </a:rPr>
              </a:br>
              <a:r>
                <a:rPr lang="zh-TW" sz="1600" b="0" i="0" u="none" strike="noStrike" kern="1200" cap="none" spc="0" baseline="0" dirty="0">
                  <a:solidFill>
                    <a:srgbClr val="000000"/>
                  </a:solidFill>
                  <a:uFillTx/>
                  <a:latin typeface="標楷體" pitchFamily="65"/>
                  <a:ea typeface="標楷體" pitchFamily="65"/>
                </a:rPr>
                <a:t>依公文通知</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申請資料處理費</a:t>
              </a:r>
              <a:endParaRPr lang="en-US" sz="1600" b="0" i="0" u="none" strike="noStrike" kern="1200" cap="none" spc="0" baseline="0" dirty="0">
                <a:solidFill>
                  <a:srgbClr val="000000"/>
                </a:solidFill>
                <a:uFillTx/>
                <a:latin typeface="Calibri"/>
                <a:ea typeface="新細明體"/>
              </a:endParaRPr>
            </a:p>
          </p:txBody>
        </p:sp>
      </p:grpSp>
      <p:grpSp>
        <p:nvGrpSpPr>
          <p:cNvPr id="57" name="群組 74"/>
          <p:cNvGrpSpPr/>
          <p:nvPr/>
        </p:nvGrpSpPr>
        <p:grpSpPr>
          <a:xfrm>
            <a:off x="7498205" y="3536054"/>
            <a:ext cx="344299" cy="344299"/>
            <a:chOff x="6300188" y="4067178"/>
            <a:chExt cx="344299" cy="344299"/>
          </a:xfrm>
        </p:grpSpPr>
        <p:sp>
          <p:nvSpPr>
            <p:cNvPr id="58" name="向右箭號 75"/>
            <p:cNvSpPr/>
            <p:nvPr/>
          </p:nvSpPr>
          <p:spPr>
            <a:xfrm>
              <a:off x="6300188" y="4067178"/>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9" name="向右箭號 10"/>
            <p:cNvSpPr/>
            <p:nvPr/>
          </p:nvSpPr>
          <p:spPr>
            <a:xfrm>
              <a:off x="6300188" y="4136032"/>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sp>
        <p:nvSpPr>
          <p:cNvPr id="60" name="投影片編號版面配置區 5"/>
          <p:cNvSpPr txBox="1"/>
          <p:nvPr/>
        </p:nvSpPr>
        <p:spPr>
          <a:xfrm>
            <a:off x="6974907" y="6506593"/>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EA53167-1A46-4DA3-8AFC-F9EB9D4ED516}" type="slidenum">
              <a:t>15</a:t>
            </a:fld>
            <a:endParaRPr lang="en-US" sz="1400" b="0" i="0" u="none" strike="noStrike" kern="1200" cap="none" spc="0" baseline="0" dirty="0">
              <a:solidFill>
                <a:srgbClr val="000000"/>
              </a:solidFill>
              <a:uFillTx/>
              <a:latin typeface="Times New Roman" pitchFamily="18"/>
              <a:ea typeface="新細明體"/>
              <a:cs typeface="Times New Roman" pitchFamily="18"/>
            </a:endParaRPr>
          </a:p>
        </p:txBody>
      </p:sp>
      <p:sp>
        <p:nvSpPr>
          <p:cNvPr id="61" name="標題 1"/>
          <p:cNvSpPr txBox="1"/>
          <p:nvPr/>
        </p:nvSpPr>
        <p:spPr>
          <a:xfrm>
            <a:off x="481469" y="-42091"/>
            <a:ext cx="8229600" cy="102129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4000" b="0" i="0" u="none" strike="noStrike" kern="1200" cap="none" spc="0" baseline="0" dirty="0">
                <a:solidFill>
                  <a:srgbClr val="953735"/>
                </a:solidFill>
                <a:uFillTx/>
                <a:latin typeface="Times New Roman" pitchFamily="18"/>
                <a:ea typeface="標楷體" pitchFamily="65"/>
                <a:cs typeface="Times New Roman" pitchFamily="18"/>
              </a:rPr>
              <a:t>測驗模式</a:t>
            </a:r>
            <a:r>
              <a:rPr lang="en-US" sz="4000" b="0" i="0" u="none" strike="noStrike" kern="1200" cap="none" spc="0" baseline="0" dirty="0">
                <a:solidFill>
                  <a:srgbClr val="953735"/>
                </a:solidFill>
                <a:uFillTx/>
                <a:latin typeface="Times New Roman" pitchFamily="18"/>
                <a:ea typeface="標楷體" pitchFamily="65"/>
                <a:cs typeface="Times New Roman" pitchFamily="18"/>
              </a:rPr>
              <a:t>(</a:t>
            </a:r>
            <a:r>
              <a:rPr lang="zh-TW" sz="4000" b="0" i="0" u="none" strike="noStrike" kern="1200" cap="none" spc="0" baseline="0" dirty="0">
                <a:solidFill>
                  <a:srgbClr val="953735"/>
                </a:solidFill>
                <a:uFillTx/>
                <a:latin typeface="Times New Roman" pitchFamily="18"/>
                <a:ea typeface="標楷體" pitchFamily="65"/>
                <a:cs typeface="Times New Roman" pitchFamily="18"/>
              </a:rPr>
              <a:t>一</a:t>
            </a:r>
            <a:r>
              <a:rPr lang="en-US" sz="4000" b="0" i="0" u="none" strike="noStrike" kern="1200" cap="none" spc="0" baseline="0" dirty="0">
                <a:solidFill>
                  <a:srgbClr val="953735"/>
                </a:solidFill>
                <a:uFillTx/>
                <a:latin typeface="Times New Roman" pitchFamily="18"/>
                <a:ea typeface="標楷體" pitchFamily="65"/>
                <a:cs typeface="Times New Roman" pitchFamily="18"/>
              </a:rPr>
              <a:t>)</a:t>
            </a:r>
            <a:r>
              <a:rPr lang="zh-TW" sz="4000" b="0" i="0" u="none" strike="noStrike" kern="1200" cap="none" spc="0" baseline="0" dirty="0">
                <a:solidFill>
                  <a:srgbClr val="953735"/>
                </a:solidFill>
                <a:uFillTx/>
                <a:latin typeface="Times New Roman" pitchFamily="18"/>
                <a:ea typeface="標楷體" pitchFamily="65"/>
                <a:cs typeface="Times New Roman" pitchFamily="18"/>
              </a:rPr>
              <a:t>國小紙筆測驗流程</a:t>
            </a:r>
            <a:endParaRPr lang="en-US" sz="4000" b="0" i="0" u="none" strike="noStrike" kern="1200" cap="none" spc="0" baseline="0" dirty="0">
              <a:solidFill>
                <a:srgbClr val="953735"/>
              </a:solidFill>
              <a:uFillTx/>
              <a:latin typeface="Times New Roman" pitchFamily="18"/>
              <a:ea typeface="標楷體" pitchFamily="65"/>
              <a:cs typeface="Times New Roman" pitchFamily="18"/>
            </a:endParaRPr>
          </a:p>
        </p:txBody>
      </p:sp>
      <p:grpSp>
        <p:nvGrpSpPr>
          <p:cNvPr id="62" name="群組 6"/>
          <p:cNvGrpSpPr/>
          <p:nvPr/>
        </p:nvGrpSpPr>
        <p:grpSpPr>
          <a:xfrm>
            <a:off x="0" y="2968103"/>
            <a:ext cx="712646" cy="3538490"/>
            <a:chOff x="35497" y="3561331"/>
            <a:chExt cx="712646" cy="3004700"/>
          </a:xfrm>
        </p:grpSpPr>
        <p:sp>
          <p:nvSpPr>
            <p:cNvPr id="63" name="圓角矩形 63"/>
            <p:cNvSpPr/>
            <p:nvPr/>
          </p:nvSpPr>
          <p:spPr>
            <a:xfrm>
              <a:off x="35497" y="3561331"/>
              <a:ext cx="712646" cy="300470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EBF1DE"/>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4" name="圓角矩形 4"/>
            <p:cNvSpPr/>
            <p:nvPr/>
          </p:nvSpPr>
          <p:spPr>
            <a:xfrm>
              <a:off x="324804" y="4005062"/>
              <a:ext cx="423339" cy="2000204"/>
            </a:xfrm>
            <a:prstGeom prst="rect">
              <a:avLst/>
            </a:prstGeom>
            <a:no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p>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請</a:t>
              </a:r>
              <a:endParaRPr lang="en-US" sz="1800" b="0" i="0" u="none" strike="noStrike" kern="1200" cap="none" spc="0" baseline="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擇一辦理</a:t>
              </a:r>
              <a:endParaRPr lang="en-US" sz="1800" b="0" i="0" u="none" strike="noStrike" kern="1200" cap="none" spc="0" baseline="0">
                <a:solidFill>
                  <a:srgbClr val="000000"/>
                </a:solidFill>
                <a:uFillTx/>
                <a:latin typeface="標楷體" pitchFamily="65"/>
                <a:ea typeface="標楷體" pitchFamily="65"/>
              </a:endParaRPr>
            </a:p>
          </p:txBody>
        </p:sp>
      </p:grpSp>
      <p:grpSp>
        <p:nvGrpSpPr>
          <p:cNvPr id="65" name="群組 80"/>
          <p:cNvGrpSpPr/>
          <p:nvPr/>
        </p:nvGrpSpPr>
        <p:grpSpPr>
          <a:xfrm>
            <a:off x="750745" y="3123460"/>
            <a:ext cx="352593" cy="1336834"/>
            <a:chOff x="827586" y="3577333"/>
            <a:chExt cx="352593" cy="1336834"/>
          </a:xfrm>
        </p:grpSpPr>
        <p:sp>
          <p:nvSpPr>
            <p:cNvPr id="66" name="圓角矩形 81"/>
            <p:cNvSpPr/>
            <p:nvPr/>
          </p:nvSpPr>
          <p:spPr>
            <a:xfrm>
              <a:off x="827586" y="3577333"/>
              <a:ext cx="343485" cy="1336834"/>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3D69B"/>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7" name="圓角矩形 4"/>
            <p:cNvSpPr/>
            <p:nvPr/>
          </p:nvSpPr>
          <p:spPr>
            <a:xfrm>
              <a:off x="842455" y="3641149"/>
              <a:ext cx="337724" cy="1258525"/>
            </a:xfrm>
            <a:prstGeom prst="rect">
              <a:avLst/>
            </a:prstGeom>
            <a:no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方</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案</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一</a:t>
              </a:r>
              <a:endParaRPr lang="en-US" sz="1600" b="0" i="0" u="none" strike="noStrike" kern="1200" cap="none" spc="0" baseline="0" dirty="0">
                <a:solidFill>
                  <a:srgbClr val="000000"/>
                </a:solidFill>
                <a:uFillTx/>
                <a:latin typeface="標楷體" pitchFamily="65"/>
                <a:ea typeface="標楷體" pitchFamily="65"/>
              </a:endParaRPr>
            </a:p>
          </p:txBody>
        </p:sp>
      </p:grpSp>
      <p:grpSp>
        <p:nvGrpSpPr>
          <p:cNvPr id="68" name="群組 83"/>
          <p:cNvGrpSpPr/>
          <p:nvPr/>
        </p:nvGrpSpPr>
        <p:grpSpPr>
          <a:xfrm>
            <a:off x="825292" y="5066171"/>
            <a:ext cx="352593" cy="1481172"/>
            <a:chOff x="827586" y="5058186"/>
            <a:chExt cx="352593" cy="1481172"/>
          </a:xfrm>
        </p:grpSpPr>
        <p:sp>
          <p:nvSpPr>
            <p:cNvPr id="69" name="圓角矩形 84"/>
            <p:cNvSpPr/>
            <p:nvPr/>
          </p:nvSpPr>
          <p:spPr>
            <a:xfrm>
              <a:off x="827586" y="5058186"/>
              <a:ext cx="343485" cy="1481172"/>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77933C"/>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70" name="圓角矩形 4"/>
            <p:cNvSpPr/>
            <p:nvPr/>
          </p:nvSpPr>
          <p:spPr>
            <a:xfrm>
              <a:off x="842455" y="5123255"/>
              <a:ext cx="337724" cy="1394405"/>
            </a:xfrm>
            <a:prstGeom prst="rect">
              <a:avLst/>
            </a:prstGeom>
            <a:solidFill>
              <a:srgbClr val="77933C"/>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方</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案</a:t>
              </a:r>
              <a:endParaRPr lang="en-US" sz="1600" b="0" i="0" u="none" strike="noStrike" kern="1200" cap="none" spc="0" baseline="0" dirty="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標楷體" pitchFamily="65"/>
                  <a:ea typeface="標楷體" pitchFamily="65"/>
                </a:rPr>
                <a:t>二</a:t>
              </a:r>
              <a:endParaRPr lang="en-US" sz="1600" b="0" i="0" u="none" strike="noStrike" kern="1200" cap="none" spc="0" baseline="0" dirty="0">
                <a:solidFill>
                  <a:srgbClr val="000000"/>
                </a:solidFill>
                <a:uFillTx/>
                <a:latin typeface="標楷體" pitchFamily="65"/>
                <a:ea typeface="標楷體" pitchFamily="65"/>
              </a:endParaRPr>
            </a:p>
          </p:txBody>
        </p:sp>
      </p:grpSp>
      <p:sp>
        <p:nvSpPr>
          <p:cNvPr id="71" name="圓角矩形 4"/>
          <p:cNvSpPr/>
          <p:nvPr/>
        </p:nvSpPr>
        <p:spPr>
          <a:xfrm>
            <a:off x="26601" y="3947884"/>
            <a:ext cx="454868" cy="1879933"/>
          </a:xfrm>
          <a:prstGeom prst="rect">
            <a:avLst/>
          </a:prstGeom>
          <a:no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1" i="0" u="none" strike="noStrike" kern="1200" cap="none" spc="0" baseline="0" dirty="0">
                <a:solidFill>
                  <a:srgbClr val="000000"/>
                </a:solidFill>
                <a:uFillTx/>
                <a:latin typeface="標楷體" pitchFamily="65"/>
                <a:ea typeface="標楷體" pitchFamily="65"/>
              </a:rPr>
              <a:t>測驗完畢</a:t>
            </a:r>
            <a:endParaRPr lang="en-US" sz="1600" b="1" i="0" u="none" strike="noStrike" kern="1200" cap="none" spc="0" baseline="0" dirty="0">
              <a:solidFill>
                <a:srgbClr val="000000"/>
              </a:solidFill>
              <a:uFillTx/>
              <a:latin typeface="標楷體" pitchFamily="65"/>
              <a:ea typeface="標楷體" pitchFamily="65"/>
            </a:endParaRPr>
          </a:p>
        </p:txBody>
      </p:sp>
      <p:grpSp>
        <p:nvGrpSpPr>
          <p:cNvPr id="72" name="群組 87"/>
          <p:cNvGrpSpPr/>
          <p:nvPr/>
        </p:nvGrpSpPr>
        <p:grpSpPr>
          <a:xfrm>
            <a:off x="7810065" y="5093164"/>
            <a:ext cx="1298438" cy="1498253"/>
            <a:chOff x="7812359" y="5085179"/>
            <a:chExt cx="1298438" cy="1498253"/>
          </a:xfrm>
        </p:grpSpPr>
        <p:sp>
          <p:nvSpPr>
            <p:cNvPr id="73" name="圓角矩形 88"/>
            <p:cNvSpPr/>
            <p:nvPr/>
          </p:nvSpPr>
          <p:spPr>
            <a:xfrm>
              <a:off x="7812359" y="5085179"/>
              <a:ext cx="1298438" cy="1498253"/>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77933C"/>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74" name="圓角矩形 4"/>
            <p:cNvSpPr/>
            <p:nvPr/>
          </p:nvSpPr>
          <p:spPr>
            <a:xfrm>
              <a:off x="7878781" y="5292309"/>
              <a:ext cx="1188756" cy="1161031"/>
            </a:xfrm>
            <a:prstGeom prst="rect">
              <a:avLst/>
            </a:prstGeom>
            <a:solidFill>
              <a:srgbClr val="77933C"/>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zh-TW" sz="1600" b="1" i="0" u="none" strike="noStrike" kern="1200" cap="none" spc="0" baseline="0">
                  <a:solidFill>
                    <a:srgbClr val="000000"/>
                  </a:solidFill>
                  <a:uFillTx/>
                  <a:latin typeface="標楷體" pitchFamily="65"/>
                  <a:ea typeface="標楷體" pitchFamily="65"/>
                </a:rPr>
                <a:t>《學校教師》</a:t>
              </a:r>
              <a:r>
                <a:rPr lang="en-US" sz="1600" b="1" i="0" u="none" strike="noStrike" kern="1200" cap="none" spc="0" baseline="0">
                  <a:solidFill>
                    <a:srgbClr val="000000"/>
                  </a:solidFill>
                  <a:uFillTx/>
                  <a:latin typeface="標楷體" pitchFamily="65"/>
                  <a:ea typeface="標楷體" pitchFamily="65"/>
                </a:rPr>
                <a:t/>
              </a:r>
              <a:br>
                <a:rPr lang="en-US" sz="1600" b="1" i="0" u="none" strike="noStrike" kern="1200" cap="none" spc="0" baseline="0">
                  <a:solidFill>
                    <a:srgbClr val="000000"/>
                  </a:solidFill>
                  <a:uFillTx/>
                  <a:latin typeface="標楷體" pitchFamily="65"/>
                  <a:ea typeface="標楷體" pitchFamily="65"/>
                </a:rPr>
              </a:br>
              <a:r>
                <a:rPr lang="en-US" sz="1600" b="0" i="0" u="none" strike="noStrike" kern="1200" cap="none" spc="0" baseline="0">
                  <a:solidFill>
                    <a:srgbClr val="000000"/>
                  </a:solidFill>
                  <a:uFillTx/>
                  <a:latin typeface="Times New Roman" pitchFamily="18"/>
                  <a:ea typeface="標楷體" pitchFamily="65"/>
                  <a:cs typeface="Times New Roman" pitchFamily="18"/>
                </a:rPr>
                <a:t>O/O</a:t>
              </a:r>
              <a:r>
                <a:rPr lang="zh-TW" sz="1600" b="0" i="0" u="none" strike="noStrike" kern="1200" cap="none" spc="0" baseline="0">
                  <a:solidFill>
                    <a:srgbClr val="000000"/>
                  </a:solidFill>
                  <a:uFillTx/>
                  <a:latin typeface="Times New Roman" pitchFamily="18"/>
                  <a:ea typeface="標楷體" pitchFamily="65"/>
                  <a:cs typeface="Times New Roman" pitchFamily="18"/>
                </a:rPr>
                <a:t>前確認測驗結果</a:t>
              </a:r>
              <a:endParaRPr lang="en-US" sz="1600" b="0" i="0" u="none" strike="noStrike" kern="1200" cap="none" spc="0" baseline="0">
                <a:solidFill>
                  <a:srgbClr val="000000"/>
                </a:solidFill>
                <a:uFillTx/>
                <a:latin typeface="標楷體" pitchFamily="65"/>
                <a:ea typeface="標楷體" pitchFamily="65"/>
              </a:endParaRPr>
            </a:p>
          </p:txBody>
        </p:sp>
      </p:grpSp>
      <p:grpSp>
        <p:nvGrpSpPr>
          <p:cNvPr id="75" name="群組 93"/>
          <p:cNvGrpSpPr/>
          <p:nvPr/>
        </p:nvGrpSpPr>
        <p:grpSpPr>
          <a:xfrm>
            <a:off x="7537775" y="5670141"/>
            <a:ext cx="344299" cy="344299"/>
            <a:chOff x="7540069" y="5662156"/>
            <a:chExt cx="344299" cy="344299"/>
          </a:xfrm>
        </p:grpSpPr>
        <p:sp>
          <p:nvSpPr>
            <p:cNvPr id="76" name="向右箭號 94"/>
            <p:cNvSpPr/>
            <p:nvPr/>
          </p:nvSpPr>
          <p:spPr>
            <a:xfrm>
              <a:off x="7540069" y="5662156"/>
              <a:ext cx="344299" cy="344299"/>
            </a:xfrm>
            <a:custGeom>
              <a:avLst>
                <a:gd name="f0" fmla="val 10800"/>
                <a:gd name="f1" fmla="val 432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558ED5"/>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77" name="向右箭號 10"/>
            <p:cNvSpPr/>
            <p:nvPr/>
          </p:nvSpPr>
          <p:spPr>
            <a:xfrm>
              <a:off x="7540069" y="5731020"/>
              <a:ext cx="241008" cy="206581"/>
            </a:xfrm>
            <a:prstGeom prst="rect">
              <a:avLst/>
            </a:prstGeom>
            <a:noFill/>
            <a:ln cap="flat">
              <a:noFill/>
              <a:prstDash val="solid"/>
            </a:ln>
          </p:spPr>
          <p:txBody>
            <a:bodyPr vert="horz" wrap="square" lIns="0" tIns="0" rIns="0" bIns="0"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en-US" sz="1400" b="0" i="0" u="none" strike="noStrike" kern="1200" cap="none" spc="0" baseline="0">
                <a:solidFill>
                  <a:srgbClr val="FFFFFF"/>
                </a:solidFill>
                <a:uFillTx/>
                <a:latin typeface="Calibri"/>
                <a:ea typeface="新細明體"/>
              </a:endParaRPr>
            </a:p>
          </p:txBody>
        </p:sp>
      </p:grpSp>
      <p:grpSp>
        <p:nvGrpSpPr>
          <p:cNvPr id="78" name="群組 26"/>
          <p:cNvGrpSpPr/>
          <p:nvPr/>
        </p:nvGrpSpPr>
        <p:grpSpPr>
          <a:xfrm>
            <a:off x="3010927" y="3912491"/>
            <a:ext cx="2875058" cy="893326"/>
            <a:chOff x="2353915" y="3566049"/>
            <a:chExt cx="2875058" cy="1371405"/>
          </a:xfrm>
        </p:grpSpPr>
        <p:sp>
          <p:nvSpPr>
            <p:cNvPr id="79" name="圓角矩形 27"/>
            <p:cNvSpPr/>
            <p:nvPr/>
          </p:nvSpPr>
          <p:spPr>
            <a:xfrm>
              <a:off x="2411757" y="3566049"/>
              <a:ext cx="2759375" cy="1368152"/>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C3D69B"/>
            </a:solidFill>
            <a:ln cap="flat">
              <a:noFill/>
              <a:prstDash val="solid"/>
            </a:ln>
            <a:effectLst>
              <a:outerShdw dist="22997" dir="5400000" algn="tl">
                <a:srgbClr val="000000">
                  <a:alpha val="35000"/>
                </a:srgbClr>
              </a:outerShdw>
            </a:effectLst>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80" name="圓角矩形 4"/>
            <p:cNvSpPr/>
            <p:nvPr/>
          </p:nvSpPr>
          <p:spPr>
            <a:xfrm>
              <a:off x="2353915" y="3614431"/>
              <a:ext cx="2875058" cy="1323023"/>
            </a:xfrm>
            <a:prstGeom prst="rect">
              <a:avLst/>
            </a:prstGeom>
            <a:noFill/>
            <a:ln cap="flat">
              <a:noFill/>
              <a:prstDash val="solid"/>
            </a:ln>
          </p:spPr>
          <p:txBody>
            <a:bodyPr vert="horz" wrap="square" lIns="76196" tIns="76196" rIns="76196" bIns="76196" anchor="ctr" anchorCtr="1" compatLnSpc="1">
              <a:noAutofit/>
            </a:bodyPr>
            <a:lstStyle/>
            <a:p>
              <a:pPr lvl="0" algn="ctr" defTabSz="888997">
                <a:lnSpc>
                  <a:spcPct val="90000"/>
                </a:lnSpc>
                <a:spcAft>
                  <a:spcPts val="800"/>
                </a:spcAft>
                <a:defRPr sz="1800" b="0" i="0" u="none" strike="noStrike" kern="0" cap="none" spc="0" baseline="0">
                  <a:solidFill>
                    <a:srgbClr val="000000"/>
                  </a:solidFill>
                  <a:uFillTx/>
                </a:defRPr>
              </a:pPr>
              <a:r>
                <a:rPr lang="zh-TW" sz="1600" b="1" i="0" u="none" strike="noStrike" kern="1200" cap="none" spc="0" baseline="0" dirty="0" smtClean="0">
                  <a:solidFill>
                    <a:srgbClr val="000000"/>
                  </a:solidFill>
                  <a:uFillTx/>
                  <a:latin typeface="標楷體" pitchFamily="65"/>
                  <a:ea typeface="標楷體" pitchFamily="65"/>
                </a:rPr>
                <a:t>《</a:t>
              </a:r>
              <a:r>
                <a:rPr lang="zh-TW" altLang="en-US" sz="1600" b="1" dirty="0" smtClean="0">
                  <a:solidFill>
                    <a:srgbClr val="000000"/>
                  </a:solidFill>
                  <a:latin typeface="標楷體" pitchFamily="65"/>
                  <a:ea typeface="標楷體" pitchFamily="65"/>
                </a:rPr>
                <a:t>承辦</a:t>
              </a:r>
              <a:r>
                <a:rPr lang="zh-TW" altLang="en-US" sz="1600" b="1" dirty="0">
                  <a:solidFill>
                    <a:srgbClr val="000000"/>
                  </a:solidFill>
                  <a:latin typeface="標楷體" pitchFamily="65"/>
                  <a:ea typeface="標楷體" pitchFamily="65"/>
                </a:rPr>
                <a:t>人</a:t>
              </a:r>
              <a:r>
                <a:rPr lang="en-US" altLang="zh-TW" sz="1600" b="1" dirty="0" smtClean="0">
                  <a:solidFill>
                    <a:srgbClr val="000000"/>
                  </a:solidFill>
                  <a:latin typeface="標楷體" pitchFamily="65"/>
                  <a:ea typeface="標楷體" pitchFamily="65"/>
                </a:rPr>
                <a:t>》</a:t>
              </a:r>
            </a:p>
            <a:p>
              <a:pPr lvl="0" algn="ctr" defTabSz="888997">
                <a:lnSpc>
                  <a:spcPct val="90000"/>
                </a:lnSpc>
                <a:spcAft>
                  <a:spcPts val="800"/>
                </a:spcAft>
                <a:defRPr sz="1800" b="0" i="0" u="none" strike="noStrike" kern="0" cap="none" spc="0" baseline="0">
                  <a:solidFill>
                    <a:srgbClr val="000000"/>
                  </a:solidFill>
                  <a:uFillTx/>
                </a:defRPr>
              </a:pPr>
              <a:r>
                <a:rPr lang="zh-TW" altLang="en-US" sz="1600" dirty="0">
                  <a:solidFill>
                    <a:srgbClr val="000000"/>
                  </a:solidFill>
                  <a:latin typeface="標楷體" pitchFamily="65"/>
                  <a:ea typeface="標楷體" pitchFamily="65"/>
                </a:rPr>
                <a:t>閱卷與登打作答反應並直接匯入作答反應或進行線上登打</a:t>
              </a:r>
              <a:endParaRPr lang="en-US" sz="1800" b="0" i="0" u="none" strike="noStrike" kern="1200" cap="none" spc="0" baseline="0" dirty="0">
                <a:solidFill>
                  <a:srgbClr val="000000"/>
                </a:solidFill>
                <a:uFillTx/>
                <a:latin typeface="標楷體" pitchFamily="65"/>
                <a:ea typeface="標楷體" pitchFamily="65"/>
              </a:endParaRPr>
            </a:p>
          </p:txBody>
        </p:sp>
      </p:grpSp>
      <p:sp>
        <p:nvSpPr>
          <p:cNvPr id="81" name="矩形 80"/>
          <p:cNvSpPr/>
          <p:nvPr/>
        </p:nvSpPr>
        <p:spPr>
          <a:xfrm>
            <a:off x="4175967" y="3537818"/>
            <a:ext cx="384166" cy="369332"/>
          </a:xfrm>
          <a:prstGeom prst="rect">
            <a:avLst/>
          </a:prstGeom>
        </p:spPr>
        <p:txBody>
          <a:bodyPr wrap="square">
            <a:spAutoFit/>
          </a:bodyPr>
          <a:lstStyle/>
          <a:p>
            <a:r>
              <a:rPr lang="zh-TW" altLang="en-US" b="1" dirty="0" smtClean="0">
                <a:solidFill>
                  <a:srgbClr val="000000"/>
                </a:solidFill>
                <a:latin typeface="標楷體" panose="03000509000000000000" pitchFamily="65" charset="-120"/>
                <a:ea typeface="標楷體" panose="03000509000000000000" pitchFamily="65" charset="-120"/>
              </a:rPr>
              <a:t>或</a:t>
            </a:r>
            <a:endParaRPr lang="zh-TW" altLang="en-US" b="1"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Slide250">
    <p:spTree>
      <p:nvGrpSpPr>
        <p:cNvPr id="1" name=""/>
        <p:cNvGrpSpPr/>
        <p:nvPr/>
      </p:nvGrpSpPr>
      <p:grpSpPr>
        <a:xfrm>
          <a:off x="0" y="0"/>
          <a:ext cx="0" cy="0"/>
          <a:chOff x="0" y="0"/>
          <a:chExt cx="0" cy="0"/>
        </a:xfrm>
      </p:grpSpPr>
      <p:sp>
        <p:nvSpPr>
          <p:cNvPr id="2" name="內容版面配置區 2"/>
          <p:cNvSpPr txBox="1">
            <a:spLocks noGrp="1"/>
          </p:cNvSpPr>
          <p:nvPr>
            <p:ph idx="1"/>
          </p:nvPr>
        </p:nvSpPr>
        <p:spPr>
          <a:xfrm>
            <a:off x="107506" y="1124739"/>
            <a:ext cx="8945720" cy="5550691"/>
          </a:xfrm>
        </p:spPr>
        <p:txBody>
          <a:bodyPr/>
          <a:lstStyle/>
          <a:p>
            <a:pPr marL="0" lvl="0" indent="0">
              <a:lnSpc>
                <a:spcPct val="70000"/>
              </a:lnSpc>
              <a:spcBef>
                <a:spcPts val="600"/>
              </a:spcBef>
              <a:buNone/>
            </a:pPr>
            <a:r>
              <a:rPr lang="en-US" sz="2200" dirty="0">
                <a:latin typeface="DejaVu Sans" pitchFamily="34"/>
              </a:rPr>
              <a:t>Q.</a:t>
            </a:r>
            <a:r>
              <a:rPr lang="zh-TW" sz="2400" b="1" dirty="0">
                <a:latin typeface="標楷體" pitchFamily="65"/>
                <a:ea typeface="標楷體" pitchFamily="65"/>
              </a:rPr>
              <a:t>若學生請假，該生考卷如何處理呢</a:t>
            </a:r>
            <a:r>
              <a:rPr lang="en-US" sz="2400" b="1" dirty="0">
                <a:latin typeface="標楷體" pitchFamily="65"/>
                <a:ea typeface="標楷體" pitchFamily="65"/>
              </a:rPr>
              <a:t>?</a:t>
            </a:r>
          </a:p>
          <a:p>
            <a:pPr marL="0" lvl="0" indent="0">
              <a:lnSpc>
                <a:spcPct val="70000"/>
              </a:lnSpc>
              <a:spcBef>
                <a:spcPts val="600"/>
              </a:spcBef>
              <a:buNone/>
            </a:pPr>
            <a:r>
              <a:rPr lang="en-US" sz="2200" dirty="0">
                <a:latin typeface="DejaVu Sans" pitchFamily="34"/>
              </a:rPr>
              <a:t>    </a:t>
            </a:r>
            <a:r>
              <a:rPr lang="zh-TW" sz="2200" dirty="0">
                <a:latin typeface="標楷體" pitchFamily="65"/>
                <a:ea typeface="標楷體" pitchFamily="65"/>
              </a:rPr>
              <a:t>請學校端安排該生測驗後，自行上傳登打該生作答反應</a:t>
            </a:r>
            <a:r>
              <a:rPr lang="zh-TW" sz="2200" dirty="0">
                <a:latin typeface="DejaVu Sans" pitchFamily="34"/>
              </a:rPr>
              <a:t>。</a:t>
            </a:r>
            <a:endParaRPr lang="en-US" sz="2200" dirty="0">
              <a:latin typeface="DejaVu Sans" pitchFamily="34"/>
            </a:endParaRPr>
          </a:p>
          <a:p>
            <a:pPr marL="0" lvl="0" indent="0">
              <a:lnSpc>
                <a:spcPct val="70000"/>
              </a:lnSpc>
              <a:spcBef>
                <a:spcPts val="600"/>
              </a:spcBef>
              <a:buNone/>
            </a:pPr>
            <a:endParaRPr lang="en-US" sz="600" dirty="0">
              <a:latin typeface="標楷體" pitchFamily="65"/>
              <a:ea typeface="標楷體" pitchFamily="65"/>
            </a:endParaRPr>
          </a:p>
          <a:p>
            <a:pPr marL="0" lvl="0" indent="0">
              <a:lnSpc>
                <a:spcPct val="70000"/>
              </a:lnSpc>
              <a:spcBef>
                <a:spcPts val="600"/>
              </a:spcBef>
              <a:buNone/>
            </a:pPr>
            <a:r>
              <a:rPr lang="en-US" sz="2200" dirty="0">
                <a:latin typeface="DejaVu Sans" pitchFamily="34"/>
              </a:rPr>
              <a:t>Q.</a:t>
            </a:r>
            <a:r>
              <a:rPr lang="zh-TW" sz="2400" b="1" dirty="0">
                <a:latin typeface="標楷體" pitchFamily="65"/>
                <a:ea typeface="標楷體" pitchFamily="65"/>
              </a:rPr>
              <a:t>紙筆測驗名單檢核表於哪裡下載，此表作用為何</a:t>
            </a:r>
            <a:r>
              <a:rPr lang="en-US" sz="2400" b="1" dirty="0">
                <a:latin typeface="標楷體" pitchFamily="65"/>
                <a:ea typeface="標楷體" pitchFamily="65"/>
              </a:rPr>
              <a:t>?</a:t>
            </a:r>
          </a:p>
          <a:p>
            <a:pPr marL="0" lvl="0" indent="0">
              <a:lnSpc>
                <a:spcPct val="70000"/>
              </a:lnSpc>
              <a:spcBef>
                <a:spcPts val="600"/>
              </a:spcBef>
              <a:buNone/>
            </a:pPr>
            <a:r>
              <a:rPr lang="en-US" sz="2200" dirty="0">
                <a:latin typeface="標楷體" pitchFamily="65"/>
                <a:ea typeface="標楷體" pitchFamily="65"/>
              </a:rPr>
              <a:t>  </a:t>
            </a:r>
            <a:r>
              <a:rPr lang="zh-TW" sz="2200" dirty="0">
                <a:latin typeface="標楷體" pitchFamily="65"/>
                <a:ea typeface="標楷體" pitchFamily="65"/>
              </a:rPr>
              <a:t>登記測驗科目→參、表單下載，此表提供學校端再次核對低年級測</a:t>
            </a:r>
            <a:endParaRPr lang="en-US" sz="2200" dirty="0">
              <a:latin typeface="標楷體" pitchFamily="65"/>
              <a:ea typeface="標楷體" pitchFamily="65"/>
            </a:endParaRPr>
          </a:p>
          <a:p>
            <a:pPr marL="0" lvl="0" indent="0">
              <a:lnSpc>
                <a:spcPct val="70000"/>
              </a:lnSpc>
              <a:spcBef>
                <a:spcPts val="600"/>
              </a:spcBef>
              <a:buNone/>
            </a:pPr>
            <a:r>
              <a:rPr lang="en-US" sz="2200" dirty="0">
                <a:latin typeface="標楷體" pitchFamily="65"/>
                <a:ea typeface="標楷體" pitchFamily="65"/>
              </a:rPr>
              <a:t>  </a:t>
            </a:r>
            <a:r>
              <a:rPr lang="zh-TW" sz="2200" dirty="0">
                <a:latin typeface="標楷體" pitchFamily="65"/>
                <a:ea typeface="標楷體" pitchFamily="65"/>
              </a:rPr>
              <a:t>驗名單及考科是否有誤。</a:t>
            </a:r>
            <a:endParaRPr lang="en-US" sz="2200" dirty="0">
              <a:latin typeface="標楷體" pitchFamily="65"/>
              <a:ea typeface="標楷體" pitchFamily="65"/>
            </a:endParaRPr>
          </a:p>
          <a:p>
            <a:pPr marL="0" lvl="0" indent="0">
              <a:lnSpc>
                <a:spcPct val="70000"/>
              </a:lnSpc>
              <a:spcBef>
                <a:spcPts val="600"/>
              </a:spcBef>
              <a:buNone/>
            </a:pPr>
            <a:endParaRPr lang="en-US" sz="600" dirty="0">
              <a:latin typeface="標楷體" pitchFamily="65"/>
              <a:ea typeface="標楷體" pitchFamily="65"/>
            </a:endParaRPr>
          </a:p>
          <a:p>
            <a:pPr marL="0" lvl="0" indent="0">
              <a:lnSpc>
                <a:spcPct val="70000"/>
              </a:lnSpc>
              <a:spcBef>
                <a:spcPts val="600"/>
              </a:spcBef>
              <a:buNone/>
            </a:pPr>
            <a:r>
              <a:rPr lang="en-US" sz="2200" dirty="0">
                <a:latin typeface="DejaVu Sans" pitchFamily="34"/>
              </a:rPr>
              <a:t>Q.</a:t>
            </a:r>
            <a:r>
              <a:rPr lang="zh-TW" sz="2400" b="1" dirty="0">
                <a:latin typeface="標楷體" pitchFamily="65"/>
                <a:ea typeface="標楷體" pitchFamily="65"/>
              </a:rPr>
              <a:t>寄回測驗中心閱卷之考卷需批改嗎</a:t>
            </a:r>
            <a:r>
              <a:rPr lang="en-US" sz="2400" b="1" dirty="0">
                <a:latin typeface="標楷體" pitchFamily="65"/>
                <a:ea typeface="標楷體" pitchFamily="65"/>
              </a:rPr>
              <a:t>?</a:t>
            </a:r>
          </a:p>
          <a:p>
            <a:pPr marL="0" lvl="0" indent="0">
              <a:lnSpc>
                <a:spcPct val="70000"/>
              </a:lnSpc>
              <a:spcBef>
                <a:spcPts val="600"/>
              </a:spcBef>
              <a:buNone/>
            </a:pPr>
            <a:r>
              <a:rPr lang="en-US" sz="2200" dirty="0">
                <a:latin typeface="DejaVu Sans" pitchFamily="34"/>
              </a:rPr>
              <a:t>    </a:t>
            </a:r>
            <a:r>
              <a:rPr lang="zh-TW" sz="2200" u="sng" dirty="0">
                <a:latin typeface="標楷體" pitchFamily="65"/>
                <a:ea typeface="標楷體" pitchFamily="65"/>
              </a:rPr>
              <a:t>不用</a:t>
            </a:r>
            <a:r>
              <a:rPr lang="zh-TW" sz="2200" dirty="0">
                <a:latin typeface="標楷體" pitchFamily="65"/>
                <a:ea typeface="標楷體" pitchFamily="65"/>
              </a:rPr>
              <a:t>，已批改考卷將聯繫學校並退回，由學校端自行上傳。</a:t>
            </a:r>
            <a:endParaRPr lang="en-US" sz="2200" dirty="0">
              <a:latin typeface="標楷體" pitchFamily="65"/>
              <a:ea typeface="標楷體" pitchFamily="65"/>
            </a:endParaRPr>
          </a:p>
          <a:p>
            <a:pPr marL="0" lvl="0" indent="0">
              <a:lnSpc>
                <a:spcPct val="70000"/>
              </a:lnSpc>
              <a:spcBef>
                <a:spcPts val="600"/>
              </a:spcBef>
              <a:buNone/>
            </a:pPr>
            <a:endParaRPr lang="en-US" sz="600" dirty="0">
              <a:latin typeface="標楷體" pitchFamily="65"/>
              <a:ea typeface="標楷體" pitchFamily="65"/>
            </a:endParaRPr>
          </a:p>
          <a:p>
            <a:pPr marL="0" lvl="0" indent="0">
              <a:lnSpc>
                <a:spcPct val="70000"/>
              </a:lnSpc>
              <a:spcBef>
                <a:spcPts val="600"/>
              </a:spcBef>
              <a:buNone/>
            </a:pPr>
            <a:r>
              <a:rPr lang="en-US" sz="2200" dirty="0">
                <a:latin typeface="DejaVu Sans" pitchFamily="34"/>
              </a:rPr>
              <a:t>Q.</a:t>
            </a:r>
            <a:r>
              <a:rPr lang="zh-TW" sz="2400" b="1" dirty="0">
                <a:latin typeface="標楷體" pitchFamily="65"/>
                <a:ea typeface="標楷體" pitchFamily="65"/>
              </a:rPr>
              <a:t>已自行批改並上傳之試卷需寄回測驗中心嗎</a:t>
            </a:r>
            <a:r>
              <a:rPr lang="en-US" sz="2400" b="1" dirty="0">
                <a:latin typeface="標楷體" pitchFamily="65"/>
                <a:ea typeface="標楷體" pitchFamily="65"/>
              </a:rPr>
              <a:t>?</a:t>
            </a:r>
          </a:p>
          <a:p>
            <a:pPr marL="0" lvl="0" indent="0">
              <a:lnSpc>
                <a:spcPct val="70000"/>
              </a:lnSpc>
              <a:spcBef>
                <a:spcPts val="600"/>
              </a:spcBef>
              <a:buNone/>
            </a:pPr>
            <a:r>
              <a:rPr lang="en-US" sz="2200" dirty="0">
                <a:latin typeface="標楷體" pitchFamily="65"/>
                <a:ea typeface="標楷體" pitchFamily="65"/>
              </a:rPr>
              <a:t>  </a:t>
            </a:r>
            <a:r>
              <a:rPr lang="zh-TW" sz="2200" u="sng" dirty="0">
                <a:latin typeface="標楷體" pitchFamily="65"/>
                <a:ea typeface="標楷體" pitchFamily="65"/>
              </a:rPr>
              <a:t>不用</a:t>
            </a:r>
            <a:r>
              <a:rPr lang="zh-TW" sz="2200" dirty="0">
                <a:latin typeface="標楷體" pitchFamily="65"/>
                <a:ea typeface="標楷體" pitchFamily="65"/>
              </a:rPr>
              <a:t>，若寄回將視為不請領資料處理費之學校。</a:t>
            </a:r>
            <a:endParaRPr lang="en-US" sz="2200" dirty="0">
              <a:latin typeface="標楷體" pitchFamily="65"/>
              <a:ea typeface="標楷體" pitchFamily="65"/>
            </a:endParaRPr>
          </a:p>
          <a:p>
            <a:pPr marL="0" lvl="0" indent="0">
              <a:lnSpc>
                <a:spcPct val="70000"/>
              </a:lnSpc>
              <a:spcBef>
                <a:spcPts val="600"/>
              </a:spcBef>
              <a:buNone/>
            </a:pPr>
            <a:endParaRPr lang="en-US" sz="600" dirty="0">
              <a:latin typeface="標楷體" pitchFamily="65"/>
              <a:ea typeface="標楷體" pitchFamily="65"/>
            </a:endParaRPr>
          </a:p>
          <a:p>
            <a:pPr marL="0" lvl="0" indent="0">
              <a:lnSpc>
                <a:spcPct val="70000"/>
              </a:lnSpc>
              <a:spcBef>
                <a:spcPts val="600"/>
              </a:spcBef>
              <a:buNone/>
            </a:pPr>
            <a:r>
              <a:rPr lang="en-US" sz="2200" dirty="0">
                <a:latin typeface="DejaVu Sans" pitchFamily="34"/>
              </a:rPr>
              <a:t>Q.</a:t>
            </a:r>
            <a:r>
              <a:rPr lang="zh-TW" sz="2400" b="1" dirty="0">
                <a:latin typeface="標楷體" pitchFamily="65"/>
                <a:ea typeface="標楷體" pitchFamily="65"/>
              </a:rPr>
              <a:t>下修低年級紙筆試卷可以寄回測驗中心閱卷嗎</a:t>
            </a:r>
            <a:r>
              <a:rPr lang="en-US" sz="2400" b="1" dirty="0">
                <a:latin typeface="標楷體" pitchFamily="65"/>
                <a:ea typeface="標楷體" pitchFamily="65"/>
              </a:rPr>
              <a:t>?</a:t>
            </a:r>
          </a:p>
          <a:p>
            <a:pPr marL="0" lvl="0" indent="0">
              <a:lnSpc>
                <a:spcPct val="70000"/>
              </a:lnSpc>
              <a:spcBef>
                <a:spcPts val="600"/>
              </a:spcBef>
              <a:buNone/>
            </a:pPr>
            <a:r>
              <a:rPr lang="en-US" sz="2200" dirty="0">
                <a:latin typeface="DejaVu Sans" pitchFamily="34"/>
                <a:ea typeface="標楷體" pitchFamily="65"/>
              </a:rPr>
              <a:t>    </a:t>
            </a:r>
            <a:r>
              <a:rPr lang="zh-TW" sz="2200" u="sng" dirty="0">
                <a:latin typeface="DejaVu Sans" pitchFamily="34"/>
                <a:ea typeface="標楷體" pitchFamily="65"/>
              </a:rPr>
              <a:t>不能</a:t>
            </a:r>
            <a:r>
              <a:rPr lang="zh-TW" sz="2200" dirty="0">
                <a:latin typeface="DejaVu Sans" pitchFamily="34"/>
                <a:ea typeface="標楷體" pitchFamily="65"/>
              </a:rPr>
              <a:t>，下修測驗試卷需由學校端自行上傳。</a:t>
            </a:r>
            <a:endParaRPr lang="en-US" sz="2200" dirty="0">
              <a:latin typeface="DejaVu Sans" pitchFamily="34"/>
              <a:ea typeface="標楷體" pitchFamily="65"/>
            </a:endParaRPr>
          </a:p>
          <a:p>
            <a:pPr marL="0" lvl="0" indent="0">
              <a:lnSpc>
                <a:spcPct val="70000"/>
              </a:lnSpc>
              <a:spcBef>
                <a:spcPts val="600"/>
              </a:spcBef>
              <a:buNone/>
            </a:pPr>
            <a:endParaRPr lang="en-US" sz="700" dirty="0">
              <a:latin typeface="標楷體" pitchFamily="65"/>
              <a:ea typeface="標楷體" pitchFamily="65"/>
            </a:endParaRPr>
          </a:p>
          <a:p>
            <a:pPr marL="0" lvl="0" indent="0">
              <a:lnSpc>
                <a:spcPct val="70000"/>
              </a:lnSpc>
              <a:spcBef>
                <a:spcPts val="600"/>
              </a:spcBef>
              <a:buNone/>
            </a:pPr>
            <a:r>
              <a:rPr lang="en-US" sz="2200" dirty="0">
                <a:latin typeface="DejaVu Sans" pitchFamily="34"/>
              </a:rPr>
              <a:t>Q.</a:t>
            </a:r>
            <a:r>
              <a:rPr lang="zh-TW" sz="2400" b="1" dirty="0">
                <a:latin typeface="標楷體" pitchFamily="65"/>
                <a:ea typeface="標楷體" pitchFamily="65"/>
              </a:rPr>
              <a:t>如只寄回一個年段試卷，其餘自行上傳，能請領資料處理費嗎</a:t>
            </a:r>
            <a:r>
              <a:rPr lang="en-US" sz="2400" b="1" dirty="0">
                <a:latin typeface="標楷體" pitchFamily="65"/>
                <a:ea typeface="標楷體" pitchFamily="65"/>
              </a:rPr>
              <a:t>?</a:t>
            </a:r>
          </a:p>
          <a:p>
            <a:pPr marL="0" lvl="0" indent="0">
              <a:lnSpc>
                <a:spcPct val="70000"/>
              </a:lnSpc>
              <a:spcBef>
                <a:spcPts val="600"/>
              </a:spcBef>
              <a:buNone/>
            </a:pPr>
            <a:r>
              <a:rPr lang="en-US" sz="2200" dirty="0">
                <a:latin typeface="標楷體" pitchFamily="65"/>
                <a:ea typeface="標楷體" pitchFamily="65"/>
              </a:rPr>
              <a:t>  </a:t>
            </a:r>
            <a:r>
              <a:rPr lang="zh-TW" sz="2200" u="sng" dirty="0">
                <a:latin typeface="標楷體" pitchFamily="65"/>
                <a:ea typeface="標楷體" pitchFamily="65"/>
              </a:rPr>
              <a:t>不能</a:t>
            </a:r>
            <a:r>
              <a:rPr lang="zh-TW" sz="2200" dirty="0">
                <a:latin typeface="標楷體" pitchFamily="65"/>
                <a:ea typeface="標楷體" pitchFamily="65"/>
              </a:rPr>
              <a:t>，資料處理費以「校」為單位，寄回則無法請領。</a:t>
            </a:r>
            <a:endParaRPr lang="en-US" sz="2200" dirty="0">
              <a:latin typeface="標楷體" pitchFamily="65"/>
              <a:ea typeface="標楷體" pitchFamily="65"/>
            </a:endParaRPr>
          </a:p>
        </p:txBody>
      </p:sp>
      <p:grpSp>
        <p:nvGrpSpPr>
          <p:cNvPr id="3" name="群組 4"/>
          <p:cNvGrpSpPr/>
          <p:nvPr/>
        </p:nvGrpSpPr>
        <p:grpSpPr>
          <a:xfrm>
            <a:off x="262323" y="188640"/>
            <a:ext cx="1555366" cy="648071"/>
            <a:chOff x="262323" y="188640"/>
            <a:chExt cx="1555366" cy="648071"/>
          </a:xfrm>
        </p:grpSpPr>
        <p:sp>
          <p:nvSpPr>
            <p:cNvPr id="4" name="笑臉 5"/>
            <p:cNvSpPr/>
            <p:nvPr/>
          </p:nvSpPr>
          <p:spPr>
            <a:xfrm>
              <a:off x="262323" y="188640"/>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橢圓形圖說文字 6"/>
            <p:cNvSpPr/>
            <p:nvPr/>
          </p:nvSpPr>
          <p:spPr>
            <a:xfrm>
              <a:off x="1143539" y="188640"/>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sp>
        <p:nvSpPr>
          <p:cNvPr id="6" name="投影片編號版面配置區 5"/>
          <p:cNvSpPr txBox="1"/>
          <p:nvPr/>
        </p:nvSpPr>
        <p:spPr>
          <a:xfrm>
            <a:off x="691963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5014F1-0E79-42EA-9380-EE9DCA5E06B9}" type="slidenum">
              <a:t>16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grpSp>
        <p:nvGrpSpPr>
          <p:cNvPr id="2" name="群組 1"/>
          <p:cNvGrpSpPr/>
          <p:nvPr/>
        </p:nvGrpSpPr>
        <p:grpSpPr>
          <a:xfrm>
            <a:off x="1060859" y="1573179"/>
            <a:ext cx="7014810" cy="4792541"/>
            <a:chOff x="1060859" y="1573179"/>
            <a:chExt cx="7014810" cy="4792541"/>
          </a:xfrm>
        </p:grpSpPr>
        <p:sp>
          <p:nvSpPr>
            <p:cNvPr id="3" name="AutoShape 3"/>
            <p:cNvSpPr/>
            <p:nvPr/>
          </p:nvSpPr>
          <p:spPr>
            <a:xfrm>
              <a:off x="4835667" y="1664052"/>
              <a:ext cx="3240002"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dirty="0">
                  <a:solidFill>
                    <a:srgbClr val="000000"/>
                  </a:solidFill>
                  <a:uFillTx/>
                  <a:latin typeface="Times New Roman" pitchFamily="18"/>
                  <a:ea typeface="標楷體" pitchFamily="65"/>
                </a:rPr>
                <a:t>至</a:t>
              </a:r>
              <a:r>
                <a:rPr lang="zh-TW" sz="2000" b="1" i="0" u="none" strike="noStrike" kern="0" cap="none" spc="0" baseline="0" dirty="0">
                  <a:solidFill>
                    <a:srgbClr val="000000"/>
                  </a:solidFill>
                  <a:uFillTx/>
                  <a:latin typeface="Times New Roman" pitchFamily="18"/>
                  <a:ea typeface="標楷體" pitchFamily="65"/>
                </a:rPr>
                <a:t>登記測驗科目</a:t>
              </a:r>
              <a:r>
                <a:rPr lang="zh-TW" sz="2000" b="0" i="0" u="none" strike="noStrike" kern="0" cap="none" spc="0" baseline="0" dirty="0">
                  <a:solidFill>
                    <a:srgbClr val="000000"/>
                  </a:solidFill>
                  <a:uFillTx/>
                  <a:latin typeface="Times New Roman" pitchFamily="18"/>
                  <a:ea typeface="標楷體" pitchFamily="65"/>
                </a:rPr>
                <a:t>點選</a:t>
              </a:r>
              <a:endParaRPr lang="en-US" sz="20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en-US" sz="2000" b="0" i="0" u="none" strike="noStrike" kern="0" cap="none" spc="0" baseline="0" dirty="0">
                  <a:solidFill>
                    <a:srgbClr val="000000"/>
                  </a:solidFill>
                  <a:uFillTx/>
                  <a:latin typeface="Times New Roman" pitchFamily="18"/>
                  <a:ea typeface="標楷體" pitchFamily="65"/>
                </a:rPr>
                <a:t>                      </a:t>
              </a:r>
              <a:r>
                <a:rPr lang="zh-TW" sz="2000" b="0" i="0" u="none" strike="noStrike" kern="0" cap="none" spc="0" baseline="0" dirty="0">
                  <a:solidFill>
                    <a:srgbClr val="000000"/>
                  </a:solidFill>
                  <a:uFillTx/>
                  <a:latin typeface="Times New Roman" pitchFamily="18"/>
                  <a:ea typeface="標楷體" pitchFamily="65"/>
                </a:rPr>
                <a:t>鈕以更新名單</a:t>
              </a:r>
              <a:endParaRPr lang="en-US" sz="20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dirty="0">
                  <a:solidFill>
                    <a:srgbClr val="000000"/>
                  </a:solidFill>
                  <a:uFillTx/>
                  <a:latin typeface="Times New Roman" pitchFamily="18"/>
                  <a:ea typeface="標楷體" pitchFamily="65"/>
                </a:rPr>
                <a:t>並確認考試科目</a:t>
              </a:r>
              <a:endParaRPr lang="en-US" sz="2000" b="0" i="0" u="none" strike="noStrike" kern="0" cap="none" spc="0" baseline="0" dirty="0">
                <a:solidFill>
                  <a:srgbClr val="000000"/>
                </a:solidFill>
                <a:uFillTx/>
                <a:latin typeface="Times New Roman" pitchFamily="18"/>
                <a:ea typeface="標楷體" pitchFamily="65"/>
              </a:endParaRPr>
            </a:p>
          </p:txBody>
        </p:sp>
        <p:sp>
          <p:nvSpPr>
            <p:cNvPr id="4" name="AutoShape 4"/>
            <p:cNvSpPr/>
            <p:nvPr/>
          </p:nvSpPr>
          <p:spPr>
            <a:xfrm>
              <a:off x="4835667" y="3245617"/>
              <a:ext cx="3240002" cy="1008236"/>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algn="ctr">
                <a:spcBef>
                  <a:spcPts val="200"/>
                </a:spcBef>
                <a:spcAft>
                  <a:spcPts val="200"/>
                </a:spcAft>
                <a:defRPr sz="1800" b="0" i="0" u="none" strike="noStrike" kern="0" cap="none" spc="0" baseline="0">
                  <a:solidFill>
                    <a:srgbClr val="000000"/>
                  </a:solidFill>
                  <a:uFillTx/>
                </a:defRPr>
              </a:pPr>
              <a:r>
                <a:rPr lang="zh-TW" altLang="zh-TW" sz="2000" kern="0" dirty="0" smtClean="0">
                  <a:solidFill>
                    <a:srgbClr val="000000"/>
                  </a:solidFill>
                  <a:latin typeface="Times New Roman" pitchFamily="18"/>
                  <a:ea typeface="標楷體" pitchFamily="65"/>
                </a:rPr>
                <a:t>至</a:t>
              </a:r>
              <a:r>
                <a:rPr lang="zh-TW" altLang="en-US" sz="2000" b="1" kern="0" dirty="0">
                  <a:solidFill>
                    <a:srgbClr val="000000"/>
                  </a:solidFill>
                  <a:latin typeface="Times New Roman" pitchFamily="18"/>
                  <a:ea typeface="標楷體" pitchFamily="65"/>
                </a:rPr>
                <a:t>預約測驗時間</a:t>
              </a:r>
              <a:r>
                <a:rPr lang="zh-TW" altLang="zh-TW" sz="2000" kern="0" dirty="0" smtClean="0">
                  <a:solidFill>
                    <a:srgbClr val="000000"/>
                  </a:solidFill>
                  <a:latin typeface="Times New Roman" pitchFamily="18"/>
                  <a:ea typeface="標楷體" pitchFamily="65"/>
                </a:rPr>
                <a:t>點選</a:t>
              </a:r>
              <a:endParaRPr lang="en-US" altLang="zh-TW" sz="2000" kern="0" dirty="0">
                <a:solidFill>
                  <a:srgbClr val="000000"/>
                </a:solidFill>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altLang="en-US" sz="2000" b="0" i="0" u="none" strike="noStrike" kern="0" cap="none" spc="0" baseline="0" dirty="0" smtClean="0">
                  <a:solidFill>
                    <a:srgbClr val="000000"/>
                  </a:solidFill>
                  <a:uFillTx/>
                  <a:latin typeface="Times New Roman" pitchFamily="18"/>
                  <a:ea typeface="標楷體" pitchFamily="65"/>
                </a:rPr>
                <a:t>預計</a:t>
              </a:r>
              <a:r>
                <a:rPr lang="zh-TW" sz="2000" b="0" i="0" u="none" strike="noStrike" kern="0" cap="none" spc="0" baseline="0" dirty="0" smtClean="0">
                  <a:solidFill>
                    <a:srgbClr val="000000"/>
                  </a:solidFill>
                  <a:uFillTx/>
                  <a:latin typeface="Times New Roman" pitchFamily="18"/>
                  <a:ea typeface="標楷體" pitchFamily="65"/>
                </a:rPr>
                <a:t>施</a:t>
              </a:r>
              <a:r>
                <a:rPr lang="zh-TW" sz="2000" b="0" i="0" u="none" strike="noStrike" kern="0" cap="none" spc="0" baseline="0" dirty="0">
                  <a:solidFill>
                    <a:srgbClr val="000000"/>
                  </a:solidFill>
                  <a:uFillTx/>
                  <a:latin typeface="Times New Roman" pitchFamily="18"/>
                  <a:ea typeface="標楷體" pitchFamily="65"/>
                </a:rPr>
                <a:t>測時段</a:t>
              </a:r>
              <a:endParaRPr lang="en-US" sz="20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en-US" sz="2000" b="0" i="0" u="none" strike="noStrike" kern="0" cap="none" spc="0" baseline="0" dirty="0">
                  <a:solidFill>
                    <a:srgbClr val="000000"/>
                  </a:solidFill>
                  <a:uFillTx/>
                  <a:latin typeface="Times New Roman" pitchFamily="18"/>
                  <a:ea typeface="標楷體" pitchFamily="65"/>
                </a:rPr>
                <a:t>(</a:t>
              </a:r>
              <a:r>
                <a:rPr lang="zh-TW" sz="2000" b="0" i="0" u="none" strike="noStrike" kern="0" cap="none" spc="0" baseline="0" dirty="0">
                  <a:solidFill>
                    <a:srgbClr val="000000"/>
                  </a:solidFill>
                  <a:uFillTx/>
                  <a:latin typeface="Times New Roman" pitchFamily="18"/>
                  <a:ea typeface="標楷體" pitchFamily="65"/>
                </a:rPr>
                <a:t>同時段無預約上限</a:t>
              </a:r>
              <a:r>
                <a:rPr lang="en-US" sz="2000" b="0" i="0" u="none" strike="noStrike" kern="0" cap="none" spc="0" baseline="0" dirty="0">
                  <a:solidFill>
                    <a:srgbClr val="000000"/>
                  </a:solidFill>
                  <a:uFillTx/>
                  <a:latin typeface="Times New Roman" pitchFamily="18"/>
                  <a:ea typeface="標楷體" pitchFamily="65"/>
                </a:rPr>
                <a:t>)</a:t>
              </a:r>
            </a:p>
          </p:txBody>
        </p:sp>
        <p:sp>
          <p:nvSpPr>
            <p:cNvPr id="5" name="AutoShape 6"/>
            <p:cNvSpPr/>
            <p:nvPr/>
          </p:nvSpPr>
          <p:spPr>
            <a:xfrm>
              <a:off x="1067214" y="2016471"/>
              <a:ext cx="2700003"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登入科技化評量系統</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點選</a:t>
              </a:r>
              <a:r>
                <a:rPr lang="zh-TW" sz="2000" b="1" i="0" u="none" strike="noStrike" kern="0" cap="none" spc="0" baseline="0">
                  <a:solidFill>
                    <a:srgbClr val="000000"/>
                  </a:solidFill>
                  <a:uFillTx/>
                  <a:latin typeface="Times New Roman" pitchFamily="18"/>
                  <a:ea typeface="標楷體" pitchFamily="65"/>
                </a:rPr>
                <a:t>學生資料管理</a:t>
              </a:r>
              <a:endParaRPr lang="en-US" sz="2000" b="0" i="0" u="none" strike="noStrike" kern="0" cap="none" spc="0" baseline="0">
                <a:solidFill>
                  <a:srgbClr val="000000"/>
                </a:solidFill>
                <a:uFillTx/>
                <a:latin typeface="Times New Roman" pitchFamily="18"/>
                <a:ea typeface="標楷體" pitchFamily="65"/>
              </a:endParaRPr>
            </a:p>
          </p:txBody>
        </p:sp>
        <p:sp>
          <p:nvSpPr>
            <p:cNvPr id="6" name="AutoShape 7"/>
            <p:cNvSpPr/>
            <p:nvPr/>
          </p:nvSpPr>
          <p:spPr>
            <a:xfrm>
              <a:off x="1067214" y="3645228"/>
              <a:ext cx="2700003"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確認及管理</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應施測名單</a:t>
              </a:r>
              <a:endParaRPr lang="en-US" sz="2000" b="0" i="0" u="none" strike="noStrike" kern="0" cap="none" spc="0" baseline="0">
                <a:solidFill>
                  <a:srgbClr val="000000"/>
                </a:solidFill>
                <a:uFillTx/>
                <a:latin typeface="Times New Roman" pitchFamily="18"/>
                <a:ea typeface="標楷體" pitchFamily="65"/>
              </a:endParaRPr>
            </a:p>
          </p:txBody>
        </p:sp>
        <p:sp>
          <p:nvSpPr>
            <p:cNvPr id="7" name="AutoShape 8"/>
            <p:cNvSpPr/>
            <p:nvPr/>
          </p:nvSpPr>
          <p:spPr>
            <a:xfrm>
              <a:off x="1060859" y="4725226"/>
              <a:ext cx="2700003"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確認學生資料</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是否正確</a:t>
              </a:r>
            </a:p>
          </p:txBody>
        </p:sp>
        <p:sp>
          <p:nvSpPr>
            <p:cNvPr id="8" name="AutoShape 14"/>
            <p:cNvSpPr/>
            <p:nvPr/>
          </p:nvSpPr>
          <p:spPr>
            <a:xfrm>
              <a:off x="4835667" y="5645722"/>
              <a:ext cx="3240002"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施測完畢，即可</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查閱施測結果</a:t>
              </a:r>
            </a:p>
          </p:txBody>
        </p:sp>
        <p:sp>
          <p:nvSpPr>
            <p:cNvPr id="9" name="Line 18"/>
            <p:cNvSpPr/>
            <p:nvPr/>
          </p:nvSpPr>
          <p:spPr>
            <a:xfrm>
              <a:off x="2417216" y="3285219"/>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0" name="Line 19"/>
            <p:cNvSpPr/>
            <p:nvPr/>
          </p:nvSpPr>
          <p:spPr>
            <a:xfrm>
              <a:off x="2410861" y="4365226"/>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1" name="Line 20"/>
            <p:cNvSpPr/>
            <p:nvPr/>
          </p:nvSpPr>
          <p:spPr>
            <a:xfrm>
              <a:off x="4338873" y="1573179"/>
              <a:ext cx="0" cy="466413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76196" cap="flat">
              <a:solidFill>
                <a:srgbClr val="993300"/>
              </a:solidFill>
              <a:custDash>
                <a:ds d="100000" sp="100000"/>
              </a:custDash>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2" name="AutoShape 25"/>
            <p:cNvSpPr/>
            <p:nvPr/>
          </p:nvSpPr>
          <p:spPr>
            <a:xfrm>
              <a:off x="3933401" y="3645301"/>
              <a:ext cx="810953" cy="533396"/>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558ED5"/>
            </a:solidFill>
            <a:ln w="9528" cap="flat">
              <a:solidFill>
                <a:srgbClr val="0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pic>
          <p:nvPicPr>
            <p:cNvPr id="13" name="圖片 8">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5027846" y="2123200"/>
              <a:ext cx="1327919" cy="388985"/>
            </a:xfrm>
            <a:prstGeom prst="rect">
              <a:avLst/>
            </a:prstGeom>
            <a:noFill/>
            <a:ln cap="flat">
              <a:noFill/>
            </a:ln>
          </p:spPr>
        </p:pic>
        <p:sp>
          <p:nvSpPr>
            <p:cNvPr id="14" name="AutoShape 5"/>
            <p:cNvSpPr/>
            <p:nvPr/>
          </p:nvSpPr>
          <p:spPr>
            <a:xfrm>
              <a:off x="4826486" y="4565715"/>
              <a:ext cx="3240002"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通知學生於預約</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時段內上線施測</a:t>
              </a:r>
            </a:p>
          </p:txBody>
        </p:sp>
        <p:sp>
          <p:nvSpPr>
            <p:cNvPr id="15" name="Line 18"/>
            <p:cNvSpPr/>
            <p:nvPr/>
          </p:nvSpPr>
          <p:spPr>
            <a:xfrm>
              <a:off x="6455664" y="2924050"/>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6" name="Line 18"/>
            <p:cNvSpPr/>
            <p:nvPr/>
          </p:nvSpPr>
          <p:spPr>
            <a:xfrm>
              <a:off x="6455664" y="4205716"/>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7" name="Line 18"/>
            <p:cNvSpPr/>
            <p:nvPr/>
          </p:nvSpPr>
          <p:spPr>
            <a:xfrm>
              <a:off x="6455664" y="5285723"/>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grpSp>
      <p:sp>
        <p:nvSpPr>
          <p:cNvPr id="18" name="文字方塊 4"/>
          <p:cNvSpPr txBox="1"/>
          <p:nvPr/>
        </p:nvSpPr>
        <p:spPr>
          <a:xfrm>
            <a:off x="467541" y="1202390"/>
            <a:ext cx="3105814"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承辦教師作業流程：</a:t>
            </a:r>
            <a:endParaRPr lang="en-US" sz="2400" b="0" i="0" u="none" strike="noStrike" kern="1200" cap="none" spc="0" baseline="0">
              <a:solidFill>
                <a:srgbClr val="000000"/>
              </a:solidFill>
              <a:uFillTx/>
              <a:latin typeface="標楷體" pitchFamily="65"/>
              <a:ea typeface="標楷體" pitchFamily="65"/>
            </a:endParaRPr>
          </a:p>
        </p:txBody>
      </p:sp>
      <p:sp>
        <p:nvSpPr>
          <p:cNvPr id="19"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CA2387-5A4D-45A2-8E51-DFC12FA1F8F8}" type="slidenum">
              <a:t>17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20" name="標題 1"/>
          <p:cNvSpPr txBox="1"/>
          <p:nvPr/>
        </p:nvSpPr>
        <p:spPr>
          <a:xfrm>
            <a:off x="457200" y="274640"/>
            <a:ext cx="8229600" cy="1143000"/>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4000" b="0" i="0" u="none" strike="noStrike" kern="1200" cap="none" spc="0" baseline="0">
                <a:solidFill>
                  <a:srgbClr val="953735"/>
                </a:solidFill>
                <a:uFillTx/>
                <a:latin typeface="Times New Roman" pitchFamily="18"/>
                <a:ea typeface="標楷體" pitchFamily="65"/>
                <a:cs typeface="Times New Roman" pitchFamily="18"/>
              </a:rPr>
              <a:t>測驗模式</a:t>
            </a:r>
            <a:r>
              <a:rPr lang="en-US" sz="4000" b="0" i="0" u="none" strike="noStrike" kern="1200" cap="none" spc="0" baseline="0">
                <a:solidFill>
                  <a:srgbClr val="953735"/>
                </a:solidFill>
                <a:uFillTx/>
                <a:latin typeface="Times New Roman" pitchFamily="18"/>
                <a:ea typeface="標楷體" pitchFamily="65"/>
                <a:cs typeface="Times New Roman" pitchFamily="18"/>
              </a:rPr>
              <a:t>(</a:t>
            </a:r>
            <a:r>
              <a:rPr lang="zh-TW" sz="4000" b="0" i="0" u="none" strike="noStrike" kern="1200" cap="none" spc="0" baseline="0">
                <a:solidFill>
                  <a:srgbClr val="953735"/>
                </a:solidFill>
                <a:uFillTx/>
                <a:latin typeface="Times New Roman" pitchFamily="18"/>
                <a:ea typeface="標楷體" pitchFamily="65"/>
                <a:cs typeface="Times New Roman" pitchFamily="18"/>
              </a:rPr>
              <a:t>二</a:t>
            </a:r>
            <a:r>
              <a:rPr lang="en-US" sz="4000" b="0" i="0" u="none" strike="noStrike" kern="1200" cap="none" spc="0" baseline="0">
                <a:solidFill>
                  <a:srgbClr val="953735"/>
                </a:solidFill>
                <a:uFillTx/>
                <a:latin typeface="Times New Roman" pitchFamily="18"/>
                <a:ea typeface="標楷體" pitchFamily="65"/>
                <a:cs typeface="Times New Roman" pitchFamily="18"/>
              </a:rPr>
              <a:t>)</a:t>
            </a:r>
            <a:r>
              <a:rPr lang="zh-TW" sz="4000" b="0" i="0" u="none" strike="noStrike" kern="1200" cap="none" spc="0" baseline="0">
                <a:solidFill>
                  <a:srgbClr val="953735"/>
                </a:solidFill>
                <a:uFillTx/>
                <a:latin typeface="Times New Roman" pitchFamily="18"/>
                <a:ea typeface="標楷體" pitchFamily="65"/>
                <a:cs typeface="Times New Roman" pitchFamily="18"/>
              </a:rPr>
              <a:t>線上測驗流程</a:t>
            </a:r>
            <a:endParaRPr lang="en-US" sz="4000" b="0" i="0" u="none" strike="noStrike" kern="1200" cap="none" spc="0" baseline="0">
              <a:solidFill>
                <a:srgbClr val="953735"/>
              </a:solidFill>
              <a:uFillTx/>
              <a:latin typeface="Times New Roman" pitchFamily="18"/>
              <a:ea typeface="標楷體" pitchFamily="65"/>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60649"/>
            <a:ext cx="8229600" cy="1143000"/>
          </a:xfrm>
        </p:spPr>
        <p:txBody>
          <a:bodyPr/>
          <a:lstStyle/>
          <a:p>
            <a:pPr lvl="0"/>
            <a:r>
              <a:rPr lang="zh-TW">
                <a:solidFill>
                  <a:srgbClr val="953735"/>
                </a:solidFill>
                <a:latin typeface="Times New Roman" pitchFamily="18"/>
                <a:ea typeface="標楷體" pitchFamily="65"/>
                <a:cs typeface="Times New Roman" pitchFamily="18"/>
              </a:rPr>
              <a:t>線上測驗流程</a:t>
            </a:r>
            <a:endParaRPr lang="en-US">
              <a:solidFill>
                <a:srgbClr val="953735"/>
              </a:solidFill>
              <a:latin typeface="Times New Roman" pitchFamily="18"/>
              <a:ea typeface="標楷體" pitchFamily="65"/>
              <a:cs typeface="Times New Roman" pitchFamily="18"/>
            </a:endParaRPr>
          </a:p>
        </p:txBody>
      </p:sp>
      <p:grpSp>
        <p:nvGrpSpPr>
          <p:cNvPr id="3" name="群組 1"/>
          <p:cNvGrpSpPr/>
          <p:nvPr/>
        </p:nvGrpSpPr>
        <p:grpSpPr>
          <a:xfrm>
            <a:off x="467541" y="1412775"/>
            <a:ext cx="8197843" cy="5057372"/>
            <a:chOff x="467541" y="1412775"/>
            <a:chExt cx="8197843" cy="5057372"/>
          </a:xfrm>
        </p:grpSpPr>
        <p:sp>
          <p:nvSpPr>
            <p:cNvPr id="4" name="AutoShape 3"/>
            <p:cNvSpPr/>
            <p:nvPr/>
          </p:nvSpPr>
          <p:spPr>
            <a:xfrm>
              <a:off x="3427847" y="1412775"/>
              <a:ext cx="2438403"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進入</a:t>
              </a:r>
              <a:r>
                <a:rPr lang="zh-TW" sz="2000" b="1" i="0" u="none" strike="noStrike" kern="0" cap="none" spc="0" baseline="0">
                  <a:solidFill>
                    <a:srgbClr val="0000FF"/>
                  </a:solidFill>
                  <a:uFillTx/>
                  <a:latin typeface="Times New Roman" pitchFamily="18"/>
                  <a:ea typeface="標楷體" pitchFamily="65"/>
                </a:rPr>
                <a:t>學生評量系統</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點選欲測驗之科目</a:t>
              </a:r>
            </a:p>
          </p:txBody>
        </p:sp>
        <p:sp>
          <p:nvSpPr>
            <p:cNvPr id="5" name="AutoShape 4"/>
            <p:cNvSpPr/>
            <p:nvPr/>
          </p:nvSpPr>
          <p:spPr>
            <a:xfrm>
              <a:off x="3427381" y="3031802"/>
              <a:ext cx="2438403"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學生輸入</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身分證統一編號</a:t>
              </a:r>
            </a:p>
          </p:txBody>
        </p:sp>
        <p:sp>
          <p:nvSpPr>
            <p:cNvPr id="6" name="AutoShape 9"/>
            <p:cNvSpPr/>
            <p:nvPr/>
          </p:nvSpPr>
          <p:spPr>
            <a:xfrm>
              <a:off x="3427381" y="5480145"/>
              <a:ext cx="2438403"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開始逐題測驗</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直至測驗結束</a:t>
              </a:r>
            </a:p>
          </p:txBody>
        </p:sp>
        <p:sp>
          <p:nvSpPr>
            <p:cNvPr id="7" name="Text Box 25"/>
            <p:cNvSpPr txBox="1"/>
            <p:nvPr/>
          </p:nvSpPr>
          <p:spPr>
            <a:xfrm>
              <a:off x="4691018" y="5109493"/>
              <a:ext cx="590546" cy="33655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600" b="1" i="0" u="none" strike="noStrike" kern="1200" cap="none" spc="0" baseline="0">
                  <a:solidFill>
                    <a:srgbClr val="0000FF"/>
                  </a:solidFill>
                  <a:uFillTx/>
                  <a:latin typeface="標楷體" pitchFamily="65"/>
                  <a:ea typeface="標楷體" pitchFamily="65"/>
                </a:rPr>
                <a:t>正確</a:t>
              </a:r>
            </a:p>
          </p:txBody>
        </p:sp>
        <p:sp>
          <p:nvSpPr>
            <p:cNvPr id="8" name="AutoShape 49"/>
            <p:cNvSpPr/>
            <p:nvPr/>
          </p:nvSpPr>
          <p:spPr>
            <a:xfrm>
              <a:off x="3428588" y="4112148"/>
              <a:ext cx="2437196" cy="1007997"/>
            </a:xfrm>
            <a:custGeom>
              <a:avLst/>
              <a:gdLst>
                <a:gd name="f0" fmla="val w"/>
                <a:gd name="f1" fmla="val h"/>
                <a:gd name="f2" fmla="val 0"/>
                <a:gd name="f3" fmla="val 2"/>
                <a:gd name="f4" fmla="val 1"/>
                <a:gd name="f5" fmla="*/ f0 1 2"/>
                <a:gd name="f6" fmla="*/ f1 1 2"/>
                <a:gd name="f7" fmla="+- f3 0 f2"/>
                <a:gd name="f8" fmla="*/ f7 1 2"/>
                <a:gd name="f9" fmla="*/ f7 1 4"/>
                <a:gd name="f10" fmla="*/ f7 3 1"/>
                <a:gd name="f11" fmla="*/ f10 1 4"/>
                <a:gd name="f12" fmla="*/ f9 1 f8"/>
                <a:gd name="f13" fmla="*/ f11 1 f8"/>
                <a:gd name="f14" fmla="*/ f12 f5 1"/>
                <a:gd name="f15" fmla="*/ f12 f6 1"/>
                <a:gd name="f16" fmla="*/ f13 f5 1"/>
                <a:gd name="f17" fmla="*/ f13 f6 1"/>
              </a:gdLst>
              <a:ahLst/>
              <a:cxnLst>
                <a:cxn ang="3cd4">
                  <a:pos x="hc" y="t"/>
                </a:cxn>
                <a:cxn ang="0">
                  <a:pos x="r" y="vc"/>
                </a:cxn>
                <a:cxn ang="cd4">
                  <a:pos x="hc" y="b"/>
                </a:cxn>
                <a:cxn ang="cd2">
                  <a:pos x="l" y="vc"/>
                </a:cxn>
              </a:cxnLst>
              <a:rect l="f14" t="f15" r="f16" b="f17"/>
              <a:pathLst>
                <a:path w="2" h="2">
                  <a:moveTo>
                    <a:pt x="f2" y="f4"/>
                  </a:moveTo>
                  <a:lnTo>
                    <a:pt x="f4" y="f2"/>
                  </a:lnTo>
                  <a:lnTo>
                    <a:pt x="f3" y="f4"/>
                  </a:lnTo>
                  <a:lnTo>
                    <a:pt x="f4" y="f3"/>
                  </a:lnTo>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確認個人資</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料是否正確</a:t>
              </a:r>
            </a:p>
          </p:txBody>
        </p:sp>
        <p:sp>
          <p:nvSpPr>
            <p:cNvPr id="9" name="Text Box 25"/>
            <p:cNvSpPr txBox="1"/>
            <p:nvPr/>
          </p:nvSpPr>
          <p:spPr>
            <a:xfrm>
              <a:off x="2917512" y="4239935"/>
              <a:ext cx="590546" cy="33655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600" b="1" i="0" u="none" strike="noStrike" kern="1200" cap="none" spc="0" baseline="0">
                  <a:solidFill>
                    <a:srgbClr val="FF0000"/>
                  </a:solidFill>
                  <a:uFillTx/>
                  <a:latin typeface="標楷體" pitchFamily="65"/>
                  <a:ea typeface="標楷體" pitchFamily="65"/>
                </a:rPr>
                <a:t>錯誤</a:t>
              </a:r>
            </a:p>
          </p:txBody>
        </p:sp>
        <p:sp>
          <p:nvSpPr>
            <p:cNvPr id="10" name="AutoShape 51"/>
            <p:cNvSpPr/>
            <p:nvPr/>
          </p:nvSpPr>
          <p:spPr>
            <a:xfrm>
              <a:off x="467541" y="3986153"/>
              <a:ext cx="2437196"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a:ea typeface="標楷體" pitchFamily="65"/>
                </a:rPr>
                <a:t>至</a:t>
              </a:r>
              <a:r>
                <a:rPr lang="zh-TW" sz="2000" b="0" i="0" u="none" strike="noStrike" kern="0" cap="none" spc="0" baseline="0">
                  <a:solidFill>
                    <a:srgbClr val="000000"/>
                  </a:solidFill>
                  <a:uFillTx/>
                  <a:latin typeface="Times New Roman" pitchFamily="18"/>
                  <a:ea typeface="標楷體" pitchFamily="65"/>
                </a:rPr>
                <a:t>科技化評量</a:t>
              </a:r>
              <a:r>
                <a:rPr lang="zh-TW" sz="2000" b="0" i="0" u="none" strike="noStrike" kern="0" cap="none" spc="0" baseline="0">
                  <a:solidFill>
                    <a:srgbClr val="000000"/>
                  </a:solidFill>
                  <a:uFillTx/>
                  <a:latin typeface="Times New Roman"/>
                  <a:ea typeface="標楷體" pitchFamily="65"/>
                </a:rPr>
                <a:t>系統</a:t>
              </a:r>
              <a:r>
                <a:rPr lang="en-US" sz="2000" b="0" i="0" u="none" strike="noStrike" kern="0" cap="none" spc="0" baseline="0">
                  <a:solidFill>
                    <a:srgbClr val="000000"/>
                  </a:solidFill>
                  <a:uFillTx/>
                  <a:latin typeface="Times New Roman"/>
                  <a:ea typeface="標楷體" pitchFamily="65"/>
                </a:rPr>
                <a:t/>
              </a:r>
              <a:br>
                <a:rPr lang="en-US" sz="2000" b="0" i="0" u="none" strike="noStrike" kern="0" cap="none" spc="0" baseline="0">
                  <a:solidFill>
                    <a:srgbClr val="000000"/>
                  </a:solidFill>
                  <a:uFillTx/>
                  <a:latin typeface="Times New Roman"/>
                  <a:ea typeface="標楷體" pitchFamily="65"/>
                </a:rPr>
              </a:br>
              <a:r>
                <a:rPr lang="zh-TW" sz="2000" b="1" i="0" u="none" strike="noStrike" kern="0" cap="none" spc="0" baseline="0">
                  <a:solidFill>
                    <a:srgbClr val="000000"/>
                  </a:solidFill>
                  <a:uFillTx/>
                  <a:latin typeface="Times New Roman" pitchFamily="18"/>
                  <a:ea typeface="標楷體" pitchFamily="65"/>
                </a:rPr>
                <a:t>學生資料管理</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進行修正</a:t>
              </a:r>
              <a:endParaRPr lang="en-US" sz="2000" b="0" i="0" u="none" strike="noStrike" kern="0" cap="none" spc="0" baseline="0">
                <a:solidFill>
                  <a:srgbClr val="000000"/>
                </a:solidFill>
                <a:uFillTx/>
                <a:latin typeface="Times New Roman" pitchFamily="18"/>
                <a:ea typeface="標楷體" pitchFamily="65"/>
              </a:endParaRPr>
            </a:p>
          </p:txBody>
        </p:sp>
        <p:sp>
          <p:nvSpPr>
            <p:cNvPr id="11" name="AutoShape 9"/>
            <p:cNvSpPr/>
            <p:nvPr/>
          </p:nvSpPr>
          <p:spPr>
            <a:xfrm>
              <a:off x="6226981" y="5210150"/>
              <a:ext cx="2438403"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測驗結束</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務必點選</a:t>
              </a:r>
              <a:r>
                <a:rPr lang="zh-TW" sz="2000" b="1" i="0" u="none" strike="noStrike" kern="0" cap="none" spc="0" baseline="0">
                  <a:solidFill>
                    <a:srgbClr val="0000FF"/>
                  </a:solidFill>
                  <a:uFillTx/>
                  <a:latin typeface="Times New Roman" pitchFamily="18"/>
                  <a:ea typeface="標楷體" pitchFamily="65"/>
                </a:rPr>
                <a:t>我要交卷</a:t>
              </a:r>
              <a:endParaRPr lang="en-US" sz="2000" b="1" i="0" u="none" strike="noStrike" kern="0" cap="none" spc="0" baseline="0">
                <a:solidFill>
                  <a:srgbClr val="0000FF"/>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確認答題狀況</a:t>
              </a:r>
            </a:p>
          </p:txBody>
        </p:sp>
        <p:sp>
          <p:nvSpPr>
            <p:cNvPr id="12" name="AutoShape 51"/>
            <p:cNvSpPr/>
            <p:nvPr/>
          </p:nvSpPr>
          <p:spPr>
            <a:xfrm>
              <a:off x="467541" y="2366147"/>
              <a:ext cx="2437196"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a:ea typeface="標楷體" pitchFamily="65"/>
                </a:rPr>
                <a:t>至</a:t>
              </a:r>
              <a:r>
                <a:rPr lang="zh-TW" sz="2000" b="0" i="0" u="none" strike="noStrike" kern="0" cap="none" spc="0" baseline="0">
                  <a:solidFill>
                    <a:srgbClr val="000000"/>
                  </a:solidFill>
                  <a:uFillTx/>
                  <a:latin typeface="Times New Roman" pitchFamily="18"/>
                  <a:ea typeface="標楷體" pitchFamily="65"/>
                </a:rPr>
                <a:t>科技化評量</a:t>
              </a:r>
              <a:r>
                <a:rPr lang="zh-TW" sz="2000" b="0" i="0" u="none" strike="noStrike" kern="0" cap="none" spc="0" baseline="0">
                  <a:solidFill>
                    <a:srgbClr val="000000"/>
                  </a:solidFill>
                  <a:uFillTx/>
                  <a:latin typeface="Times New Roman"/>
                  <a:ea typeface="標楷體" pitchFamily="65"/>
                </a:rPr>
                <a:t>系統</a:t>
              </a:r>
              <a:r>
                <a:rPr lang="en-US" sz="2000" b="0" i="0" u="none" strike="noStrike" kern="0" cap="none" spc="0" baseline="0">
                  <a:solidFill>
                    <a:srgbClr val="000000"/>
                  </a:solidFill>
                  <a:uFillTx/>
                  <a:latin typeface="Times New Roman"/>
                  <a:ea typeface="標楷體" pitchFamily="65"/>
                </a:rPr>
                <a:t/>
              </a:r>
              <a:br>
                <a:rPr lang="en-US" sz="2000" b="0" i="0" u="none" strike="noStrike" kern="0" cap="none" spc="0" baseline="0">
                  <a:solidFill>
                    <a:srgbClr val="000000"/>
                  </a:solidFill>
                  <a:uFillTx/>
                  <a:latin typeface="Times New Roman"/>
                  <a:ea typeface="標楷體" pitchFamily="65"/>
                </a:rPr>
              </a:br>
              <a:r>
                <a:rPr lang="zh-TW" sz="2000" b="1" i="0" u="none" strike="noStrike" kern="0" cap="none" spc="0" baseline="0">
                  <a:solidFill>
                    <a:srgbClr val="000000"/>
                  </a:solidFill>
                  <a:uFillTx/>
                  <a:latin typeface="Times New Roman" pitchFamily="18"/>
                  <a:ea typeface="標楷體" pitchFamily="65"/>
                </a:rPr>
                <a:t>登記測驗科目</a:t>
              </a:r>
              <a:endParaRPr lang="en-US" sz="2000" b="1"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點選　　　</a:t>
              </a:r>
              <a:r>
                <a:rPr lang="zh-TW" sz="2000" b="0" i="0" u="none" strike="noStrike" kern="0" cap="none" spc="0" baseline="0">
                  <a:solidFill>
                    <a:srgbClr val="FF0000"/>
                  </a:solidFill>
                  <a:uFillTx/>
                  <a:latin typeface="Times New Roman" pitchFamily="18"/>
                  <a:ea typeface="標楷體" pitchFamily="65"/>
                </a:rPr>
                <a:t>　</a:t>
              </a:r>
              <a:endParaRPr lang="en-US" sz="2000" b="0" i="0" u="none" strike="noStrike" kern="0" cap="none" spc="0" baseline="0">
                <a:solidFill>
                  <a:srgbClr val="FF0000"/>
                </a:solidFill>
                <a:uFillTx/>
                <a:latin typeface="Times New Roman" pitchFamily="18"/>
                <a:ea typeface="標楷體" pitchFamily="65"/>
              </a:endParaRPr>
            </a:p>
          </p:txBody>
        </p:sp>
        <p:sp>
          <p:nvSpPr>
            <p:cNvPr id="13" name="Line 18"/>
            <p:cNvSpPr/>
            <p:nvPr/>
          </p:nvSpPr>
          <p:spPr>
            <a:xfrm>
              <a:off x="4646587" y="2677408"/>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4" name="Line 18"/>
            <p:cNvSpPr/>
            <p:nvPr/>
          </p:nvSpPr>
          <p:spPr>
            <a:xfrm>
              <a:off x="4647785" y="3760140"/>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5" name="Line 18"/>
            <p:cNvSpPr/>
            <p:nvPr/>
          </p:nvSpPr>
          <p:spPr>
            <a:xfrm>
              <a:off x="4647785" y="5120146"/>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6" name="Line 18"/>
            <p:cNvSpPr/>
            <p:nvPr/>
          </p:nvSpPr>
          <p:spPr>
            <a:xfrm rot="16200004">
              <a:off x="6046982" y="5660154"/>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7" name="Line 18"/>
            <p:cNvSpPr/>
            <p:nvPr/>
          </p:nvSpPr>
          <p:spPr>
            <a:xfrm rot="16200004">
              <a:off x="3164240" y="2241748"/>
              <a:ext cx="0" cy="53999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FF0000"/>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8" name="Line 18"/>
            <p:cNvSpPr/>
            <p:nvPr/>
          </p:nvSpPr>
          <p:spPr>
            <a:xfrm flipV="1">
              <a:off x="1686144" y="3626153"/>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FF0000"/>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9" name="Line 18"/>
            <p:cNvSpPr/>
            <p:nvPr/>
          </p:nvSpPr>
          <p:spPr>
            <a:xfrm rot="5400013">
              <a:off x="3176638" y="4346148"/>
              <a:ext cx="0" cy="53999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FF0000"/>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pic>
          <p:nvPicPr>
            <p:cNvPr id="20" name="圖片 8">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464585" y="3153335"/>
              <a:ext cx="1327919" cy="388985"/>
            </a:xfrm>
            <a:prstGeom prst="rect">
              <a:avLst/>
            </a:prstGeom>
            <a:noFill/>
            <a:ln cap="flat">
              <a:noFill/>
            </a:ln>
          </p:spPr>
        </p:pic>
      </p:grpSp>
      <p:sp>
        <p:nvSpPr>
          <p:cNvPr id="21" name="文字方塊 21"/>
          <p:cNvSpPr txBox="1"/>
          <p:nvPr/>
        </p:nvSpPr>
        <p:spPr>
          <a:xfrm>
            <a:off x="467541" y="1230325"/>
            <a:ext cx="3105814"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學生測驗流程：</a:t>
            </a:r>
            <a:endParaRPr lang="en-US" sz="2400" b="0" i="0" u="none" strike="noStrike" kern="1200" cap="none" spc="0" baseline="0">
              <a:solidFill>
                <a:srgbClr val="000000"/>
              </a:solidFill>
              <a:uFillTx/>
              <a:latin typeface="標楷體" pitchFamily="65"/>
              <a:ea typeface="標楷體" pitchFamily="65"/>
            </a:endParaRPr>
          </a:p>
        </p:txBody>
      </p:sp>
      <p:sp>
        <p:nvSpPr>
          <p:cNvPr id="22" name="文字方塊 24"/>
          <p:cNvSpPr txBox="1"/>
          <p:nvPr/>
        </p:nvSpPr>
        <p:spPr>
          <a:xfrm>
            <a:off x="6444206" y="1412775"/>
            <a:ext cx="237746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標楷體" pitchFamily="65"/>
                <a:ea typeface="標楷體" pitchFamily="65"/>
              </a:rPr>
              <a:t>※</a:t>
            </a:r>
            <a:r>
              <a:rPr lang="zh-TW" sz="2400" b="0" i="0" u="none" strike="noStrike" kern="1200" cap="none" spc="0" baseline="0">
                <a:solidFill>
                  <a:srgbClr val="000000"/>
                </a:solidFill>
                <a:uFillTx/>
                <a:latin typeface="標楷體" pitchFamily="65"/>
                <a:ea typeface="標楷體" pitchFamily="65"/>
              </a:rPr>
              <a:t>數學測驗需準備計算紙和筆！</a:t>
            </a:r>
            <a:endParaRPr lang="en-US" sz="2400" b="0" i="0" u="none" strike="noStrike" kern="1200" cap="none" spc="0" baseline="0">
              <a:solidFill>
                <a:srgbClr val="000000"/>
              </a:solidFill>
              <a:uFillTx/>
              <a:latin typeface="標楷體" pitchFamily="65"/>
              <a:ea typeface="標楷體" pitchFamily="65"/>
            </a:endParaRPr>
          </a:p>
        </p:txBody>
      </p:sp>
      <p:sp>
        <p:nvSpPr>
          <p:cNvPr id="2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8D9048E-264D-4823-A8C0-4BBE2D33565F}" type="slidenum">
              <a:t>18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sp>
        <p:nvSpPr>
          <p:cNvPr id="2" name="內容版面配置區 2"/>
          <p:cNvSpPr txBox="1">
            <a:spLocks noGrp="1"/>
          </p:cNvSpPr>
          <p:nvPr>
            <p:ph idx="1"/>
          </p:nvPr>
        </p:nvSpPr>
        <p:spPr>
          <a:xfrm>
            <a:off x="395532" y="1412775"/>
            <a:ext cx="8568952" cy="4713384"/>
          </a:xfrm>
        </p:spPr>
        <p:txBody>
          <a:bodyPr/>
          <a:lstStyle/>
          <a:p>
            <a:pPr marL="0" lvl="0" indent="0">
              <a:lnSpc>
                <a:spcPct val="90000"/>
              </a:lnSpc>
              <a:spcBef>
                <a:spcPts val="600"/>
              </a:spcBef>
              <a:buNone/>
            </a:pPr>
            <a:r>
              <a:rPr lang="en-US" sz="2200">
                <a:latin typeface="DejaVu Sans" pitchFamily="34"/>
              </a:rPr>
              <a:t>Q.</a:t>
            </a:r>
            <a:r>
              <a:rPr lang="zh-TW" sz="2200">
                <a:latin typeface="標楷體" pitchFamily="65"/>
                <a:ea typeface="標楷體" pitchFamily="65"/>
              </a:rPr>
              <a:t>在學生資料管理功能編修學生資料後，為什麼測驗名單還是顯示舊資料？</a:t>
            </a:r>
            <a:endParaRPr lang="en-US" sz="2200">
              <a:latin typeface="標楷體" pitchFamily="65"/>
              <a:ea typeface="標楷體" pitchFamily="65"/>
            </a:endParaRPr>
          </a:p>
          <a:p>
            <a:pPr marL="0" lvl="0" indent="0">
              <a:lnSpc>
                <a:spcPct val="90000"/>
              </a:lnSpc>
              <a:spcBef>
                <a:spcPts val="600"/>
              </a:spcBef>
              <a:buNone/>
            </a:pPr>
            <a:r>
              <a:rPr lang="zh-TW" sz="2200">
                <a:latin typeface="標楷體" pitchFamily="65"/>
                <a:ea typeface="標楷體" pitchFamily="65"/>
              </a:rPr>
              <a:t>請至「登記測驗科目」點選</a:t>
            </a:r>
            <a:r>
              <a:rPr lang="en-US" sz="2200">
                <a:latin typeface="標楷體" pitchFamily="65"/>
                <a:ea typeface="標楷體" pitchFamily="65"/>
              </a:rPr>
              <a:t>          </a:t>
            </a:r>
            <a:r>
              <a:rPr lang="zh-TW" sz="2200">
                <a:latin typeface="標楷體" pitchFamily="65"/>
                <a:ea typeface="標楷體" pitchFamily="65"/>
              </a:rPr>
              <a:t>更新名單。</a:t>
            </a:r>
            <a:endParaRPr lang="en-US" sz="2200">
              <a:latin typeface="標楷體" pitchFamily="65"/>
              <a:ea typeface="標楷體" pitchFamily="65"/>
            </a:endParaRPr>
          </a:p>
          <a:p>
            <a:pPr marL="0" lvl="0" indent="0">
              <a:lnSpc>
                <a:spcPct val="90000"/>
              </a:lnSpc>
              <a:spcBef>
                <a:spcPts val="1800"/>
              </a:spcBef>
              <a:buNone/>
            </a:pPr>
            <a:r>
              <a:rPr lang="en-US" sz="2200">
                <a:latin typeface="DejaVu Sans" pitchFamily="34"/>
              </a:rPr>
              <a:t>Q.</a:t>
            </a:r>
            <a:r>
              <a:rPr lang="zh-TW" sz="2200">
                <a:latin typeface="標楷體" pitchFamily="65"/>
                <a:ea typeface="標楷體" pitchFamily="65"/>
              </a:rPr>
              <a:t>把學生異動轉銜後，為什麼學生還在測驗名單中？</a:t>
            </a:r>
            <a:endParaRPr lang="en-US" sz="2200">
              <a:latin typeface="標楷體" pitchFamily="65"/>
              <a:ea typeface="標楷體" pitchFamily="65"/>
            </a:endParaRPr>
          </a:p>
          <a:p>
            <a:pPr marL="0" lvl="0" indent="0">
              <a:lnSpc>
                <a:spcPct val="90000"/>
              </a:lnSpc>
              <a:spcBef>
                <a:spcPts val="600"/>
              </a:spcBef>
              <a:buNone/>
            </a:pPr>
            <a:r>
              <a:rPr lang="zh-TW" sz="2200">
                <a:latin typeface="標楷體" pitchFamily="65"/>
                <a:ea typeface="標楷體" pitchFamily="65"/>
              </a:rPr>
              <a:t>請至「登記測驗科目」點選</a:t>
            </a:r>
            <a:r>
              <a:rPr lang="en-US" sz="2200">
                <a:latin typeface="標楷體" pitchFamily="65"/>
                <a:ea typeface="標楷體" pitchFamily="65"/>
              </a:rPr>
              <a:t>          </a:t>
            </a:r>
            <a:r>
              <a:rPr lang="zh-TW" sz="2200">
                <a:latin typeface="標楷體" pitchFamily="65"/>
                <a:ea typeface="標楷體" pitchFamily="65"/>
              </a:rPr>
              <a:t>更新名單。</a:t>
            </a:r>
            <a:endParaRPr lang="en-US" sz="2200">
              <a:latin typeface="標楷體" pitchFamily="65"/>
              <a:ea typeface="標楷體" pitchFamily="65"/>
            </a:endParaRPr>
          </a:p>
          <a:p>
            <a:pPr marL="0" lvl="0" indent="0">
              <a:lnSpc>
                <a:spcPct val="90000"/>
              </a:lnSpc>
              <a:spcBef>
                <a:spcPts val="1800"/>
              </a:spcBef>
              <a:buNone/>
            </a:pPr>
            <a:r>
              <a:rPr lang="en-US" sz="2200">
                <a:latin typeface="DejaVu Sans" pitchFamily="34"/>
              </a:rPr>
              <a:t>Q.</a:t>
            </a:r>
            <a:r>
              <a:rPr lang="zh-TW" sz="2200">
                <a:latin typeface="標楷體" pitchFamily="65"/>
                <a:ea typeface="標楷體" pitchFamily="65"/>
              </a:rPr>
              <a:t>學生已經完成測驗，但在施測率和測驗結果報告查詢卻顯示缺考？</a:t>
            </a:r>
            <a:endParaRPr lang="en-US" sz="2200">
              <a:latin typeface="標楷體" pitchFamily="65"/>
              <a:ea typeface="標楷體" pitchFamily="65"/>
            </a:endParaRPr>
          </a:p>
          <a:p>
            <a:pPr marL="0" lvl="0" indent="0">
              <a:lnSpc>
                <a:spcPct val="90000"/>
              </a:lnSpc>
              <a:spcBef>
                <a:spcPts val="600"/>
              </a:spcBef>
              <a:buNone/>
            </a:pPr>
            <a:r>
              <a:rPr lang="zh-TW" sz="2200">
                <a:latin typeface="標楷體" pitchFamily="65"/>
                <a:ea typeface="標楷體" pitchFamily="65"/>
              </a:rPr>
              <a:t>請重新登入學生評量系統，確認學生是否點選「我要交卷」。</a:t>
            </a:r>
            <a:endParaRPr lang="en-US" sz="2200">
              <a:latin typeface="標楷體" pitchFamily="65"/>
              <a:ea typeface="標楷體" pitchFamily="65"/>
            </a:endParaRPr>
          </a:p>
          <a:p>
            <a:pPr marL="0" lvl="0" indent="0">
              <a:lnSpc>
                <a:spcPct val="90000"/>
              </a:lnSpc>
              <a:spcBef>
                <a:spcPts val="1800"/>
              </a:spcBef>
              <a:buNone/>
            </a:pPr>
            <a:r>
              <a:rPr lang="en-US" sz="2200">
                <a:latin typeface="DejaVu Sans" pitchFamily="34"/>
              </a:rPr>
              <a:t>Q.</a:t>
            </a:r>
            <a:r>
              <a:rPr lang="zh-TW" sz="2200">
                <a:latin typeface="標楷體" pitchFamily="65"/>
                <a:ea typeface="標楷體" pitchFamily="65"/>
              </a:rPr>
              <a:t>其他學生施測很順利，可是會有部分學生連線很慢或一直無法登入？</a:t>
            </a:r>
            <a:endParaRPr lang="en-US" sz="2200">
              <a:latin typeface="標楷體" pitchFamily="65"/>
              <a:ea typeface="標楷體" pitchFamily="65"/>
            </a:endParaRPr>
          </a:p>
          <a:p>
            <a:pPr marL="0" lvl="0" indent="0">
              <a:lnSpc>
                <a:spcPct val="90000"/>
              </a:lnSpc>
              <a:spcBef>
                <a:spcPts val="0"/>
              </a:spcBef>
              <a:buNone/>
            </a:pPr>
            <a:r>
              <a:rPr lang="zh-TW" sz="2200">
                <a:latin typeface="標楷體" pitchFamily="65"/>
                <a:ea typeface="標楷體" pitchFamily="65"/>
              </a:rPr>
              <a:t>請先按下</a:t>
            </a:r>
            <a:r>
              <a:rPr lang="en-US" sz="2200">
                <a:latin typeface="標楷體" pitchFamily="65"/>
                <a:ea typeface="標楷體" pitchFamily="65"/>
              </a:rPr>
              <a:t>Ctrl+E5</a:t>
            </a:r>
            <a:r>
              <a:rPr lang="zh-TW" sz="2200">
                <a:latin typeface="標楷體" pitchFamily="65"/>
                <a:ea typeface="標楷體" pitchFamily="65"/>
              </a:rPr>
              <a:t>鍵重新整理，再點擊欲施測科目；或切換至備用施測主機。如仍無法登入，請電洽科技化評量系統服務專線，並提供該名學生之身分證字號以檢核其連線主機是否滿載或異常。</a:t>
            </a:r>
            <a:endParaRPr lang="en-US" sz="2200">
              <a:latin typeface="標楷體" pitchFamily="65"/>
              <a:ea typeface="標楷體" pitchFamily="65"/>
            </a:endParaRPr>
          </a:p>
          <a:p>
            <a:pPr marL="0" lvl="0" indent="0">
              <a:lnSpc>
                <a:spcPct val="90000"/>
              </a:lnSpc>
              <a:spcBef>
                <a:spcPts val="1800"/>
              </a:spcBef>
              <a:buNone/>
            </a:pPr>
            <a:endParaRPr lang="en-US" sz="2200">
              <a:latin typeface="標楷體" pitchFamily="65"/>
              <a:ea typeface="標楷體" pitchFamily="65"/>
            </a:endParaRPr>
          </a:p>
          <a:p>
            <a:pPr marL="0" lvl="0" indent="0">
              <a:lnSpc>
                <a:spcPct val="90000"/>
              </a:lnSpc>
              <a:spcBef>
                <a:spcPts val="1800"/>
              </a:spcBef>
              <a:buNone/>
            </a:pPr>
            <a:endParaRPr lang="en-US" sz="2200">
              <a:latin typeface="標楷體" pitchFamily="65"/>
              <a:ea typeface="標楷體" pitchFamily="65"/>
            </a:endParaRPr>
          </a:p>
          <a:p>
            <a:pPr marL="0" lvl="0" indent="0">
              <a:lnSpc>
                <a:spcPct val="90000"/>
              </a:lnSpc>
              <a:spcBef>
                <a:spcPts val="1800"/>
              </a:spcBef>
              <a:buNone/>
            </a:pPr>
            <a:endParaRPr lang="en-US" sz="2200">
              <a:latin typeface="標楷體" pitchFamily="65"/>
              <a:ea typeface="標楷體" pitchFamily="65"/>
            </a:endParaRPr>
          </a:p>
          <a:p>
            <a:pPr marL="0" lvl="0" indent="0">
              <a:lnSpc>
                <a:spcPct val="90000"/>
              </a:lnSpc>
              <a:spcBef>
                <a:spcPts val="600"/>
              </a:spcBef>
              <a:buNone/>
            </a:pPr>
            <a:endParaRPr lang="en-US" sz="2200">
              <a:latin typeface="標楷體" pitchFamily="65"/>
              <a:ea typeface="標楷體" pitchFamily="65"/>
            </a:endParaRPr>
          </a:p>
          <a:p>
            <a:pPr marL="0" lvl="0" indent="0">
              <a:lnSpc>
                <a:spcPct val="90000"/>
              </a:lnSpc>
              <a:spcBef>
                <a:spcPts val="600"/>
              </a:spcBef>
              <a:buNone/>
            </a:pPr>
            <a:endParaRPr lang="en-US" sz="2200">
              <a:latin typeface="標楷體" pitchFamily="65"/>
              <a:ea typeface="標楷體" pitchFamily="65"/>
            </a:endParaRPr>
          </a:p>
          <a:p>
            <a:pPr marL="0" lvl="0" indent="0">
              <a:lnSpc>
                <a:spcPct val="90000"/>
              </a:lnSpc>
              <a:spcBef>
                <a:spcPts val="600"/>
              </a:spcBef>
              <a:buNone/>
            </a:pPr>
            <a:endParaRPr lang="en-US" sz="2200">
              <a:latin typeface="標楷體" pitchFamily="65"/>
              <a:ea typeface="標楷體" pitchFamily="65"/>
            </a:endParaRPr>
          </a:p>
        </p:txBody>
      </p:sp>
      <p:grpSp>
        <p:nvGrpSpPr>
          <p:cNvPr id="3" name="群組 4"/>
          <p:cNvGrpSpPr/>
          <p:nvPr/>
        </p:nvGrpSpPr>
        <p:grpSpPr>
          <a:xfrm>
            <a:off x="683568" y="588288"/>
            <a:ext cx="1555367" cy="648071"/>
            <a:chOff x="683568" y="588288"/>
            <a:chExt cx="1555367" cy="648071"/>
          </a:xfrm>
        </p:grpSpPr>
        <p:sp>
          <p:nvSpPr>
            <p:cNvPr id="4" name="笑臉 5"/>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橢圓形圖說文字 6"/>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pic>
        <p:nvPicPr>
          <p:cNvPr id="6" name="圖片 8">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858393" y="2057052"/>
            <a:ext cx="1327919" cy="388985"/>
          </a:xfrm>
          <a:prstGeom prst="rect">
            <a:avLst/>
          </a:prstGeom>
          <a:noFill/>
          <a:ln cap="flat">
            <a:noFill/>
          </a:ln>
        </p:spPr>
      </p:pic>
      <p:pic>
        <p:nvPicPr>
          <p:cNvPr id="7" name="圖片 8">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851919" y="3027240"/>
            <a:ext cx="1327919" cy="388985"/>
          </a:xfrm>
          <a:prstGeom prst="rect">
            <a:avLst/>
          </a:prstGeom>
          <a:noFill/>
          <a:ln cap="flat">
            <a:noFill/>
          </a:ln>
        </p:spPr>
      </p:pic>
      <p:sp>
        <p:nvSpPr>
          <p:cNvPr id="8"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0E12C26-472C-4630-9D37-205C9BD3C9FA}" type="slidenum">
              <a:t>19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88">
    <p:spTree>
      <p:nvGrpSpPr>
        <p:cNvPr id="1" name=""/>
        <p:cNvGrpSpPr/>
        <p:nvPr/>
      </p:nvGrpSpPr>
      <p:grpSpPr>
        <a:xfrm>
          <a:off x="0" y="0"/>
          <a:ext cx="0" cy="0"/>
          <a:chOff x="0" y="0"/>
          <a:chExt cx="0" cy="0"/>
        </a:xfrm>
      </p:grpSpPr>
      <p:sp>
        <p:nvSpPr>
          <p:cNvPr id="2" name="標題 1"/>
          <p:cNvSpPr txBox="1">
            <a:spLocks noGrp="1"/>
          </p:cNvSpPr>
          <p:nvPr>
            <p:ph type="title"/>
          </p:nvPr>
        </p:nvSpPr>
        <p:spPr>
          <a:xfrm>
            <a:off x="179515" y="836712"/>
            <a:ext cx="8820476" cy="864098"/>
          </a:xfrm>
        </p:spPr>
        <p:txBody>
          <a:bodyPr anchorCtr="1"/>
          <a:lstStyle/>
          <a:p>
            <a:pPr lvl="0" algn="ctr"/>
            <a:r>
              <a:rPr lang="zh-TW" b="0">
                <a:solidFill>
                  <a:srgbClr val="953735"/>
                </a:solidFill>
                <a:latin typeface="Times New Roman" pitchFamily="18"/>
                <a:ea typeface="標楷體" pitchFamily="65"/>
                <a:cs typeface="Times New Roman" pitchFamily="18"/>
              </a:rPr>
              <a:t>學習扶助政策及測驗實務運作</a:t>
            </a:r>
            <a:endParaRPr lang="en-US" b="0">
              <a:solidFill>
                <a:srgbClr val="953735"/>
              </a:solidFill>
              <a:latin typeface="Times New Roman" pitchFamily="18"/>
              <a:ea typeface="標楷體" pitchFamily="65"/>
              <a:cs typeface="Times New Roman" pitchFamily="18"/>
            </a:endParaRPr>
          </a:p>
        </p:txBody>
      </p:sp>
      <p:sp>
        <p:nvSpPr>
          <p:cNvPr id="3" name="圓角矩形 11"/>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4" name="圓角矩形 10"/>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執行依據</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基本學習內容</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理念和目標對象</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運作機制</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篩選及成長測驗</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三種測驗模式</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標楷體" pitchFamily="65"/>
              <a:ea typeface="標楷體" pitchFamily="65"/>
            </a:endParaRPr>
          </a:p>
        </p:txBody>
      </p:sp>
      <p:sp>
        <p:nvSpPr>
          <p:cNvPr id="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27EABA9-72AA-490C-9960-24485F4CBE3E}" type="slidenum">
              <a:t>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6"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t="3482" b="-1"/>
          <a:stretch>
            <a:fillRect/>
          </a:stretch>
        </p:blipFill>
        <p:spPr>
          <a:xfrm>
            <a:off x="735442" y="3182093"/>
            <a:ext cx="3242133" cy="637382"/>
          </a:xfrm>
          <a:prstGeom prst="rect">
            <a:avLst/>
          </a:prstGeom>
          <a:noFill/>
          <a:ln w="9528" cap="flat">
            <a:solidFill>
              <a:srgbClr val="000000"/>
            </a:solidFill>
            <a:prstDash val="solid"/>
            <a:miter/>
          </a:ln>
        </p:spPr>
      </p:pic>
      <p:pic>
        <p:nvPicPr>
          <p:cNvPr id="7" name="圖片 7">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735442" y="4293098"/>
            <a:ext cx="3242133" cy="878829"/>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grpSp>
        <p:nvGrpSpPr>
          <p:cNvPr id="2" name="群組 10"/>
          <p:cNvGrpSpPr/>
          <p:nvPr/>
        </p:nvGrpSpPr>
        <p:grpSpPr>
          <a:xfrm>
            <a:off x="1402186" y="2258211"/>
            <a:ext cx="5897450" cy="4464000"/>
            <a:chOff x="1402186" y="2258211"/>
            <a:chExt cx="5897450" cy="4464000"/>
          </a:xfrm>
        </p:grpSpPr>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402186" y="2258211"/>
              <a:ext cx="5897450" cy="4464000"/>
            </a:xfrm>
            <a:prstGeom prst="rect">
              <a:avLst/>
            </a:prstGeom>
            <a:noFill/>
            <a:ln w="9528" cap="flat">
              <a:solidFill>
                <a:srgbClr val="000000"/>
              </a:solidFill>
              <a:prstDash val="solid"/>
              <a:miter/>
            </a:ln>
          </p:spPr>
        </p:pic>
        <p:sp>
          <p:nvSpPr>
            <p:cNvPr id="4" name="矩形 1"/>
            <p:cNvSpPr/>
            <p:nvPr/>
          </p:nvSpPr>
          <p:spPr>
            <a:xfrm>
              <a:off x="5263725" y="3069750"/>
              <a:ext cx="838596" cy="144018"/>
            </a:xfrm>
            <a:prstGeom prst="rect">
              <a:avLst/>
            </a:prstGeom>
            <a:solidFill>
              <a:srgbClr val="D9D9D9"/>
            </a:solidFill>
            <a:ln w="25402" cap="flat">
              <a:solidFill>
                <a:srgbClr val="D9D9D9"/>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grpSp>
      <p:sp>
        <p:nvSpPr>
          <p:cNvPr id="5" name="內容版面配置區 2"/>
          <p:cNvSpPr txBox="1"/>
          <p:nvPr/>
        </p:nvSpPr>
        <p:spPr>
          <a:xfrm>
            <a:off x="457200" y="1268757"/>
            <a:ext cx="8229600" cy="1080116"/>
          </a:xfrm>
          <a:prstGeom prst="rect">
            <a:avLst/>
          </a:prstGeom>
          <a:noFill/>
          <a:ln cap="flat">
            <a:noFill/>
          </a:ln>
        </p:spPr>
        <p:txBody>
          <a:bodyPr vert="horz" wrap="square" lIns="91440" tIns="45720" rIns="91440" bIns="45720" anchor="t" anchorCtr="0" compatLnSpc="1">
            <a:noAutofit/>
          </a:bodyPr>
          <a:lstStyle/>
          <a:p>
            <a:pPr marL="342900" marR="0" lvl="0" indent="-342900" algn="just" defTabSz="9144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D0D0D"/>
                </a:solidFill>
                <a:uFillTx/>
                <a:latin typeface="Times New Roman" pitchFamily="18"/>
                <a:ea typeface="標楷體" pitchFamily="65"/>
                <a:cs typeface="Times New Roman" pitchFamily="18"/>
              </a:rPr>
              <a:t>由科技化評量系統首頁右側 </a:t>
            </a:r>
            <a:r>
              <a:rPr lang="en-US" sz="2800" b="0" i="0" u="none" strike="noStrike" kern="1200" cap="none" spc="0" baseline="0">
                <a:solidFill>
                  <a:srgbClr val="0D0D0D"/>
                </a:solidFill>
                <a:uFillTx/>
                <a:latin typeface="Times New Roman" pitchFamily="18"/>
                <a:ea typeface="標楷體" pitchFamily="65"/>
                <a:cs typeface="Times New Roman" pitchFamily="18"/>
              </a:rPr>
              <a:t>                </a:t>
            </a:r>
            <a:r>
              <a:rPr lang="zh-TW" sz="2800" b="0" i="0" u="none" strike="noStrike" kern="1200" cap="none" spc="0" baseline="0">
                <a:solidFill>
                  <a:srgbClr val="0D0D0D"/>
                </a:solidFill>
                <a:uFillTx/>
                <a:latin typeface="Times New Roman" pitchFamily="18"/>
                <a:ea typeface="標楷體" pitchFamily="65"/>
                <a:cs typeface="Times New Roman" pitchFamily="18"/>
              </a:rPr>
              <a:t>登入。</a:t>
            </a:r>
            <a:endParaRPr lang="en-US" sz="2800" b="0" i="0" u="none" strike="noStrike" kern="1200" cap="none" spc="0" baseline="0">
              <a:solidFill>
                <a:srgbClr val="0D0D0D"/>
              </a:solidFill>
              <a:uFillTx/>
              <a:latin typeface="Times New Roman" pitchFamily="18"/>
              <a:ea typeface="標楷體" pitchFamily="65"/>
              <a:cs typeface="Times New Roman" pitchFamily="18"/>
            </a:endParaRPr>
          </a:p>
          <a:p>
            <a:pPr marL="342900" marR="0" lvl="0" indent="-342900" algn="just" defTabSz="9144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D0D0D"/>
                </a:solidFill>
                <a:uFillTx/>
                <a:latin typeface="Times New Roman" pitchFamily="18"/>
                <a:ea typeface="標楷體" pitchFamily="65"/>
                <a:cs typeface="Times New Roman" pitchFamily="18"/>
              </a:rPr>
              <a:t>試題出題順序採</a:t>
            </a:r>
            <a:r>
              <a:rPr lang="zh-TW" sz="2800" b="0" i="0" u="none" strike="noStrike" kern="1200" cap="none" spc="0" baseline="0">
                <a:solidFill>
                  <a:srgbClr val="FF0000"/>
                </a:solidFill>
                <a:uFillTx/>
                <a:latin typeface="Times New Roman" pitchFamily="18"/>
                <a:ea typeface="標楷體" pitchFamily="65"/>
                <a:cs typeface="Times New Roman" pitchFamily="18"/>
              </a:rPr>
              <a:t>亂序出題</a:t>
            </a:r>
            <a:r>
              <a:rPr lang="zh-TW" sz="2800" b="0" i="0" u="none" strike="noStrike" kern="1200" cap="none" spc="0" baseline="0">
                <a:solidFill>
                  <a:srgbClr val="0D0D0D"/>
                </a:solidFill>
                <a:uFillTx/>
                <a:latin typeface="Times New Roman" pitchFamily="18"/>
                <a:ea typeface="標楷體" pitchFamily="65"/>
                <a:cs typeface="Times New Roman" pitchFamily="18"/>
              </a:rPr>
              <a:t>，僅</a:t>
            </a:r>
            <a:r>
              <a:rPr lang="zh-TW" sz="2800" b="1" i="0" u="none" strike="noStrike" kern="1200" cap="none" spc="0" baseline="0">
                <a:solidFill>
                  <a:srgbClr val="0D0D0D"/>
                </a:solidFill>
                <a:uFillTx/>
                <a:latin typeface="Times New Roman" pitchFamily="18"/>
                <a:ea typeface="標楷體" pitchFamily="65"/>
                <a:cs typeface="Times New Roman" pitchFamily="18"/>
              </a:rPr>
              <a:t>英文聽力</a:t>
            </a:r>
            <a:r>
              <a:rPr lang="zh-TW" sz="2800" b="0" i="0" u="none" strike="noStrike" kern="1200" cap="none" spc="0" baseline="0">
                <a:solidFill>
                  <a:srgbClr val="0D0D0D"/>
                </a:solidFill>
                <a:uFillTx/>
                <a:latin typeface="Times New Roman" pitchFamily="18"/>
                <a:ea typeface="標楷體" pitchFamily="65"/>
                <a:cs typeface="Times New Roman" pitchFamily="18"/>
              </a:rPr>
              <a:t>非亂序。</a:t>
            </a:r>
            <a:endParaRPr lang="en-US" sz="2800" b="0" i="0" u="none" strike="noStrike" kern="1200" cap="none" spc="0" baseline="0">
              <a:solidFill>
                <a:srgbClr val="0D0D0D"/>
              </a:solidFill>
              <a:uFillTx/>
              <a:latin typeface="Times New Roman" pitchFamily="18"/>
              <a:ea typeface="標楷體" pitchFamily="65"/>
              <a:cs typeface="Times New Roman" pitchFamily="18"/>
            </a:endParaRPr>
          </a:p>
        </p:txBody>
      </p:sp>
      <p:sp>
        <p:nvSpPr>
          <p:cNvPr id="6" name="直線圖說文字 1 8"/>
          <p:cNvSpPr/>
          <p:nvPr/>
        </p:nvSpPr>
        <p:spPr>
          <a:xfrm>
            <a:off x="3266328" y="3282586"/>
            <a:ext cx="1728188" cy="754636"/>
          </a:xfrm>
          <a:custGeom>
            <a:avLst/>
            <a:gdLst>
              <a:gd name="f0" fmla="val w"/>
              <a:gd name="f1" fmla="val h"/>
              <a:gd name="f2" fmla="val ss"/>
              <a:gd name="f3" fmla="val 0"/>
              <a:gd name="f4" fmla="val 46844"/>
              <a:gd name="f5" fmla="val 100073"/>
              <a:gd name="f6" fmla="val 14502"/>
              <a:gd name="f7" fmla="val 11468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學生點選測驗科目登入測驗</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 9"/>
          <p:cNvSpPr/>
          <p:nvPr/>
        </p:nvSpPr>
        <p:spPr>
          <a:xfrm>
            <a:off x="5126729" y="3037847"/>
            <a:ext cx="1584179" cy="154303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直線圖說文字 1 10"/>
          <p:cNvSpPr/>
          <p:nvPr/>
        </p:nvSpPr>
        <p:spPr>
          <a:xfrm>
            <a:off x="1691676" y="4341744"/>
            <a:ext cx="1793248" cy="633980"/>
          </a:xfrm>
          <a:custGeom>
            <a:avLst/>
            <a:gdLst>
              <a:gd name="f0" fmla="val w"/>
              <a:gd name="f1" fmla="val h"/>
              <a:gd name="f2" fmla="val ss"/>
              <a:gd name="f3" fmla="val 0"/>
              <a:gd name="f4" fmla="val 106852"/>
              <a:gd name="f5" fmla="val 44139"/>
              <a:gd name="f6" fmla="val 152983"/>
              <a:gd name="f7" fmla="val 2549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請閱讀注意事項</a:t>
            </a:r>
            <a:endParaRPr lang="en-US" sz="1800" b="0" i="0" u="none" strike="noStrike" kern="1200" cap="none" spc="0" baseline="0">
              <a:solidFill>
                <a:srgbClr val="000000"/>
              </a:solidFill>
              <a:uFillTx/>
              <a:latin typeface="標楷體" pitchFamily="65"/>
              <a:ea typeface="標楷體" pitchFamily="65"/>
            </a:endParaRPr>
          </a:p>
        </p:txBody>
      </p:sp>
      <p:sp>
        <p:nvSpPr>
          <p:cNvPr id="9" name="直線圖說文字 1 11"/>
          <p:cNvSpPr/>
          <p:nvPr/>
        </p:nvSpPr>
        <p:spPr>
          <a:xfrm>
            <a:off x="3491883" y="4762597"/>
            <a:ext cx="1584179" cy="754636"/>
          </a:xfrm>
          <a:custGeom>
            <a:avLst/>
            <a:gdLst>
              <a:gd name="f0" fmla="val w"/>
              <a:gd name="f1" fmla="val h"/>
              <a:gd name="f2" fmla="val ss"/>
              <a:gd name="f3" fmla="val 0"/>
              <a:gd name="f4" fmla="val 46844"/>
              <a:gd name="f5" fmla="val 100073"/>
              <a:gd name="f6" fmla="val 60662"/>
              <a:gd name="f7" fmla="val 13113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相關連結、</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下修測驗說明</a:t>
            </a:r>
            <a:endParaRPr lang="en-US" sz="1800" b="0" i="0" u="none" strike="noStrike" kern="1200" cap="none" spc="0" baseline="0">
              <a:solidFill>
                <a:srgbClr val="000000"/>
              </a:solidFill>
              <a:uFillTx/>
              <a:latin typeface="標楷體" pitchFamily="65"/>
              <a:ea typeface="標楷體" pitchFamily="65"/>
            </a:endParaRPr>
          </a:p>
        </p:txBody>
      </p:sp>
      <p:sp>
        <p:nvSpPr>
          <p:cNvPr id="10"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BAF68B-0044-43E7-ABD5-96F0203DF1FA}" type="slidenum">
              <a:t>20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11" name="標題 1"/>
          <p:cNvSpPr txBox="1">
            <a:spLocks noGrp="1"/>
          </p:cNvSpPr>
          <p:nvPr>
            <p:ph type="title"/>
          </p:nvPr>
        </p:nvSpPr>
        <p:spPr/>
        <p:txBody>
          <a:bodyPr/>
          <a:lstStyle/>
          <a:p>
            <a:pPr lvl="0"/>
            <a:r>
              <a:rPr lang="zh-TW">
                <a:solidFill>
                  <a:srgbClr val="953735"/>
                </a:solidFill>
                <a:latin typeface="Times New Roman" pitchFamily="18"/>
                <a:ea typeface="標楷體" pitchFamily="65"/>
                <a:cs typeface="Times New Roman" pitchFamily="18"/>
              </a:rPr>
              <a:t>學生評量系統</a:t>
            </a:r>
            <a:endParaRPr lang="en-US"/>
          </a:p>
        </p:txBody>
      </p:sp>
      <p:pic>
        <p:nvPicPr>
          <p:cNvPr id="12" name="Picture 3">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5220071" y="1196748"/>
            <a:ext cx="1502468" cy="648071"/>
          </a:xfrm>
          <a:prstGeom prst="rect">
            <a:avLst/>
          </a:prstGeom>
          <a:noFill/>
          <a:ln cap="flat">
            <a:noFill/>
          </a:ln>
        </p:spPr>
      </p:pic>
      <p:sp>
        <p:nvSpPr>
          <p:cNvPr id="13" name="直線圖說文字 1 10"/>
          <p:cNvSpPr/>
          <p:nvPr/>
        </p:nvSpPr>
        <p:spPr>
          <a:xfrm>
            <a:off x="6710909" y="4016346"/>
            <a:ext cx="1793248" cy="1123569"/>
          </a:xfrm>
          <a:custGeom>
            <a:avLst/>
            <a:gdLst>
              <a:gd name="f0" fmla="val w"/>
              <a:gd name="f1" fmla="val h"/>
              <a:gd name="f2" fmla="val ss"/>
              <a:gd name="f3" fmla="val 0"/>
              <a:gd name="f4" fmla="val 106852"/>
              <a:gd name="f5" fmla="val 44139"/>
              <a:gd name="f6" fmla="val 152983"/>
              <a:gd name="f7" fmla="val 2549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0" cap="none" spc="0" baseline="0">
                <a:solidFill>
                  <a:srgbClr val="000000"/>
                </a:solidFill>
                <a:uFillTx/>
                <a:latin typeface="標楷體" pitchFamily="65"/>
                <a:ea typeface="標楷體" pitchFamily="65"/>
              </a:rPr>
              <a:t>可用測試卷測試英聽撥放及指導學生如何進行測驗。</a:t>
            </a:r>
            <a:endParaRPr lang="en-US" sz="1800" b="0" i="0" u="none" strike="noStrike" kern="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p>
            <a:pPr lvl="0"/>
            <a:r>
              <a:rPr lang="zh-TW">
                <a:solidFill>
                  <a:srgbClr val="953735"/>
                </a:solidFill>
                <a:latin typeface="Times New Roman" pitchFamily="18"/>
                <a:ea typeface="標楷體" pitchFamily="65"/>
                <a:cs typeface="Times New Roman" pitchFamily="18"/>
              </a:rPr>
              <a:t>學生評量系統</a:t>
            </a:r>
            <a:endParaRPr lang="en-US"/>
          </a:p>
        </p:txBody>
      </p:sp>
      <p:sp>
        <p:nvSpPr>
          <p:cNvPr id="3" name="內容版面配置區 2"/>
          <p:cNvSpPr txBox="1">
            <a:spLocks noGrp="1"/>
          </p:cNvSpPr>
          <p:nvPr>
            <p:ph idx="1"/>
          </p:nvPr>
        </p:nvSpPr>
        <p:spPr/>
        <p:txBody>
          <a:bodyPr/>
          <a:lstStyle/>
          <a:p>
            <a:pPr lvl="0"/>
            <a:endParaRPr lang="en-US"/>
          </a:p>
          <a:p>
            <a:pPr marL="0" lvl="0" indent="0">
              <a:buNone/>
            </a:pPr>
            <a:endParaRPr lang="en-US"/>
          </a:p>
        </p:txBody>
      </p:sp>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3995937" y="2636910"/>
            <a:ext cx="3723903" cy="3959178"/>
          </a:xfrm>
          <a:prstGeom prst="rect">
            <a:avLst/>
          </a:prstGeom>
          <a:noFill/>
          <a:ln w="9528" cap="flat">
            <a:solidFill>
              <a:srgbClr val="000000"/>
            </a:solidFill>
            <a:prstDash val="solid"/>
            <a:miter/>
          </a:ln>
        </p:spPr>
      </p:pic>
      <p:sp>
        <p:nvSpPr>
          <p:cNvPr id="5" name="內容版面配置區 2"/>
          <p:cNvSpPr txBox="1"/>
          <p:nvPr/>
        </p:nvSpPr>
        <p:spPr>
          <a:xfrm>
            <a:off x="179515" y="1196748"/>
            <a:ext cx="8856988" cy="4525959"/>
          </a:xfrm>
          <a:prstGeom prst="rect">
            <a:avLst/>
          </a:prstGeom>
          <a:noFill/>
          <a:ln cap="flat">
            <a:noFill/>
          </a:ln>
        </p:spPr>
        <p:txBody>
          <a:bodyPr vert="horz" wrap="square" lIns="91440" tIns="45720" rIns="91440" bIns="45720" anchor="t" anchorCtr="0" compatLnSpc="1">
            <a:noAutofit/>
          </a:bodyPr>
          <a:lstStyle/>
          <a:p>
            <a:pPr marL="342900" marR="0" lvl="0" indent="-342900" algn="l"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Times New Roman" pitchFamily="18"/>
                <a:ea typeface="標楷體" pitchFamily="65"/>
                <a:cs typeface="Times New Roman" pitchFamily="18"/>
              </a:rPr>
              <a:t>輸入身分證統一編號。</a:t>
            </a:r>
            <a:endParaRPr lang="en-US" sz="2400" b="0" i="0" u="none" strike="noStrike" kern="1200" cap="none" spc="0" baseline="0">
              <a:solidFill>
                <a:srgbClr val="000000"/>
              </a:solidFill>
              <a:uFillTx/>
              <a:latin typeface="Times New Roman" pitchFamily="18"/>
              <a:ea typeface="標楷體" pitchFamily="65"/>
              <a:cs typeface="Times New Roman" pitchFamily="18"/>
            </a:endParaRPr>
          </a:p>
          <a:p>
            <a:pPr marL="342900" marR="0" lvl="0" indent="-342900" algn="l"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Times New Roman" pitchFamily="18"/>
                <a:ea typeface="標楷體" pitchFamily="65"/>
                <a:cs typeface="Times New Roman" pitchFamily="18"/>
              </a:rPr>
              <a:t>外籍生請於上述欄位輸入居留證或護照號碼</a:t>
            </a:r>
            <a:r>
              <a:rPr lang="en-US" sz="2400" b="0" i="0" u="none" strike="noStrike" kern="1200" cap="none" spc="0" baseline="0">
                <a:solidFill>
                  <a:srgbClr val="000000"/>
                </a:solidFill>
                <a:uFillTx/>
                <a:latin typeface="Times New Roman" pitchFamily="18"/>
                <a:ea typeface="標楷體" pitchFamily="65"/>
                <a:cs typeface="Times New Roman" pitchFamily="18"/>
              </a:rPr>
              <a:t>(</a:t>
            </a:r>
            <a:r>
              <a:rPr lang="zh-TW" sz="2400" b="0" i="0" u="none" strike="noStrike" kern="1200" cap="none" spc="0" baseline="0">
                <a:solidFill>
                  <a:srgbClr val="000000"/>
                </a:solidFill>
                <a:uFillTx/>
                <a:latin typeface="Times New Roman" pitchFamily="18"/>
                <a:ea typeface="標楷體" pitchFamily="65"/>
                <a:cs typeface="Times New Roman" pitchFamily="18"/>
              </a:rPr>
              <a:t>必須與學生資料管理功能建置資料一致</a:t>
            </a:r>
            <a:r>
              <a:rPr lang="en-US" sz="2400" b="0" i="0" u="none" strike="noStrike" kern="1200" cap="none" spc="0" baseline="0">
                <a:solidFill>
                  <a:srgbClr val="000000"/>
                </a:solidFill>
                <a:uFillTx/>
                <a:latin typeface="Times New Roman" pitchFamily="18"/>
                <a:ea typeface="標楷體" pitchFamily="65"/>
                <a:cs typeface="Times New Roman" pitchFamily="18"/>
              </a:rPr>
              <a:t>)</a:t>
            </a:r>
            <a:r>
              <a:rPr lang="zh-TW" sz="2400" b="0" i="0" u="none" strike="noStrike" kern="1200" cap="none" spc="0" baseline="0">
                <a:solidFill>
                  <a:srgbClr val="000000"/>
                </a:solidFill>
                <a:uFillTx/>
                <a:latin typeface="Times New Roman" pitchFamily="18"/>
                <a:ea typeface="標楷體" pitchFamily="65"/>
                <a:cs typeface="Times New Roman" pitchFamily="18"/>
              </a:rPr>
              <a:t>，並於下方勾選</a:t>
            </a:r>
            <a:r>
              <a:rPr lang="zh-TW" sz="2400" b="1" i="0" u="none" strike="noStrike" kern="1200" cap="none" spc="0" baseline="0">
                <a:solidFill>
                  <a:srgbClr val="000000"/>
                </a:solidFill>
                <a:uFillTx/>
                <a:latin typeface="Times New Roman" pitchFamily="18"/>
                <a:ea typeface="標楷體" pitchFamily="65"/>
                <a:cs typeface="Times New Roman" pitchFamily="18"/>
              </a:rPr>
              <a:t>為外籍學生或其他狀況</a:t>
            </a:r>
            <a:r>
              <a:rPr lang="zh-TW" sz="2400" b="0" i="0" u="none" strike="noStrike" kern="1200" cap="none" spc="0" baseline="0">
                <a:solidFill>
                  <a:srgbClr val="000000"/>
                </a:solidFill>
                <a:uFillTx/>
                <a:latin typeface="Times New Roman" pitchFamily="18"/>
                <a:ea typeface="標楷體" pitchFamily="65"/>
                <a:cs typeface="Times New Roman" pitchFamily="18"/>
              </a:rPr>
              <a:t>。</a:t>
            </a:r>
            <a:endParaRPr lang="en-US" sz="2400" b="0" i="0" u="none" strike="noStrike" kern="1200" cap="none" spc="0" baseline="0">
              <a:solidFill>
                <a:srgbClr val="000000"/>
              </a:solidFill>
              <a:uFillTx/>
              <a:latin typeface="Times New Roman" pitchFamily="18"/>
              <a:ea typeface="標楷體" pitchFamily="65"/>
              <a:cs typeface="Times New Roman" pitchFamily="18"/>
            </a:endParaRPr>
          </a:p>
          <a:p>
            <a:pPr marL="342900" marR="0" lvl="0" indent="-342900" algn="l"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Times New Roman" pitchFamily="18"/>
                <a:ea typeface="標楷體" pitchFamily="65"/>
                <a:cs typeface="Times New Roman" pitchFamily="18"/>
              </a:rPr>
              <a:t>按下</a:t>
            </a:r>
            <a:r>
              <a:rPr lang="zh-TW" sz="2400" b="1" i="0" u="none" strike="noStrike" kern="1200" cap="none" spc="0" baseline="0">
                <a:solidFill>
                  <a:srgbClr val="000000"/>
                </a:solidFill>
                <a:uFillTx/>
                <a:latin typeface="Times New Roman" pitchFamily="18"/>
                <a:ea typeface="標楷體" pitchFamily="65"/>
                <a:cs typeface="Times New Roman" pitchFamily="18"/>
              </a:rPr>
              <a:t>確定</a:t>
            </a:r>
            <a:r>
              <a:rPr lang="zh-TW" sz="2400" b="0" i="0" u="none" strike="noStrike" kern="1200" cap="none" spc="0" baseline="0">
                <a:solidFill>
                  <a:srgbClr val="000000"/>
                </a:solidFill>
                <a:uFillTx/>
                <a:latin typeface="Times New Roman" pitchFamily="18"/>
                <a:ea typeface="標楷體" pitchFamily="65"/>
                <a:cs typeface="Times New Roman" pitchFamily="18"/>
              </a:rPr>
              <a:t>後進入測驗。</a:t>
            </a:r>
            <a:endParaRPr lang="en-US" sz="2400" b="0" i="0" u="none" strike="noStrike" kern="1200" cap="none" spc="0" baseline="0">
              <a:solidFill>
                <a:srgbClr val="000000"/>
              </a:solidFill>
              <a:uFillTx/>
              <a:latin typeface="Times New Roman" pitchFamily="18"/>
              <a:ea typeface="標楷體" pitchFamily="65"/>
              <a:cs typeface="Times New Roman" pitchFamily="18"/>
            </a:endParaRPr>
          </a:p>
          <a:p>
            <a:pPr marL="342900" marR="0" lvl="0" indent="-342900" algn="l"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6"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CAF32F-0190-45C9-BA12-BA43BC1095D0}" type="slidenum">
              <a:t>21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7" name="矩形 6"/>
          <p:cNvSpPr/>
          <p:nvPr/>
        </p:nvSpPr>
        <p:spPr>
          <a:xfrm>
            <a:off x="4608009" y="4365107"/>
            <a:ext cx="1404152" cy="360035"/>
          </a:xfrm>
          <a:prstGeom prst="rect">
            <a:avLst/>
          </a:prstGeom>
          <a:solidFill>
            <a:srgbClr val="FFFFCC"/>
          </a:solidFill>
          <a:ln w="25402" cap="flat">
            <a:solidFill>
              <a:srgbClr val="FFFFC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name="Slide241">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p>
            <a:pPr lvl="0"/>
            <a:r>
              <a:rPr lang="zh-TW">
                <a:solidFill>
                  <a:srgbClr val="953735"/>
                </a:solidFill>
                <a:latin typeface="Times New Roman" pitchFamily="18"/>
                <a:ea typeface="標楷體" pitchFamily="65"/>
                <a:cs typeface="Times New Roman" pitchFamily="18"/>
              </a:rPr>
              <a:t>學生評量系統</a:t>
            </a:r>
            <a:endParaRPr lang="en-US"/>
          </a:p>
        </p:txBody>
      </p:sp>
      <p:pic>
        <p:nvPicPr>
          <p:cNvPr id="3" name="Picture 3">
            <a:extLst>
              <a:ext uri="{FF2B5EF4-FFF2-40B4-BE49-F238E27FC236}">
                <a16:creationId xmlns:a16="http://schemas.microsoft.com/office/drawing/2014/main" id="{00000000-0000-0000-0000-000000000000}"/>
              </a:ext>
            </a:extLst>
          </p:cNvPr>
          <p:cNvPicPr>
            <a:picLocks noGrp="1" noChangeAspect="1"/>
          </p:cNvPicPr>
          <p:nvPr>
            <p:ph idx="1"/>
          </p:nvPr>
        </p:nvPicPr>
        <p:blipFill>
          <a:blip r:embed="rId2"/>
          <a:srcRect/>
          <a:stretch>
            <a:fillRect/>
          </a:stretch>
        </p:blipFill>
        <p:spPr>
          <a:xfrm>
            <a:off x="1442941" y="1600200"/>
            <a:ext cx="6258117" cy="4525959"/>
          </a:xfrm>
          <a:ln w="19046">
            <a:solidFill>
              <a:srgbClr val="000000"/>
            </a:solidFill>
            <a:prstDash val="solid"/>
            <a:miter/>
          </a:ln>
        </p:spPr>
      </p:pic>
      <p:sp>
        <p:nvSpPr>
          <p:cNvPr id="4" name="矩形 9"/>
          <p:cNvSpPr/>
          <p:nvPr/>
        </p:nvSpPr>
        <p:spPr>
          <a:xfrm>
            <a:off x="5076053" y="5733260"/>
            <a:ext cx="576062" cy="364772"/>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5" name="文字方塊 11"/>
          <p:cNvSpPr txBox="1"/>
          <p:nvPr/>
        </p:nvSpPr>
        <p:spPr>
          <a:xfrm>
            <a:off x="3427299" y="4581125"/>
            <a:ext cx="1828772" cy="707882"/>
          </a:xfrm>
          <a:prstGeom prst="rect">
            <a:avLst/>
          </a:prstGeom>
          <a:solidFill>
            <a:srgbClr val="FFFFFF"/>
          </a:solidFill>
          <a:ln w="28575" cap="flat">
            <a:solidFill>
              <a:srgbClr val="004A82"/>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選擇答案後按確定鍵送出</a:t>
            </a:r>
          </a:p>
        </p:txBody>
      </p:sp>
      <p:cxnSp>
        <p:nvCxnSpPr>
          <p:cNvPr id="6" name="直線接點 13"/>
          <p:cNvCxnSpPr/>
          <p:nvPr/>
        </p:nvCxnSpPr>
        <p:spPr>
          <a:xfrm>
            <a:off x="4932035" y="5376982"/>
            <a:ext cx="216027" cy="315340"/>
          </a:xfrm>
          <a:prstGeom prst="straightConnector1">
            <a:avLst/>
          </a:prstGeom>
          <a:noFill/>
          <a:ln w="28575" cap="flat">
            <a:solidFill>
              <a:srgbClr val="004A82"/>
            </a:solidFill>
            <a:prstDash val="solid"/>
            <a:miter/>
          </a:ln>
        </p:spPr>
      </p:cxnSp>
      <p:sp>
        <p:nvSpPr>
          <p:cNvPr id="7" name="文字方塊 15"/>
          <p:cNvSpPr txBox="1"/>
          <p:nvPr/>
        </p:nvSpPr>
        <p:spPr>
          <a:xfrm>
            <a:off x="1495126" y="1959220"/>
            <a:ext cx="127667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200" b="0" i="0" u="none" strike="noStrike" kern="1200" cap="none" spc="0" baseline="0">
                <a:solidFill>
                  <a:srgbClr val="000000"/>
                </a:solidFill>
                <a:uFillTx/>
                <a:latin typeface="標楷體" pitchFamily="65"/>
                <a:ea typeface="標楷體" pitchFamily="65"/>
              </a:rPr>
              <a:t>圖為英文科模擬題，非正式考題</a:t>
            </a:r>
            <a:endParaRPr lang="en-US" sz="1200" b="0" i="0" u="none" strike="noStrike" kern="1200" cap="none" spc="0" baseline="0">
              <a:solidFill>
                <a:srgbClr val="000000"/>
              </a:solidFill>
              <a:uFillTx/>
              <a:latin typeface="標楷體" pitchFamily="65"/>
              <a:ea typeface="標楷體" pitchFamily="65"/>
            </a:endParaRPr>
          </a:p>
        </p:txBody>
      </p:sp>
      <p:sp>
        <p:nvSpPr>
          <p:cNvPr id="8" name="矩形 16"/>
          <p:cNvSpPr/>
          <p:nvPr/>
        </p:nvSpPr>
        <p:spPr>
          <a:xfrm>
            <a:off x="6588224" y="5843637"/>
            <a:ext cx="576062" cy="321667"/>
          </a:xfrm>
          <a:prstGeom prst="rect">
            <a:avLst/>
          </a:pr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9" name="文字方塊 17"/>
          <p:cNvSpPr txBox="1"/>
          <p:nvPr/>
        </p:nvSpPr>
        <p:spPr>
          <a:xfrm>
            <a:off x="6030413" y="4437107"/>
            <a:ext cx="1565919" cy="1015660"/>
          </a:xfrm>
          <a:prstGeom prst="rect">
            <a:avLst/>
          </a:prstGeom>
          <a:noFill/>
          <a:ln w="28575" cap="flat">
            <a:solidFill>
              <a:srgbClr val="004A82"/>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按答題列表檢視各題作答反應</a:t>
            </a:r>
          </a:p>
        </p:txBody>
      </p:sp>
      <p:cxnSp>
        <p:nvCxnSpPr>
          <p:cNvPr id="10" name="直線接點 20"/>
          <p:cNvCxnSpPr/>
          <p:nvPr/>
        </p:nvCxnSpPr>
        <p:spPr>
          <a:xfrm flipH="1">
            <a:off x="6948260" y="5534652"/>
            <a:ext cx="144018" cy="270608"/>
          </a:xfrm>
          <a:prstGeom prst="straightConnector1">
            <a:avLst/>
          </a:prstGeom>
          <a:noFill/>
          <a:ln w="28575" cap="flat">
            <a:solidFill>
              <a:srgbClr val="004A82"/>
            </a:solidFill>
            <a:prstDash val="solid"/>
            <a:miter/>
          </a:ln>
        </p:spPr>
      </p:cxnSp>
      <p:sp>
        <p:nvSpPr>
          <p:cNvPr id="11"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1DA438-8891-4932-8D12-62DFCF7BECFA}" type="slidenum">
              <a:t>22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60649"/>
            <a:ext cx="8229600" cy="1143000"/>
          </a:xfrm>
        </p:spPr>
        <p:txBody>
          <a:bodyPr/>
          <a:lstStyle/>
          <a:p>
            <a:pPr lvl="0"/>
            <a:r>
              <a:rPr lang="zh-TW">
                <a:solidFill>
                  <a:srgbClr val="953735"/>
                </a:solidFill>
                <a:latin typeface="Times New Roman" pitchFamily="18"/>
                <a:ea typeface="標楷體" pitchFamily="65"/>
                <a:cs typeface="Times New Roman" pitchFamily="18"/>
              </a:rPr>
              <a:t>學生評量系統完成測驗</a:t>
            </a:r>
            <a:endParaRPr lang="en-US">
              <a:solidFill>
                <a:srgbClr val="953735"/>
              </a:solidFill>
              <a:latin typeface="Times New Roman" pitchFamily="18"/>
              <a:ea typeface="標楷體" pitchFamily="65"/>
              <a:cs typeface="Times New Roman" pitchFamily="18"/>
            </a:endParaRPr>
          </a:p>
        </p:txBody>
      </p:sp>
      <p:sp>
        <p:nvSpPr>
          <p:cNvPr id="3" name="內容版面配置區 2"/>
          <p:cNvSpPr txBox="1"/>
          <p:nvPr/>
        </p:nvSpPr>
        <p:spPr>
          <a:xfrm>
            <a:off x="457200" y="1412876"/>
            <a:ext cx="8229600" cy="4525959"/>
          </a:xfrm>
          <a:prstGeom prst="rect">
            <a:avLst/>
          </a:prstGeom>
          <a:noFill/>
          <a:ln cap="flat">
            <a:noFill/>
          </a:ln>
        </p:spPr>
        <p:txBody>
          <a:bodyPr vert="horz" wrap="square" lIns="91440" tIns="45720" rIns="91440" bIns="45720" anchor="t" anchorCtr="0" compatLnSpc="1">
            <a:noAutofit/>
          </a:bodyPr>
          <a:lstStyle/>
          <a:p>
            <a:pPr marL="342003" marR="0" lvl="0" indent="-342003" algn="l" defTabSz="914400" rtl="0" fontAlgn="auto" hangingPunct="1">
              <a:lnSpc>
                <a:spcPct val="100000"/>
              </a:lnSpc>
              <a:spcBef>
                <a:spcPts val="670"/>
              </a:spcBef>
              <a:spcAft>
                <a:spcPts val="0"/>
              </a:spcAft>
              <a:buSzPct val="100000"/>
              <a:buFont typeface="Wingdings" pitchFamily="2"/>
              <a:buChar char="Ø"/>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完成測驗後請務必點選</a:t>
            </a:r>
            <a:r>
              <a:rPr lang="en-US" sz="2800" b="0" i="0" u="none" strike="noStrike" kern="1200" cap="none" spc="0" baseline="0">
                <a:solidFill>
                  <a:srgbClr val="000000"/>
                </a:solidFill>
                <a:uFillTx/>
                <a:latin typeface="Times New Roman" pitchFamily="18"/>
                <a:ea typeface="標楷體" pitchFamily="65"/>
                <a:cs typeface="Times New Roman" pitchFamily="18"/>
              </a:rPr>
              <a:t/>
            </a:r>
            <a:br>
              <a:rPr lang="en-US" sz="2800" b="0" i="0" u="none" strike="noStrike" kern="1200" cap="none" spc="0" baseline="0">
                <a:solidFill>
                  <a:srgbClr val="000000"/>
                </a:solidFill>
                <a:uFillTx/>
                <a:latin typeface="Times New Roman" pitchFamily="18"/>
                <a:ea typeface="標楷體" pitchFamily="65"/>
                <a:cs typeface="Times New Roman" pitchFamily="18"/>
              </a:rPr>
            </a:br>
            <a:r>
              <a:rPr lang="zh-TW" sz="2800" b="1" i="0" u="none" strike="noStrike" kern="1200" cap="none" spc="0" baseline="0">
                <a:solidFill>
                  <a:srgbClr val="000000"/>
                </a:solidFill>
                <a:uFillTx/>
                <a:latin typeface="Times New Roman" pitchFamily="18"/>
                <a:ea typeface="標楷體" pitchFamily="65"/>
                <a:cs typeface="Times New Roman" pitchFamily="18"/>
              </a:rPr>
              <a:t>我要交卷</a:t>
            </a:r>
            <a:r>
              <a:rPr lang="zh-TW" sz="2800" b="0" i="0" u="none" strike="noStrike" kern="1200" cap="none" spc="0" baseline="0">
                <a:solidFill>
                  <a:srgbClr val="000000"/>
                </a:solidFill>
                <a:uFillTx/>
                <a:latin typeface="Times New Roman" pitchFamily="18"/>
                <a:ea typeface="標楷體" pitchFamily="65"/>
                <a:cs typeface="Times New Roman" pitchFamily="18"/>
              </a:rPr>
              <a:t>，系統便會顯</a:t>
            </a:r>
            <a:r>
              <a:rPr lang="en-US" sz="2800" b="0" i="0" u="none" strike="noStrike" kern="1200" cap="none" spc="0" baseline="0">
                <a:solidFill>
                  <a:srgbClr val="000000"/>
                </a:solidFill>
                <a:uFillTx/>
                <a:latin typeface="Times New Roman" pitchFamily="18"/>
                <a:ea typeface="標楷體" pitchFamily="65"/>
                <a:cs typeface="Times New Roman" pitchFamily="18"/>
              </a:rPr>
              <a:t/>
            </a:r>
            <a:br>
              <a:rPr lang="en-US" sz="2800" b="0" i="0" u="none" strike="noStrike" kern="1200" cap="none" spc="0" baseline="0">
                <a:solidFill>
                  <a:srgbClr val="000000"/>
                </a:solidFill>
                <a:uFillTx/>
                <a:latin typeface="Times New Roman" pitchFamily="18"/>
                <a:ea typeface="標楷體" pitchFamily="65"/>
                <a:cs typeface="Times New Roman" pitchFamily="18"/>
              </a:rPr>
            </a:br>
            <a:r>
              <a:rPr lang="zh-TW" sz="2800" b="0" i="0" u="none" strike="noStrike" kern="1200" cap="none" spc="0" baseline="0">
                <a:solidFill>
                  <a:srgbClr val="000000"/>
                </a:solidFill>
                <a:uFillTx/>
                <a:latin typeface="Times New Roman" pitchFamily="18"/>
                <a:ea typeface="標楷體" pitchFamily="65"/>
                <a:cs typeface="Times New Roman" pitchFamily="18"/>
              </a:rPr>
              <a:t>示測驗結果。</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a:p>
            <a:pPr marL="342003" marR="0" lvl="0" indent="-342003" algn="l" defTabSz="914400" rtl="0" fontAlgn="auto" hangingPunct="1">
              <a:lnSpc>
                <a:spcPct val="100000"/>
              </a:lnSpc>
              <a:spcBef>
                <a:spcPts val="670"/>
              </a:spcBef>
              <a:spcAft>
                <a:spcPts val="0"/>
              </a:spcAft>
              <a:buSzPct val="100000"/>
              <a:buFont typeface="Wingdings" pitchFamily="2"/>
              <a:buChar char="Ø"/>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測驗結束後，教師即可</a:t>
            </a:r>
            <a:r>
              <a:rPr lang="en-US" sz="2800" b="0" i="0" u="none" strike="noStrike" kern="1200" cap="none" spc="0" baseline="0">
                <a:solidFill>
                  <a:srgbClr val="000000"/>
                </a:solidFill>
                <a:uFillTx/>
                <a:latin typeface="Times New Roman" pitchFamily="18"/>
                <a:ea typeface="標楷體" pitchFamily="65"/>
                <a:cs typeface="Times New Roman" pitchFamily="18"/>
              </a:rPr>
              <a:t/>
            </a:r>
            <a:br>
              <a:rPr lang="en-US" sz="2800" b="0" i="0" u="none" strike="noStrike" kern="1200" cap="none" spc="0" baseline="0">
                <a:solidFill>
                  <a:srgbClr val="000000"/>
                </a:solidFill>
                <a:uFillTx/>
                <a:latin typeface="Times New Roman" pitchFamily="18"/>
                <a:ea typeface="標楷體" pitchFamily="65"/>
                <a:cs typeface="Times New Roman" pitchFamily="18"/>
              </a:rPr>
            </a:br>
            <a:r>
              <a:rPr lang="zh-TW" sz="2800" b="0" i="0" u="none" strike="noStrike" kern="1200" cap="none" spc="0" baseline="0">
                <a:solidFill>
                  <a:srgbClr val="000000"/>
                </a:solidFill>
                <a:uFillTx/>
                <a:latin typeface="Times New Roman" pitchFamily="18"/>
                <a:ea typeface="標楷體" pitchFamily="65"/>
                <a:cs typeface="Times New Roman" pitchFamily="18"/>
              </a:rPr>
              <a:t>至科技化評量系統觀看</a:t>
            </a:r>
            <a:r>
              <a:rPr lang="en-US" sz="2800" b="0" i="0" u="none" strike="noStrike" kern="1200" cap="none" spc="0" baseline="0">
                <a:solidFill>
                  <a:srgbClr val="000000"/>
                </a:solidFill>
                <a:uFillTx/>
                <a:latin typeface="Times New Roman" pitchFamily="18"/>
                <a:ea typeface="標楷體" pitchFamily="65"/>
                <a:cs typeface="Times New Roman" pitchFamily="18"/>
              </a:rPr>
              <a:t/>
            </a:r>
            <a:br>
              <a:rPr lang="en-US" sz="2800" b="0" i="0" u="none" strike="noStrike" kern="1200" cap="none" spc="0" baseline="0">
                <a:solidFill>
                  <a:srgbClr val="000000"/>
                </a:solidFill>
                <a:uFillTx/>
                <a:latin typeface="Times New Roman" pitchFamily="18"/>
                <a:ea typeface="標楷體" pitchFamily="65"/>
                <a:cs typeface="Times New Roman" pitchFamily="18"/>
              </a:rPr>
            </a:br>
            <a:r>
              <a:rPr lang="zh-TW" sz="2800" b="0" i="0" u="none" strike="noStrike" kern="1200" cap="none" spc="0" baseline="0">
                <a:solidFill>
                  <a:srgbClr val="000000"/>
                </a:solidFill>
                <a:uFillTx/>
                <a:latin typeface="Times New Roman" pitchFamily="18"/>
                <a:ea typeface="標楷體" pitchFamily="65"/>
                <a:cs typeface="Times New Roman" pitchFamily="18"/>
              </a:rPr>
              <a:t>學生的</a:t>
            </a:r>
            <a:r>
              <a:rPr lang="zh-TW" sz="2800" b="1" i="0" u="none" strike="noStrike" kern="1200" cap="none" spc="0" baseline="0">
                <a:solidFill>
                  <a:srgbClr val="000000"/>
                </a:solidFill>
                <a:uFillTx/>
                <a:latin typeface="Times New Roman" pitchFamily="18"/>
                <a:ea typeface="標楷體" pitchFamily="65"/>
                <a:cs typeface="Times New Roman" pitchFamily="18"/>
              </a:rPr>
              <a:t>測驗結果報告</a:t>
            </a:r>
            <a:r>
              <a:rPr lang="zh-TW" sz="2800" b="0" i="0" u="none" strike="noStrike" kern="1200" cap="none" spc="0" baseline="0">
                <a:solidFill>
                  <a:srgbClr val="000000"/>
                </a:solidFill>
                <a:uFillTx/>
                <a:latin typeface="Times New Roman" pitchFamily="18"/>
                <a:ea typeface="標楷體" pitchFamily="65"/>
                <a:cs typeface="Times New Roman" pitchFamily="18"/>
              </a:rPr>
              <a:t>。</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p:txBody>
      </p:sp>
      <p:pic>
        <p:nvPicPr>
          <p:cNvPr id="4" name="圖片 4">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4716420" y="1406795"/>
            <a:ext cx="3600001" cy="2730462"/>
          </a:xfrm>
          <a:prstGeom prst="rect">
            <a:avLst/>
          </a:prstGeom>
          <a:noFill/>
          <a:ln w="9528" cap="flat">
            <a:solidFill>
              <a:srgbClr val="000000"/>
            </a:solidFill>
            <a:prstDash val="solid"/>
            <a:miter/>
          </a:ln>
        </p:spPr>
      </p:pic>
      <p:sp>
        <p:nvSpPr>
          <p:cNvPr id="5" name="圓角矩形 12"/>
          <p:cNvSpPr/>
          <p:nvPr/>
        </p:nvSpPr>
        <p:spPr>
          <a:xfrm>
            <a:off x="6217234" y="3751307"/>
            <a:ext cx="621718" cy="31586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335E3E-1347-4491-8513-8008F0F7C9E8}" type="slidenum">
              <a:t>23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7" name="Picture 2" descr="C:\Users\laiyl\Desktop\123.jp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5029200" y="4439448"/>
            <a:ext cx="3503240" cy="2323197"/>
          </a:xfrm>
          <a:prstGeom prst="rect">
            <a:avLst/>
          </a:prstGeom>
          <a:noFill/>
          <a:ln w="9528" cap="flat">
            <a:solidFill>
              <a:srgbClr val="000000"/>
            </a:solidFill>
            <a:prstDash val="solid"/>
            <a:miter/>
          </a:ln>
        </p:spPr>
      </p:pic>
      <p:sp>
        <p:nvSpPr>
          <p:cNvPr id="8" name="圓角矩形 15"/>
          <p:cNvSpPr/>
          <p:nvPr/>
        </p:nvSpPr>
        <p:spPr>
          <a:xfrm>
            <a:off x="6221769" y="5740886"/>
            <a:ext cx="1046009" cy="19794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9" name="Picture 4" descr="C:\Users\laiyl\Desktop\234.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423860" y="4441103"/>
            <a:ext cx="4148139" cy="2288313"/>
          </a:xfrm>
          <a:prstGeom prst="rect">
            <a:avLst/>
          </a:prstGeom>
          <a:noFill/>
          <a:ln w="9528" cap="flat">
            <a:solidFill>
              <a:srgbClr val="000000"/>
            </a:solidFill>
            <a:prstDash val="solid"/>
            <a:miter/>
          </a:ln>
        </p:spPr>
      </p:pic>
      <p:sp>
        <p:nvSpPr>
          <p:cNvPr id="10" name="圓角矩形 13"/>
          <p:cNvSpPr/>
          <p:nvPr/>
        </p:nvSpPr>
        <p:spPr>
          <a:xfrm>
            <a:off x="1437793" y="5664296"/>
            <a:ext cx="2120283" cy="19795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1" name="向右箭號 11"/>
          <p:cNvSpPr/>
          <p:nvPr/>
        </p:nvSpPr>
        <p:spPr>
          <a:xfrm rot="8612656">
            <a:off x="4168484" y="4098993"/>
            <a:ext cx="816202" cy="490795"/>
          </a:xfrm>
          <a:custGeom>
            <a:avLst>
              <a:gd name="f0" fmla="val 15106"/>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gradFill>
            <a:gsLst>
              <a:gs pos="0">
                <a:srgbClr val="5D417E"/>
              </a:gs>
              <a:gs pos="100000">
                <a:srgbClr val="7B58A6"/>
              </a:gs>
            </a:gsLst>
            <a:lin ang="16200000"/>
          </a:gra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2" name="向右箭號 10"/>
          <p:cNvSpPr/>
          <p:nvPr/>
        </p:nvSpPr>
        <p:spPr>
          <a:xfrm rot="5400013">
            <a:off x="7263540" y="3991389"/>
            <a:ext cx="590373" cy="502252"/>
          </a:xfrm>
          <a:custGeom>
            <a:avLst>
              <a:gd name="f0" fmla="val 1241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gradFill>
            <a:gsLst>
              <a:gs pos="0">
                <a:srgbClr val="5D417E"/>
              </a:gs>
              <a:gs pos="100000">
                <a:srgbClr val="7B58A6"/>
              </a:gs>
            </a:gsLst>
            <a:lin ang="16200000"/>
          </a:gradFill>
          <a:ln cap="flat">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467541" y="3140963"/>
            <a:ext cx="3445011" cy="3661723"/>
          </a:xfrm>
          <a:prstGeom prst="rect">
            <a:avLst/>
          </a:prstGeom>
          <a:noFill/>
          <a:ln cap="flat">
            <a:noFill/>
          </a:ln>
        </p:spPr>
      </p:pic>
      <p:sp>
        <p:nvSpPr>
          <p:cNvPr id="3" name="標題 1"/>
          <p:cNvSpPr txBox="1">
            <a:spLocks noGrp="1"/>
          </p:cNvSpPr>
          <p:nvPr>
            <p:ph type="title"/>
          </p:nvPr>
        </p:nvSpPr>
        <p:spPr/>
        <p:txBody>
          <a:bodyPr/>
          <a:lstStyle/>
          <a:p>
            <a:pPr lvl="0"/>
            <a:r>
              <a:rPr lang="zh-TW">
                <a:solidFill>
                  <a:srgbClr val="953735"/>
                </a:solidFill>
                <a:latin typeface="Times New Roman" pitchFamily="18"/>
                <a:ea typeface="標楷體" pitchFamily="65"/>
                <a:cs typeface="Times New Roman" pitchFamily="18"/>
              </a:rPr>
              <a:t>線上下修測驗</a:t>
            </a:r>
            <a:endParaRPr lang="en-US"/>
          </a:p>
        </p:txBody>
      </p:sp>
      <p:sp>
        <p:nvSpPr>
          <p:cNvPr id="4" name="內容版面配置區 2"/>
          <p:cNvSpPr txBox="1">
            <a:spLocks noGrp="1"/>
          </p:cNvSpPr>
          <p:nvPr>
            <p:ph idx="1"/>
          </p:nvPr>
        </p:nvSpPr>
        <p:spPr>
          <a:xfrm>
            <a:off x="467541" y="1268757"/>
            <a:ext cx="8229600" cy="2232251"/>
          </a:xfrm>
        </p:spPr>
        <p:txBody>
          <a:bodyPr/>
          <a:lstStyle/>
          <a:p>
            <a:pPr lvl="0">
              <a:spcBef>
                <a:spcPts val="600"/>
              </a:spcBef>
            </a:pPr>
            <a:r>
              <a:rPr lang="zh-TW" sz="2400">
                <a:latin typeface="標楷體" pitchFamily="65"/>
                <a:ea typeface="標楷體" pitchFamily="65"/>
              </a:rPr>
              <a:t>測驗未通過，重新登入系統即可進行下修測驗。如已超過預約時段請重新預約。</a:t>
            </a:r>
            <a:endParaRPr lang="en-US" sz="2400">
              <a:latin typeface="標楷體" pitchFamily="65"/>
              <a:ea typeface="標楷體" pitchFamily="65"/>
            </a:endParaRPr>
          </a:p>
          <a:p>
            <a:pPr lvl="0">
              <a:spcBef>
                <a:spcPts val="600"/>
              </a:spcBef>
            </a:pPr>
            <a:r>
              <a:rPr lang="zh-TW" sz="2400">
                <a:latin typeface="標楷體" pitchFamily="65"/>
                <a:ea typeface="標楷體" pitchFamily="65"/>
              </a:rPr>
              <a:t>下修測驗為輔助</a:t>
            </a:r>
            <a:r>
              <a:rPr lang="zh-TW" sz="2400">
                <a:latin typeface="Times New Roman" pitchFamily="18"/>
                <a:ea typeface="標楷體" pitchFamily="65"/>
                <a:cs typeface="Times New Roman" pitchFamily="18"/>
              </a:rPr>
              <a:t>教師瞭解學生學力程度，不納入施測率。</a:t>
            </a:r>
            <a:endParaRPr lang="en-US" sz="2400">
              <a:latin typeface="Times New Roman" pitchFamily="18"/>
              <a:ea typeface="標楷體" pitchFamily="65"/>
              <a:cs typeface="Times New Roman" pitchFamily="18"/>
            </a:endParaRPr>
          </a:p>
          <a:p>
            <a:pPr lvl="0">
              <a:spcBef>
                <a:spcPts val="600"/>
              </a:spcBef>
            </a:pPr>
            <a:r>
              <a:rPr lang="zh-TW" sz="2400">
                <a:latin typeface="Times New Roman" pitchFamily="18"/>
                <a:ea typeface="標楷體" pitchFamily="65"/>
                <a:cs typeface="Times New Roman" pitchFamily="18"/>
              </a:rPr>
              <a:t>測驗結果同步呈現於「測驗結果報告」功能中。</a:t>
            </a:r>
            <a:endParaRPr lang="en-US" sz="2400">
              <a:latin typeface="Times New Roman" pitchFamily="18"/>
              <a:ea typeface="標楷體" pitchFamily="65"/>
              <a:cs typeface="Times New Roman" pitchFamily="18"/>
            </a:endParaRPr>
          </a:p>
          <a:p>
            <a:pPr lvl="0">
              <a:spcBef>
                <a:spcPts val="600"/>
              </a:spcBef>
            </a:pPr>
            <a:endParaRPr lang="en-US" sz="2400">
              <a:latin typeface="標楷體" pitchFamily="65"/>
              <a:ea typeface="標楷體" pitchFamily="65"/>
            </a:endParaRPr>
          </a:p>
        </p:txBody>
      </p:sp>
      <p:pic>
        <p:nvPicPr>
          <p:cNvPr id="5" name="圖片 5">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4211964" y="3851489"/>
            <a:ext cx="4720050" cy="2133596"/>
          </a:xfrm>
          <a:prstGeom prst="rect">
            <a:avLst/>
          </a:prstGeom>
          <a:noFill/>
          <a:ln w="9528" cap="flat">
            <a:solidFill>
              <a:srgbClr val="000000"/>
            </a:solidFill>
            <a:prstDash val="solid"/>
            <a:miter/>
          </a:ln>
        </p:spPr>
      </p:pic>
      <p:sp>
        <p:nvSpPr>
          <p:cNvPr id="6" name="AutoShape 25"/>
          <p:cNvSpPr/>
          <p:nvPr/>
        </p:nvSpPr>
        <p:spPr>
          <a:xfrm>
            <a:off x="3559603" y="4509116"/>
            <a:ext cx="810953" cy="675869"/>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558ED5"/>
          </a:solidFill>
          <a:ln w="9528" cap="flat">
            <a:solidFill>
              <a:srgbClr val="0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
        <p:nvSpPr>
          <p:cNvPr id="7"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EE7136A-DEFA-48E0-AC7E-C12C7E72B982}" type="slidenum">
              <a:t>24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8" name="矩形 7"/>
          <p:cNvSpPr/>
          <p:nvPr/>
        </p:nvSpPr>
        <p:spPr>
          <a:xfrm>
            <a:off x="1043604" y="4725143"/>
            <a:ext cx="1296143" cy="288036"/>
          </a:xfrm>
          <a:prstGeom prst="rect">
            <a:avLst/>
          </a:prstGeom>
          <a:solidFill>
            <a:srgbClr val="FFFFCC"/>
          </a:solidFill>
          <a:ln w="25402" cap="flat">
            <a:solidFill>
              <a:srgbClr val="FFFFC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name="Slide238">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60649"/>
            <a:ext cx="8229600" cy="1143000"/>
          </a:xfrm>
        </p:spPr>
        <p:txBody>
          <a:bodyPr/>
          <a:lstStyle/>
          <a:p>
            <a:pPr lvl="0"/>
            <a:r>
              <a:rPr lang="zh-TW">
                <a:solidFill>
                  <a:srgbClr val="953735"/>
                </a:solidFill>
                <a:latin typeface="Times New Roman" pitchFamily="18"/>
                <a:ea typeface="標楷體" pitchFamily="65"/>
                <a:cs typeface="Times New Roman" pitchFamily="18"/>
              </a:rPr>
              <a:t>下修測驗</a:t>
            </a:r>
            <a:r>
              <a:rPr lang="en-US">
                <a:solidFill>
                  <a:srgbClr val="953735"/>
                </a:solidFill>
                <a:latin typeface="Times New Roman" pitchFamily="18"/>
                <a:ea typeface="標楷體" pitchFamily="65"/>
                <a:cs typeface="Times New Roman" pitchFamily="18"/>
              </a:rPr>
              <a:t>-</a:t>
            </a:r>
            <a:r>
              <a:rPr lang="zh-TW">
                <a:solidFill>
                  <a:srgbClr val="953735"/>
                </a:solidFill>
                <a:latin typeface="Times New Roman" pitchFamily="18"/>
                <a:ea typeface="標楷體" pitchFamily="65"/>
                <a:cs typeface="Times New Roman" pitchFamily="18"/>
              </a:rPr>
              <a:t>時間與對象</a:t>
            </a:r>
            <a:endParaRPr lang="en-US">
              <a:solidFill>
                <a:srgbClr val="953735"/>
              </a:solidFill>
              <a:latin typeface="Times New Roman" pitchFamily="18"/>
              <a:ea typeface="標楷體" pitchFamily="65"/>
              <a:cs typeface="Times New Roman" pitchFamily="18"/>
            </a:endParaRPr>
          </a:p>
        </p:txBody>
      </p:sp>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AD2F54-EE81-429A-B1D8-0C3A5D547485}" type="slidenum">
              <a:t>25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內容版面配置區 2"/>
          <p:cNvSpPr txBox="1"/>
          <p:nvPr/>
        </p:nvSpPr>
        <p:spPr>
          <a:xfrm>
            <a:off x="179515" y="1340766"/>
            <a:ext cx="8856988" cy="4741986"/>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zh-TW" sz="3600" b="0" i="0" u="none" strike="noStrike" kern="1200" cap="none" spc="0" baseline="0">
                <a:solidFill>
                  <a:srgbClr val="FF0000"/>
                </a:solidFill>
                <a:uFillTx/>
                <a:latin typeface="Times New Roman" pitchFamily="18"/>
                <a:ea typeface="標楷體" pitchFamily="65"/>
                <a:cs typeface="Times New Roman" pitchFamily="18"/>
              </a:rPr>
              <a:t>一、開放時間</a:t>
            </a:r>
            <a:endParaRPr lang="en-US" sz="3600" b="0" i="0" u="none" strike="noStrike" kern="1200" cap="none" spc="0" baseline="0">
              <a:solidFill>
                <a:srgbClr val="FF0000"/>
              </a:solidFill>
              <a:uFillTx/>
              <a:latin typeface="Times New Roman" pitchFamily="18"/>
              <a:ea typeface="標楷體" pitchFamily="65"/>
              <a:cs typeface="Times New Roman" pitchFamily="18"/>
            </a:endParaRPr>
          </a:p>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zh-TW" sz="3600" b="0" i="0" u="none" strike="noStrike" kern="1200" cap="none" spc="0" baseline="0">
                <a:solidFill>
                  <a:srgbClr val="000000"/>
                </a:solidFill>
                <a:uFillTx/>
                <a:latin typeface="Times New Roman" pitchFamily="18"/>
                <a:ea typeface="標楷體" pitchFamily="65"/>
                <a:cs typeface="Times New Roman" pitchFamily="18"/>
              </a:rPr>
              <a:t>篩選測驗</a:t>
            </a:r>
            <a:r>
              <a:rPr lang="en-US" sz="3600" b="0" i="0" u="none" strike="noStrike" kern="1200" cap="none" spc="0" baseline="0">
                <a:solidFill>
                  <a:srgbClr val="000000"/>
                </a:solidFill>
                <a:uFillTx/>
                <a:latin typeface="Times New Roman" pitchFamily="18"/>
                <a:ea typeface="標楷體" pitchFamily="65"/>
                <a:cs typeface="Times New Roman" pitchFamily="18"/>
              </a:rPr>
              <a:t>(</a:t>
            </a:r>
            <a:r>
              <a:rPr lang="zh-TW" sz="3600" b="0" i="0" u="none" strike="noStrike" kern="1200" cap="none" spc="0" baseline="0">
                <a:solidFill>
                  <a:srgbClr val="000000"/>
                </a:solidFill>
                <a:uFillTx/>
                <a:latin typeface="Times New Roman" pitchFamily="18"/>
                <a:ea typeface="標楷體" pitchFamily="65"/>
                <a:cs typeface="Times New Roman" pitchFamily="18"/>
              </a:rPr>
              <a:t>前測</a:t>
            </a:r>
            <a:r>
              <a:rPr lang="en-US" sz="3600" b="0" i="0" u="none" strike="noStrike" kern="1200" cap="none" spc="0" baseline="0">
                <a:solidFill>
                  <a:srgbClr val="000000"/>
                </a:solidFill>
                <a:uFillTx/>
                <a:latin typeface="Times New Roman" pitchFamily="18"/>
                <a:ea typeface="標楷體" pitchFamily="65"/>
                <a:cs typeface="Times New Roman" pitchFamily="18"/>
              </a:rPr>
              <a:t>)</a:t>
            </a:r>
            <a:r>
              <a:rPr lang="zh-TW" sz="3600" b="0" i="0" u="none" strike="noStrike" kern="1200" cap="none" spc="0" baseline="0">
                <a:solidFill>
                  <a:srgbClr val="000000"/>
                </a:solidFill>
                <a:uFillTx/>
                <a:latin typeface="Times New Roman" pitchFamily="18"/>
                <a:ea typeface="標楷體" pitchFamily="65"/>
                <a:cs typeface="Times New Roman" pitchFamily="18"/>
              </a:rPr>
              <a:t>開始至當年度</a:t>
            </a:r>
            <a:r>
              <a:rPr lang="en-US" sz="3600" b="0" i="0" u="none" strike="noStrike" kern="1200" cap="none" spc="0" baseline="0">
                <a:solidFill>
                  <a:srgbClr val="000000"/>
                </a:solidFill>
                <a:uFillTx/>
                <a:latin typeface="Times New Roman" pitchFamily="18"/>
                <a:ea typeface="標楷體" pitchFamily="65"/>
                <a:cs typeface="Times New Roman" pitchFamily="18"/>
              </a:rPr>
              <a:t>10</a:t>
            </a:r>
            <a:r>
              <a:rPr lang="zh-TW" sz="3600" b="0" i="0" u="none" strike="noStrike" kern="1200" cap="none" spc="0" baseline="0">
                <a:solidFill>
                  <a:srgbClr val="000000"/>
                </a:solidFill>
                <a:uFillTx/>
                <a:latin typeface="Times New Roman" pitchFamily="18"/>
                <a:ea typeface="標楷體" pitchFamily="65"/>
                <a:cs typeface="Times New Roman" pitchFamily="18"/>
              </a:rPr>
              <a:t>月底</a:t>
            </a:r>
            <a:endParaRPr lang="en-US" sz="3600" b="0" i="0" u="none" strike="noStrike" kern="1200" cap="none" spc="0" baseline="0">
              <a:solidFill>
                <a:srgbClr val="FF0000"/>
              </a:solidFill>
              <a:uFillTx/>
              <a:latin typeface="Times New Roman" pitchFamily="18"/>
              <a:ea typeface="標楷體" pitchFamily="65"/>
              <a:cs typeface="Times New Roman" pitchFamily="18"/>
            </a:endParaRPr>
          </a:p>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zh-TW" sz="3600" b="0" i="0" u="none" strike="noStrike" kern="1200" cap="none" spc="0" baseline="0">
                <a:solidFill>
                  <a:srgbClr val="000000"/>
                </a:solidFill>
                <a:uFillTx/>
                <a:latin typeface="Times New Roman" pitchFamily="18"/>
                <a:ea typeface="標楷體" pitchFamily="65"/>
                <a:cs typeface="Times New Roman" pitchFamily="18"/>
              </a:rPr>
              <a:t>成長測驗</a:t>
            </a:r>
            <a:r>
              <a:rPr lang="en-US" sz="3600" b="0" i="0" u="none" strike="noStrike" kern="1200" cap="none" spc="0" baseline="0">
                <a:solidFill>
                  <a:srgbClr val="000000"/>
                </a:solidFill>
                <a:uFillTx/>
                <a:latin typeface="Times New Roman" pitchFamily="18"/>
                <a:ea typeface="標楷體" pitchFamily="65"/>
                <a:cs typeface="Times New Roman" pitchFamily="18"/>
              </a:rPr>
              <a:t>(</a:t>
            </a:r>
            <a:r>
              <a:rPr lang="zh-TW" sz="3600" b="0" i="0" u="none" strike="noStrike" kern="1200" cap="none" spc="0" baseline="0">
                <a:solidFill>
                  <a:srgbClr val="000000"/>
                </a:solidFill>
                <a:uFillTx/>
                <a:latin typeface="Times New Roman" pitchFamily="18"/>
                <a:ea typeface="標楷體" pitchFamily="65"/>
                <a:cs typeface="Times New Roman" pitchFamily="18"/>
              </a:rPr>
              <a:t>後測</a:t>
            </a:r>
            <a:r>
              <a:rPr lang="en-US" sz="3600" b="0" i="0" u="none" strike="noStrike" kern="1200" cap="none" spc="0" baseline="0">
                <a:solidFill>
                  <a:srgbClr val="000000"/>
                </a:solidFill>
                <a:uFillTx/>
                <a:latin typeface="Times New Roman" pitchFamily="18"/>
                <a:ea typeface="標楷體" pitchFamily="65"/>
                <a:cs typeface="Times New Roman" pitchFamily="18"/>
              </a:rPr>
              <a:t>)</a:t>
            </a:r>
            <a:r>
              <a:rPr lang="zh-TW" sz="3600" b="0" i="0" u="none" strike="noStrike" kern="1200" cap="none" spc="0" baseline="0">
                <a:solidFill>
                  <a:srgbClr val="000000"/>
                </a:solidFill>
                <a:uFillTx/>
                <a:latin typeface="Times New Roman" pitchFamily="18"/>
                <a:ea typeface="標楷體" pitchFamily="65"/>
                <a:cs typeface="Times New Roman" pitchFamily="18"/>
              </a:rPr>
              <a:t>開始至隔年</a:t>
            </a:r>
            <a:r>
              <a:rPr lang="en-US" sz="3600" b="0" i="0" u="none" strike="noStrike" kern="1200" cap="none" spc="0" baseline="0">
                <a:solidFill>
                  <a:srgbClr val="000000"/>
                </a:solidFill>
                <a:uFillTx/>
                <a:latin typeface="Times New Roman" pitchFamily="18"/>
                <a:ea typeface="標楷體" pitchFamily="65"/>
                <a:cs typeface="Times New Roman" pitchFamily="18"/>
              </a:rPr>
              <a:t>3</a:t>
            </a:r>
            <a:r>
              <a:rPr lang="zh-TW" sz="3600" b="0" i="0" u="none" strike="noStrike" kern="1200" cap="none" spc="0" baseline="0">
                <a:solidFill>
                  <a:srgbClr val="000000"/>
                </a:solidFill>
                <a:uFillTx/>
                <a:latin typeface="Times New Roman" pitchFamily="18"/>
                <a:ea typeface="標楷體" pitchFamily="65"/>
                <a:cs typeface="Times New Roman" pitchFamily="18"/>
              </a:rPr>
              <a:t>月底</a:t>
            </a:r>
            <a:endParaRPr lang="en-US" sz="3600" b="0" i="0" u="none" strike="noStrike" kern="1200" cap="none" spc="0" baseline="0">
              <a:solidFill>
                <a:srgbClr val="000000"/>
              </a:solidFill>
              <a:uFillTx/>
              <a:latin typeface="Times New Roman" pitchFamily="18"/>
              <a:ea typeface="標楷體" pitchFamily="65"/>
              <a:cs typeface="Times New Roman" pitchFamily="18"/>
            </a:endParaRPr>
          </a:p>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0000FF"/>
                </a:solidFill>
                <a:uFillTx/>
                <a:latin typeface="Times New Roman" pitchFamily="18"/>
                <a:ea typeface="標楷體" pitchFamily="65"/>
                <a:cs typeface="Times New Roman" pitchFamily="18"/>
              </a:rPr>
              <a:t>備註：因應測驗結束後測驗資料檢核作業，測驗結束後</a:t>
            </a:r>
            <a:r>
              <a:rPr lang="en-US" sz="2800" b="0" i="0" u="none" strike="noStrike" kern="1200" cap="none" spc="0" baseline="0">
                <a:solidFill>
                  <a:srgbClr val="0000FF"/>
                </a:solidFill>
                <a:uFillTx/>
                <a:latin typeface="Times New Roman" pitchFamily="18"/>
                <a:ea typeface="標楷體" pitchFamily="65"/>
                <a:cs typeface="Times New Roman" pitchFamily="18"/>
              </a:rPr>
              <a:t/>
            </a:r>
            <a:br>
              <a:rPr lang="en-US" sz="2800" b="0" i="0" u="none" strike="noStrike" kern="1200" cap="none" spc="0" baseline="0">
                <a:solidFill>
                  <a:srgbClr val="0000FF"/>
                </a:solidFill>
                <a:uFillTx/>
                <a:latin typeface="Times New Roman" pitchFamily="18"/>
                <a:ea typeface="標楷體" pitchFamily="65"/>
                <a:cs typeface="Times New Roman" pitchFamily="18"/>
              </a:rPr>
            </a:br>
            <a:r>
              <a:rPr lang="en-US" sz="2800" b="0" i="0" u="none" strike="noStrike" kern="1200" cap="none" spc="0" baseline="0">
                <a:solidFill>
                  <a:srgbClr val="0000FF"/>
                </a:solidFill>
                <a:uFillTx/>
                <a:latin typeface="Times New Roman" pitchFamily="18"/>
                <a:ea typeface="標楷體" pitchFamily="65"/>
                <a:cs typeface="Times New Roman" pitchFamily="18"/>
              </a:rPr>
              <a:t>            15</a:t>
            </a:r>
            <a:r>
              <a:rPr lang="zh-TW" sz="2800" b="0" i="0" u="none" strike="noStrike" kern="1200" cap="none" spc="0" baseline="0">
                <a:solidFill>
                  <a:srgbClr val="0000FF"/>
                </a:solidFill>
                <a:uFillTx/>
                <a:latin typeface="Times New Roman" pitchFamily="18"/>
                <a:ea typeface="標楷體" pitchFamily="65"/>
                <a:cs typeface="Times New Roman" pitchFamily="18"/>
              </a:rPr>
              <a:t>天</a:t>
            </a:r>
            <a:r>
              <a:rPr lang="en-US" sz="2800" b="0" i="0" u="none" strike="noStrike" kern="1200" cap="none" spc="0" baseline="0">
                <a:solidFill>
                  <a:srgbClr val="0000FF"/>
                </a:solidFill>
                <a:uFillTx/>
                <a:latin typeface="Times New Roman" pitchFamily="18"/>
                <a:ea typeface="標楷體" pitchFamily="65"/>
                <a:cs typeface="Times New Roman" pitchFamily="18"/>
              </a:rPr>
              <a:t>(</a:t>
            </a:r>
            <a:r>
              <a:rPr lang="zh-TW" sz="2800" b="0" i="0" u="none" strike="noStrike" kern="1200" cap="none" spc="0" baseline="0">
                <a:solidFill>
                  <a:srgbClr val="0000FF"/>
                </a:solidFill>
                <a:uFillTx/>
                <a:latin typeface="Times New Roman" pitchFamily="18"/>
                <a:ea typeface="標楷體" pitchFamily="65"/>
                <a:cs typeface="Times New Roman" pitchFamily="18"/>
              </a:rPr>
              <a:t>逢假日順延</a:t>
            </a:r>
            <a:r>
              <a:rPr lang="en-US" sz="2800" b="0" i="0" u="none" strike="noStrike" kern="1200" cap="none" spc="0" baseline="0">
                <a:solidFill>
                  <a:srgbClr val="0000FF"/>
                </a:solidFill>
                <a:uFillTx/>
                <a:latin typeface="Times New Roman" pitchFamily="18"/>
                <a:ea typeface="標楷體" pitchFamily="65"/>
                <a:cs typeface="Times New Roman" pitchFamily="18"/>
              </a:rPr>
              <a:t>)</a:t>
            </a:r>
            <a:r>
              <a:rPr lang="zh-TW" sz="2800" b="0" i="0" u="none" strike="noStrike" kern="1200" cap="none" spc="0" baseline="0">
                <a:solidFill>
                  <a:srgbClr val="0000FF"/>
                </a:solidFill>
                <a:uFillTx/>
                <a:latin typeface="Times New Roman" pitchFamily="18"/>
                <a:ea typeface="標楷體" pitchFamily="65"/>
                <a:cs typeface="Times New Roman" pitchFamily="18"/>
              </a:rPr>
              <a:t>暫停開放下修測驗。</a:t>
            </a:r>
            <a:endParaRPr lang="en-US" sz="2800" b="0" i="0" u="none" strike="noStrike" kern="1200" cap="none" spc="0" baseline="0">
              <a:solidFill>
                <a:srgbClr val="0000FF"/>
              </a:solidFill>
              <a:uFillTx/>
              <a:latin typeface="Times New Roman" pitchFamily="18"/>
              <a:ea typeface="標楷體" pitchFamily="65"/>
              <a:cs typeface="Times New Roman" pitchFamily="18"/>
            </a:endParaRPr>
          </a:p>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zh-TW" sz="3600" b="0" i="0" u="none" strike="noStrike" kern="1200" cap="none" spc="0" baseline="0">
                <a:solidFill>
                  <a:srgbClr val="FF0000"/>
                </a:solidFill>
                <a:uFillTx/>
                <a:latin typeface="Times New Roman" pitchFamily="18"/>
                <a:ea typeface="標楷體" pitchFamily="65"/>
                <a:cs typeface="Times New Roman" pitchFamily="18"/>
              </a:rPr>
              <a:t>二、測驗對象</a:t>
            </a:r>
            <a:endParaRPr lang="en-US" sz="3600" b="0" i="0" u="none" strike="noStrike" kern="1200" cap="none" spc="0" baseline="0">
              <a:solidFill>
                <a:srgbClr val="FF0000"/>
              </a:solidFill>
              <a:uFillTx/>
              <a:latin typeface="Times New Roman" pitchFamily="18"/>
              <a:ea typeface="標楷體" pitchFamily="65"/>
              <a:cs typeface="Times New Roman" pitchFamily="18"/>
            </a:endParaRPr>
          </a:p>
          <a:p>
            <a:pPr marL="0" marR="0" lvl="0" indent="0" algn="l" defTabSz="914400" rtl="0" fontAlgn="auto" hangingPunct="1">
              <a:lnSpc>
                <a:spcPct val="100000"/>
              </a:lnSpc>
              <a:spcBef>
                <a:spcPts val="670"/>
              </a:spcBef>
              <a:spcAft>
                <a:spcPts val="0"/>
              </a:spcAft>
              <a:buNone/>
              <a:tabLst/>
              <a:defRPr sz="1800" b="0" i="0" u="none" strike="noStrike" kern="0" cap="none" spc="0" baseline="0">
                <a:solidFill>
                  <a:srgbClr val="000000"/>
                </a:solidFill>
                <a:uFillTx/>
              </a:defRPr>
            </a:pPr>
            <a:r>
              <a:rPr lang="zh-TW" sz="3600" b="0" i="0" u="none" strike="noStrike" kern="1200" cap="none" spc="0" baseline="0">
                <a:solidFill>
                  <a:srgbClr val="000000"/>
                </a:solidFill>
                <a:uFillTx/>
                <a:latin typeface="Times New Roman" pitchFamily="18"/>
                <a:ea typeface="標楷體" pitchFamily="65"/>
                <a:cs typeface="Times New Roman" pitchFamily="18"/>
              </a:rPr>
              <a:t>篩選與成長測驗當年度</a:t>
            </a:r>
            <a:r>
              <a:rPr lang="zh-TW" sz="3600" b="1" i="0" u="none" strike="noStrike" kern="1200" cap="none" spc="0" baseline="0">
                <a:solidFill>
                  <a:srgbClr val="0000FF"/>
                </a:solidFill>
                <a:uFillTx/>
                <a:latin typeface="Times New Roman" pitchFamily="18"/>
                <a:ea typeface="標楷體" pitchFamily="65"/>
                <a:cs typeface="Times New Roman" pitchFamily="18"/>
              </a:rPr>
              <a:t>應測科目未通過者</a:t>
            </a:r>
            <a:endParaRPr lang="en-US" sz="3600" b="1" i="0" u="none" strike="noStrike" kern="1200" cap="none" spc="0" baseline="0">
              <a:solidFill>
                <a:srgbClr val="0000FF"/>
              </a:solidFill>
              <a:uFillTx/>
              <a:latin typeface="Times New Roman" pitchFamily="18"/>
              <a:ea typeface="標楷體" pitchFamily="65"/>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name="Slide239">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74640"/>
            <a:ext cx="8229600" cy="925793"/>
          </a:xfrm>
        </p:spPr>
        <p:txBody>
          <a:bodyPr/>
          <a:lstStyle/>
          <a:p>
            <a:pPr lvl="0"/>
            <a:r>
              <a:rPr lang="zh-TW" sz="4000">
                <a:solidFill>
                  <a:srgbClr val="953735"/>
                </a:solidFill>
                <a:latin typeface="Times New Roman" pitchFamily="18"/>
                <a:ea typeface="標楷體" pitchFamily="65"/>
                <a:cs typeface="Times New Roman" pitchFamily="18"/>
              </a:rPr>
              <a:t>下修測驗</a:t>
            </a:r>
            <a:r>
              <a:rPr lang="en-US" sz="4000">
                <a:solidFill>
                  <a:srgbClr val="953735"/>
                </a:solidFill>
                <a:latin typeface="Times New Roman" pitchFamily="18"/>
                <a:ea typeface="標楷體" pitchFamily="65"/>
                <a:cs typeface="Times New Roman" pitchFamily="18"/>
              </a:rPr>
              <a:t>-</a:t>
            </a:r>
            <a:r>
              <a:rPr lang="zh-TW" sz="4000">
                <a:solidFill>
                  <a:srgbClr val="953735"/>
                </a:solidFill>
                <a:latin typeface="Times New Roman" pitchFamily="18"/>
                <a:ea typeface="標楷體" pitchFamily="65"/>
                <a:cs typeface="Times New Roman" pitchFamily="18"/>
              </a:rPr>
              <a:t>測驗試題</a:t>
            </a:r>
            <a:endParaRPr lang="en-US" sz="4000"/>
          </a:p>
        </p:txBody>
      </p:sp>
      <p:pic>
        <p:nvPicPr>
          <p:cNvPr id="3" name="圖片 2">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463299" y="1798323"/>
            <a:ext cx="8577072" cy="4553712"/>
          </a:xfrm>
          <a:prstGeom prst="rect">
            <a:avLst/>
          </a:prstGeom>
          <a:noFill/>
          <a:ln cap="flat">
            <a:noFill/>
          </a:ln>
        </p:spPr>
      </p:pic>
      <p:sp>
        <p:nvSpPr>
          <p:cNvPr id="4" name="內容版面配置區 6"/>
          <p:cNvSpPr txBox="1"/>
          <p:nvPr/>
        </p:nvSpPr>
        <p:spPr>
          <a:xfrm>
            <a:off x="467541" y="1124739"/>
            <a:ext cx="8424934" cy="648071"/>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80000"/>
              </a:lnSpc>
              <a:spcBef>
                <a:spcPts val="500"/>
              </a:spcBef>
              <a:spcAft>
                <a:spcPts val="0"/>
              </a:spcAft>
              <a:buNone/>
              <a:tabLst/>
              <a:defRPr sz="1800" b="0" i="0" u="none" strike="noStrike" kern="0" cap="none" spc="0" baseline="0">
                <a:solidFill>
                  <a:srgbClr val="000000"/>
                </a:solidFill>
                <a:uFillTx/>
              </a:defRPr>
            </a:pPr>
            <a:r>
              <a:rPr lang="zh-TW" sz="2200" b="0" i="0" u="none" strike="noStrike" kern="1200" cap="none" spc="0" baseline="0">
                <a:solidFill>
                  <a:srgbClr val="FF0000"/>
                </a:solidFill>
                <a:uFillTx/>
                <a:latin typeface="標楷體" pitchFamily="65"/>
                <a:ea typeface="標楷體" pitchFamily="65"/>
              </a:rPr>
              <a:t>下修測驗試題配合開放時程，以當年度篩選測驗及成長測驗試題設定之。</a:t>
            </a:r>
            <a:endParaRPr lang="en-US" sz="2200" b="0" i="0" u="none" strike="noStrike" kern="1200" cap="none" spc="0" baseline="0">
              <a:solidFill>
                <a:srgbClr val="FF0000"/>
              </a:solidFill>
              <a:uFillTx/>
              <a:latin typeface="標楷體" pitchFamily="65"/>
              <a:ea typeface="標楷體" pitchFamily="65"/>
            </a:endParaRPr>
          </a:p>
        </p:txBody>
      </p:sp>
      <p:sp>
        <p:nvSpPr>
          <p:cNvPr id="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B42590-D185-4537-84A6-8DC81049F3E5}" type="slidenum">
              <a:t>26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noGrp="1"/>
          </p:cNvSpPr>
          <p:nvPr>
            <p:ph type="title"/>
          </p:nvPr>
        </p:nvSpPr>
        <p:spPr>
          <a:xfrm>
            <a:off x="590872" y="-99392"/>
            <a:ext cx="8229600" cy="1143000"/>
          </a:xfrm>
        </p:spPr>
        <p:txBody>
          <a:bodyPr>
            <a:normAutofit/>
          </a:bodyPr>
          <a:lstStyle/>
          <a:p>
            <a:pPr lvl="0" algn="ctr"/>
            <a:r>
              <a:rPr lang="zh-TW" altLang="zh-TW" sz="4000" dirty="0" smtClean="0">
                <a:solidFill>
                  <a:srgbClr val="953735"/>
                </a:solidFill>
                <a:latin typeface="Times New Roman" pitchFamily="18"/>
                <a:ea typeface="標楷體" pitchFamily="65"/>
                <a:cs typeface="Times New Roman" pitchFamily="18"/>
              </a:rPr>
              <a:t>下修測驗</a:t>
            </a:r>
            <a:r>
              <a:rPr lang="en-US" altLang="zh-TW" sz="4000" dirty="0" smtClean="0">
                <a:solidFill>
                  <a:srgbClr val="953735"/>
                </a:solidFill>
                <a:latin typeface="Times New Roman" pitchFamily="18"/>
                <a:ea typeface="標楷體" pitchFamily="65"/>
                <a:cs typeface="Times New Roman" pitchFamily="18"/>
              </a:rPr>
              <a:t>-</a:t>
            </a:r>
            <a:r>
              <a:rPr lang="zh-TW" sz="4000" dirty="0" smtClean="0">
                <a:solidFill>
                  <a:srgbClr val="953735"/>
                </a:solidFill>
                <a:latin typeface="Times New Roman" pitchFamily="18"/>
                <a:ea typeface="標楷體" pitchFamily="65"/>
                <a:cs typeface="Times New Roman" pitchFamily="18"/>
              </a:rPr>
              <a:t>線上測驗流程</a:t>
            </a:r>
            <a:endParaRPr lang="en-US" sz="4000" dirty="0">
              <a:solidFill>
                <a:srgbClr val="953735"/>
              </a:solidFill>
              <a:latin typeface="Times New Roman" pitchFamily="18"/>
              <a:ea typeface="標楷體" pitchFamily="65"/>
              <a:cs typeface="Times New Roman" pitchFamily="18"/>
            </a:endParaRPr>
          </a:p>
        </p:txBody>
      </p:sp>
      <p:sp>
        <p:nvSpPr>
          <p:cNvPr id="16" name="投影片編號版面配置區 5"/>
          <p:cNvSpPr txBox="1"/>
          <p:nvPr/>
        </p:nvSpPr>
        <p:spPr>
          <a:xfrm>
            <a:off x="6948260" y="6492870"/>
            <a:ext cx="2133596" cy="365129"/>
          </a:xfrm>
          <a:prstGeom prst="rect">
            <a:avLst/>
          </a:prstGeom>
          <a:noFill/>
          <a:ln>
            <a:noFill/>
          </a:ln>
        </p:spPr>
        <p:txBody>
          <a:bodyPr vert="horz" wrap="square" lIns="91440" tIns="45720" rIns="91440" bIns="45720" anchor="ctr"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763C4E-14F0-48CB-A4DB-CA3832B0A689}" type="slidenum">
              <a:t>27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18" name="Line 18"/>
          <p:cNvSpPr/>
          <p:nvPr/>
        </p:nvSpPr>
        <p:spPr>
          <a:xfrm>
            <a:off x="4458721" y="5417446"/>
            <a:ext cx="0" cy="252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FF"/>
            </a:solidFill>
            <a:prstDash val="solid"/>
            <a:round/>
            <a:tailEnd type="arrow"/>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grpSp>
        <p:nvGrpSpPr>
          <p:cNvPr id="71" name="群組 70"/>
          <p:cNvGrpSpPr/>
          <p:nvPr/>
        </p:nvGrpSpPr>
        <p:grpSpPr>
          <a:xfrm>
            <a:off x="2989308" y="1628800"/>
            <a:ext cx="2351695" cy="5046634"/>
            <a:chOff x="3228417" y="1628800"/>
            <a:chExt cx="2351695" cy="5046634"/>
          </a:xfrm>
        </p:grpSpPr>
        <p:sp>
          <p:nvSpPr>
            <p:cNvPr id="12" name="Line 18"/>
            <p:cNvSpPr/>
            <p:nvPr/>
          </p:nvSpPr>
          <p:spPr>
            <a:xfrm>
              <a:off x="4458721" y="4437144"/>
              <a:ext cx="0" cy="288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FF"/>
              </a:solidFill>
              <a:prstDash val="solid"/>
              <a:round/>
              <a:tailEnd type="arrow"/>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a:ea typeface="新細明體"/>
              </a:endParaRPr>
            </a:p>
          </p:txBody>
        </p:sp>
        <p:sp>
          <p:nvSpPr>
            <p:cNvPr id="5" name="AutoShape 4"/>
            <p:cNvSpPr/>
            <p:nvPr/>
          </p:nvSpPr>
          <p:spPr>
            <a:xfrm>
              <a:off x="3371479" y="3140966"/>
              <a:ext cx="2092053" cy="41771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a:noFill/>
              <a:prstDash val="solid"/>
            </a:ln>
            <a:effectLst>
              <a:outerShdw dist="27944" dir="5400000" algn="tl">
                <a:srgbClr val="000000">
                  <a:alpha val="32000"/>
                </a:srgbClr>
              </a:outerShdw>
            </a:effectLst>
          </p:spPr>
          <p:txBody>
            <a:bodyPr vert="horz" wrap="none" lIns="91440" tIns="45720" rIns="91440" bIns="45720" anchor="ctr" anchorCtr="1" compatLnSpc="1"/>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smtClean="0">
                  <a:solidFill>
                    <a:srgbClr val="000000"/>
                  </a:solidFill>
                  <a:uFillTx/>
                  <a:latin typeface="Times New Roman" pitchFamily="18"/>
                  <a:ea typeface="標楷體" pitchFamily="65"/>
                </a:rPr>
                <a:t>輸入身分</a:t>
              </a:r>
              <a:r>
                <a:rPr lang="zh-TW" sz="1600" b="0" i="0" u="none" strike="noStrike" kern="0" cap="none" spc="0" baseline="0" dirty="0">
                  <a:solidFill>
                    <a:srgbClr val="000000"/>
                  </a:solidFill>
                  <a:uFillTx/>
                  <a:latin typeface="Times New Roman" pitchFamily="18"/>
                  <a:ea typeface="標楷體" pitchFamily="65"/>
                </a:rPr>
                <a:t>證統一編號</a:t>
              </a:r>
            </a:p>
          </p:txBody>
        </p:sp>
        <p:sp>
          <p:nvSpPr>
            <p:cNvPr id="6" name="AutoShape 9"/>
            <p:cNvSpPr/>
            <p:nvPr/>
          </p:nvSpPr>
          <p:spPr>
            <a:xfrm>
              <a:off x="3371480" y="4724822"/>
              <a:ext cx="1971229" cy="66583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a:noFill/>
              <a:prstDash val="solid"/>
            </a:ln>
            <a:effectLst>
              <a:outerShdw dist="27944" dir="5400000" algn="tl">
                <a:srgbClr val="000000">
                  <a:alpha val="32000"/>
                </a:srgbClr>
              </a:outerShdw>
            </a:effectLst>
          </p:spPr>
          <p:txBody>
            <a:bodyPr vert="horz" wrap="none" lIns="91440" tIns="45720" rIns="91440" bIns="45720" anchor="ctr" anchorCtr="1" compatLnSpc="1"/>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開始逐題測驗</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直至測驗結束</a:t>
              </a:r>
            </a:p>
          </p:txBody>
        </p:sp>
        <p:sp>
          <p:nvSpPr>
            <p:cNvPr id="7" name="Text Box 25"/>
            <p:cNvSpPr txBox="1"/>
            <p:nvPr/>
          </p:nvSpPr>
          <p:spPr>
            <a:xfrm>
              <a:off x="4587021" y="4388161"/>
              <a:ext cx="590546" cy="336554"/>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600" b="1" i="0" u="none" strike="noStrike" kern="1200" cap="none" spc="0" baseline="0" dirty="0">
                  <a:solidFill>
                    <a:srgbClr val="0000FF"/>
                  </a:solidFill>
                  <a:uFillTx/>
                  <a:latin typeface="標楷體" pitchFamily="65"/>
                  <a:ea typeface="標楷體" pitchFamily="65"/>
                </a:rPr>
                <a:t>正確</a:t>
              </a:r>
            </a:p>
          </p:txBody>
        </p:sp>
        <p:sp>
          <p:nvSpPr>
            <p:cNvPr id="9" name="AutoShape 9"/>
            <p:cNvSpPr/>
            <p:nvPr/>
          </p:nvSpPr>
          <p:spPr>
            <a:xfrm>
              <a:off x="3419873" y="5675454"/>
              <a:ext cx="1971229" cy="849890"/>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a:noFill/>
              <a:prstDash val="solid"/>
            </a:ln>
            <a:effectLst>
              <a:outerShdw dist="27944" dir="5400000" algn="tl">
                <a:srgbClr val="000000">
                  <a:alpha val="32000"/>
                </a:srgbClr>
              </a:outerShdw>
            </a:effectLst>
          </p:spPr>
          <p:txBody>
            <a:bodyPr vert="horz" wrap="none" lIns="91440" tIns="45720" rIns="91440" bIns="45720" anchor="ctr" anchorCtr="1" compatLnSpc="1"/>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測驗結束</a:t>
              </a:r>
              <a:endParaRPr lang="en-US" sz="16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務必點選</a:t>
              </a:r>
              <a:r>
                <a:rPr lang="zh-TW" sz="1600" b="1" i="0" u="none" strike="noStrike" kern="0" cap="none" spc="0" baseline="0" dirty="0">
                  <a:solidFill>
                    <a:srgbClr val="0000FF"/>
                  </a:solidFill>
                  <a:uFillTx/>
                  <a:latin typeface="Times New Roman" pitchFamily="18"/>
                  <a:ea typeface="標楷體" pitchFamily="65"/>
                </a:rPr>
                <a:t>我要交卷</a:t>
              </a:r>
              <a:endParaRPr lang="en-US" sz="1600" b="1" i="0" u="none" strike="noStrike" kern="0" cap="none" spc="0" baseline="0" dirty="0">
                <a:solidFill>
                  <a:srgbClr val="0000FF"/>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確認答題狀況</a:t>
              </a:r>
            </a:p>
          </p:txBody>
        </p:sp>
        <p:sp>
          <p:nvSpPr>
            <p:cNvPr id="10" name="Line 18"/>
            <p:cNvSpPr/>
            <p:nvPr/>
          </p:nvSpPr>
          <p:spPr>
            <a:xfrm>
              <a:off x="4458721" y="2924944"/>
              <a:ext cx="0" cy="252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FF"/>
              </a:solidFill>
              <a:prstDash val="solid"/>
              <a:round/>
              <a:tailEnd type="arrow"/>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a:ea typeface="新細明體"/>
              </a:endParaRPr>
            </a:p>
          </p:txBody>
        </p:sp>
        <p:sp>
          <p:nvSpPr>
            <p:cNvPr id="11" name="Line 18"/>
            <p:cNvSpPr/>
            <p:nvPr/>
          </p:nvSpPr>
          <p:spPr>
            <a:xfrm>
              <a:off x="4458721" y="3591604"/>
              <a:ext cx="0" cy="252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FF"/>
              </a:solidFill>
              <a:prstDash val="solid"/>
              <a:round/>
              <a:tailEnd type="arrow"/>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a:ea typeface="新細明體"/>
              </a:endParaRPr>
            </a:p>
          </p:txBody>
        </p:sp>
        <p:sp>
          <p:nvSpPr>
            <p:cNvPr id="22" name="AutoShape 3"/>
            <p:cNvSpPr/>
            <p:nvPr/>
          </p:nvSpPr>
          <p:spPr>
            <a:xfrm>
              <a:off x="3370370" y="2276872"/>
              <a:ext cx="2093162" cy="648071"/>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a:noFill/>
              <a:prstDash val="solid"/>
            </a:ln>
            <a:effectLst>
              <a:outerShdw dist="27944" dir="5400000" algn="tl">
                <a:srgbClr val="000000">
                  <a:alpha val="32000"/>
                </a:srgbClr>
              </a:outerShdw>
            </a:effectLst>
          </p:spPr>
          <p:txBody>
            <a:bodyPr vert="horz" wrap="none" lIns="91440" tIns="45720" rIns="91440" bIns="45720" anchor="ctr" anchorCtr="1" compatLnSpc="1"/>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進入</a:t>
              </a:r>
              <a:r>
                <a:rPr lang="zh-TW" sz="1600" b="1" i="0" u="none" strike="noStrike" kern="0" cap="none" spc="0" baseline="0" dirty="0">
                  <a:solidFill>
                    <a:srgbClr val="0000FF"/>
                  </a:solidFill>
                  <a:uFillTx/>
                  <a:latin typeface="Times New Roman" pitchFamily="18"/>
                  <a:ea typeface="標楷體" pitchFamily="65"/>
                </a:rPr>
                <a:t>學生評量</a:t>
              </a:r>
              <a:r>
                <a:rPr lang="zh-TW" sz="1600" b="1" i="0" u="none" strike="noStrike" kern="0" cap="none" spc="0" baseline="0" dirty="0" smtClean="0">
                  <a:solidFill>
                    <a:srgbClr val="0000FF"/>
                  </a:solidFill>
                  <a:uFillTx/>
                  <a:latin typeface="Times New Roman" pitchFamily="18"/>
                  <a:ea typeface="標楷體" pitchFamily="65"/>
                </a:rPr>
                <a:t>系統</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smtClean="0">
                  <a:solidFill>
                    <a:srgbClr val="000000"/>
                  </a:solidFill>
                  <a:uFillTx/>
                  <a:latin typeface="Times New Roman" pitchFamily="18"/>
                  <a:ea typeface="標楷體" pitchFamily="65"/>
                </a:rPr>
                <a:t>點選欲測驗之科目</a:t>
              </a:r>
              <a:endParaRPr lang="zh-TW" sz="1600" b="0" i="0" u="none" strike="noStrike" kern="0" cap="none" spc="0" baseline="0" dirty="0">
                <a:solidFill>
                  <a:srgbClr val="000000"/>
                </a:solidFill>
                <a:uFillTx/>
                <a:latin typeface="Times New Roman" pitchFamily="18"/>
                <a:ea typeface="標楷體" pitchFamily="65"/>
              </a:endParaRPr>
            </a:p>
          </p:txBody>
        </p:sp>
        <p:sp>
          <p:nvSpPr>
            <p:cNvPr id="15" name="圓角矩形 14"/>
            <p:cNvSpPr/>
            <p:nvPr/>
          </p:nvSpPr>
          <p:spPr>
            <a:xfrm>
              <a:off x="3371480" y="3861048"/>
              <a:ext cx="2022910" cy="54158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defRPr sz="1800" b="0" i="0" u="none" strike="noStrike" kern="0" cap="none" spc="0" baseline="0">
                  <a:solidFill>
                    <a:srgbClr val="000000"/>
                  </a:solidFill>
                  <a:uFillTx/>
                </a:defRPr>
              </a:pPr>
              <a:r>
                <a:rPr lang="zh-TW" altLang="zh-TW" sz="1600" kern="0" dirty="0">
                  <a:solidFill>
                    <a:srgbClr val="000000"/>
                  </a:solidFill>
                  <a:latin typeface="Times New Roman" pitchFamily="18"/>
                  <a:ea typeface="標楷體" pitchFamily="65"/>
                </a:rPr>
                <a:t>確認個人資</a:t>
              </a:r>
            </a:p>
            <a:p>
              <a:pPr lvl="0" algn="ctr">
                <a:defRPr sz="1800" b="0" i="0" u="none" strike="noStrike" kern="0" cap="none" spc="0" baseline="0">
                  <a:solidFill>
                    <a:srgbClr val="000000"/>
                  </a:solidFill>
                  <a:uFillTx/>
                </a:defRPr>
              </a:pPr>
              <a:r>
                <a:rPr lang="zh-TW" altLang="zh-TW" sz="1600" kern="0" dirty="0">
                  <a:solidFill>
                    <a:srgbClr val="000000"/>
                  </a:solidFill>
                  <a:latin typeface="Times New Roman" pitchFamily="18"/>
                  <a:ea typeface="標楷體" pitchFamily="65"/>
                </a:rPr>
                <a:t>料是否</a:t>
              </a:r>
              <a:r>
                <a:rPr lang="zh-TW" altLang="zh-TW" sz="1600" kern="0" dirty="0" smtClean="0">
                  <a:solidFill>
                    <a:srgbClr val="000000"/>
                  </a:solidFill>
                  <a:latin typeface="Times New Roman" pitchFamily="18"/>
                  <a:ea typeface="標楷體" pitchFamily="65"/>
                </a:rPr>
                <a:t>正確</a:t>
              </a:r>
              <a:endParaRPr lang="zh-TW" altLang="zh-TW" sz="1600" kern="0" dirty="0">
                <a:solidFill>
                  <a:srgbClr val="000000"/>
                </a:solidFill>
                <a:latin typeface="Times New Roman" pitchFamily="18"/>
                <a:ea typeface="標楷體" pitchFamily="65"/>
              </a:endParaRPr>
            </a:p>
          </p:txBody>
        </p:sp>
        <p:sp>
          <p:nvSpPr>
            <p:cNvPr id="51" name="圓角矩形 50"/>
            <p:cNvSpPr/>
            <p:nvPr/>
          </p:nvSpPr>
          <p:spPr>
            <a:xfrm>
              <a:off x="3228417" y="1628800"/>
              <a:ext cx="2351695" cy="5046634"/>
            </a:xfrm>
            <a:prstGeom prst="roundRect">
              <a:avLst/>
            </a:prstGeom>
            <a:noFill/>
            <a:ln>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p:nvSpPr>
          <p:spPr>
            <a:xfrm>
              <a:off x="3419873" y="1781540"/>
              <a:ext cx="1800493"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學生測驗流程：</a:t>
              </a:r>
            </a:p>
          </p:txBody>
        </p:sp>
      </p:grpSp>
      <p:grpSp>
        <p:nvGrpSpPr>
          <p:cNvPr id="67" name="群組 66"/>
          <p:cNvGrpSpPr/>
          <p:nvPr/>
        </p:nvGrpSpPr>
        <p:grpSpPr>
          <a:xfrm>
            <a:off x="323528" y="960731"/>
            <a:ext cx="2364884" cy="2900317"/>
            <a:chOff x="562637" y="967340"/>
            <a:chExt cx="2364884" cy="2539223"/>
          </a:xfrm>
        </p:grpSpPr>
        <p:sp>
          <p:nvSpPr>
            <p:cNvPr id="20" name="Line 18"/>
            <p:cNvSpPr/>
            <p:nvPr/>
          </p:nvSpPr>
          <p:spPr>
            <a:xfrm>
              <a:off x="1674642" y="1852591"/>
              <a:ext cx="0" cy="252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a:solidFill>
                <a:srgbClr val="0000FF"/>
              </a:solidFill>
              <a:prstDash val="solid"/>
              <a:round/>
              <a:tailEnd type="arrow"/>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a:ea typeface="新細明體"/>
              </a:endParaRPr>
            </a:p>
          </p:txBody>
        </p:sp>
        <p:sp>
          <p:nvSpPr>
            <p:cNvPr id="17" name="AutoShape 4"/>
            <p:cNvSpPr/>
            <p:nvPr/>
          </p:nvSpPr>
          <p:spPr>
            <a:xfrm>
              <a:off x="827584" y="1340850"/>
              <a:ext cx="1728192" cy="506781"/>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chemeClr val="accent2">
                <a:lumMod val="60000"/>
                <a:lumOff val="40000"/>
              </a:schemeClr>
            </a:solidFill>
            <a:ln>
              <a:solidFill>
                <a:schemeClr val="accent2">
                  <a:lumMod val="60000"/>
                  <a:lumOff val="40000"/>
                </a:schemeClr>
              </a:solidFill>
              <a:prstDash val="solid"/>
            </a:ln>
            <a:effectLst>
              <a:outerShdw dist="27944" dir="5400000" algn="tl">
                <a:srgbClr val="000000">
                  <a:alpha val="32000"/>
                </a:srgbClr>
              </a:outerShdw>
            </a:effectLst>
          </p:spPr>
          <p:txBody>
            <a:bodyPr vert="horz" wrap="none" lIns="91440" tIns="45720" rIns="91440" bIns="45720" anchor="ctr" anchorCtr="1" compatLnSpc="1"/>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預約施測</a:t>
              </a:r>
              <a:r>
                <a:rPr lang="zh-TW" sz="1600" b="0" i="0" u="none" strike="noStrike" kern="0" cap="none" spc="0" baseline="0" dirty="0" smtClean="0">
                  <a:solidFill>
                    <a:srgbClr val="000000"/>
                  </a:solidFill>
                  <a:uFillTx/>
                  <a:latin typeface="Times New Roman" pitchFamily="18"/>
                  <a:ea typeface="標楷體" pitchFamily="65"/>
                </a:rPr>
                <a:t>時段</a:t>
              </a:r>
              <a:endParaRPr lang="en-US" sz="16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en-US" sz="1400" b="0" i="0" u="none" strike="noStrike" kern="0" cap="none" spc="0" baseline="0" dirty="0">
                  <a:solidFill>
                    <a:srgbClr val="000000"/>
                  </a:solidFill>
                  <a:uFillTx/>
                  <a:latin typeface="Times New Roman" pitchFamily="18"/>
                  <a:ea typeface="標楷體" pitchFamily="65"/>
                </a:rPr>
                <a:t>(</a:t>
              </a:r>
              <a:r>
                <a:rPr lang="zh-TW" sz="1400" b="0" i="0" u="none" strike="noStrike" kern="0" cap="none" spc="0" baseline="0" dirty="0">
                  <a:solidFill>
                    <a:srgbClr val="000000"/>
                  </a:solidFill>
                  <a:uFillTx/>
                  <a:latin typeface="Times New Roman" pitchFamily="18"/>
                  <a:ea typeface="標楷體" pitchFamily="65"/>
                </a:rPr>
                <a:t>同時段無預約上限</a:t>
              </a:r>
              <a:r>
                <a:rPr lang="en-US" sz="1400" b="0" i="0" u="none" strike="noStrike" kern="0" cap="none" spc="0" baseline="0" dirty="0">
                  <a:solidFill>
                    <a:srgbClr val="000000"/>
                  </a:solidFill>
                  <a:uFillTx/>
                  <a:latin typeface="Times New Roman" pitchFamily="18"/>
                  <a:ea typeface="標楷體" pitchFamily="65"/>
                </a:rPr>
                <a:t>)</a:t>
              </a:r>
            </a:p>
          </p:txBody>
        </p:sp>
        <p:sp>
          <p:nvSpPr>
            <p:cNvPr id="19" name="AutoShape 5"/>
            <p:cNvSpPr/>
            <p:nvPr/>
          </p:nvSpPr>
          <p:spPr>
            <a:xfrm>
              <a:off x="827584" y="2090850"/>
              <a:ext cx="1728192" cy="548522"/>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chemeClr val="accent2">
                <a:lumMod val="60000"/>
                <a:lumOff val="40000"/>
              </a:schemeClr>
            </a:solidFill>
            <a:ln>
              <a:solidFill>
                <a:schemeClr val="accent2">
                  <a:lumMod val="60000"/>
                  <a:lumOff val="40000"/>
                </a:schemeClr>
              </a:solidFill>
              <a:prstDash val="solid"/>
            </a:ln>
            <a:effectLst>
              <a:outerShdw dist="27944" dir="5400000" algn="tl">
                <a:srgbClr val="000000">
                  <a:alpha val="32000"/>
                </a:srgbClr>
              </a:outerShdw>
            </a:effectLst>
          </p:spPr>
          <p:txBody>
            <a:bodyPr vert="horz" wrap="none" lIns="91440" tIns="45720" rIns="91440" bIns="45720" anchor="ctr" anchorCtr="1" compatLnSpc="1"/>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通知學生於預約</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a:solidFill>
                    <a:srgbClr val="000000"/>
                  </a:solidFill>
                  <a:uFillTx/>
                  <a:latin typeface="Times New Roman" pitchFamily="18"/>
                  <a:ea typeface="標楷體" pitchFamily="65"/>
                </a:rPr>
                <a:t>時段內上線施測</a:t>
              </a:r>
            </a:p>
          </p:txBody>
        </p:sp>
        <p:sp>
          <p:nvSpPr>
            <p:cNvPr id="55" name="圓角矩形 54"/>
            <p:cNvSpPr/>
            <p:nvPr/>
          </p:nvSpPr>
          <p:spPr>
            <a:xfrm>
              <a:off x="562637" y="967340"/>
              <a:ext cx="2232248" cy="2539223"/>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p:nvSpPr>
          <p:spPr>
            <a:xfrm>
              <a:off x="665363" y="967340"/>
              <a:ext cx="2262158"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承辦教師作業流程</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grpSp>
      <p:cxnSp>
        <p:nvCxnSpPr>
          <p:cNvPr id="50" name="直線單箭頭接點 49"/>
          <p:cNvCxnSpPr>
            <a:endCxn id="22" idx="3"/>
          </p:cNvCxnSpPr>
          <p:nvPr/>
        </p:nvCxnSpPr>
        <p:spPr>
          <a:xfrm>
            <a:off x="2316667" y="2600907"/>
            <a:ext cx="814594"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8" name="直線單箭頭接點 67"/>
          <p:cNvCxnSpPr>
            <a:stCxn id="9" idx="1"/>
          </p:cNvCxnSpPr>
          <p:nvPr/>
        </p:nvCxnSpPr>
        <p:spPr>
          <a:xfrm>
            <a:off x="5151993" y="6100399"/>
            <a:ext cx="860167"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AutoShape 14"/>
          <p:cNvSpPr/>
          <p:nvPr/>
        </p:nvSpPr>
        <p:spPr>
          <a:xfrm>
            <a:off x="6124115" y="5538889"/>
            <a:ext cx="1912646" cy="101733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chemeClr val="accent2">
              <a:lumMod val="60000"/>
              <a:lumOff val="40000"/>
            </a:schemeClr>
          </a:solidFill>
          <a:ln>
            <a:solidFill>
              <a:schemeClr val="accent2">
                <a:lumMod val="40000"/>
                <a:lumOff val="60000"/>
              </a:schemeClr>
            </a:solidFill>
            <a:prstDash val="solid"/>
          </a:ln>
          <a:effectLst>
            <a:outerShdw dist="27944" dir="5400000" algn="tl">
              <a:srgbClr val="000000">
                <a:alpha val="32000"/>
              </a:srgbClr>
            </a:outerShdw>
          </a:effectLst>
        </p:spPr>
        <p:txBody>
          <a:bodyPr vert="horz" wrap="none" lIns="91440" tIns="45720" rIns="91440" bIns="45720" anchor="ctr" anchorCtr="1" compatLnSpc="1"/>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smtClean="0">
                <a:solidFill>
                  <a:srgbClr val="000000"/>
                </a:solidFill>
                <a:uFillTx/>
                <a:latin typeface="Times New Roman" pitchFamily="18"/>
                <a:ea typeface="標楷體" pitchFamily="65"/>
              </a:rPr>
              <a:t>施</a:t>
            </a:r>
            <a:r>
              <a:rPr lang="zh-TW" sz="1600" b="0" i="0" u="none" strike="noStrike" kern="0" cap="none" spc="0" baseline="0" dirty="0">
                <a:solidFill>
                  <a:srgbClr val="000000"/>
                </a:solidFill>
                <a:uFillTx/>
                <a:latin typeface="Times New Roman" pitchFamily="18"/>
                <a:ea typeface="標楷體" pitchFamily="65"/>
              </a:rPr>
              <a:t>測完畢，即可</a:t>
            </a:r>
            <a:endParaRPr lang="en-US" sz="16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altLang="en-US" sz="1600" kern="0" dirty="0" smtClean="0">
                <a:solidFill>
                  <a:srgbClr val="000000"/>
                </a:solidFill>
                <a:latin typeface="Times New Roman" pitchFamily="18"/>
                <a:ea typeface="標楷體" pitchFamily="65"/>
              </a:rPr>
              <a:t>至</a:t>
            </a:r>
            <a:r>
              <a:rPr lang="en-US" altLang="zh-TW" sz="1600" kern="0" dirty="0" smtClean="0">
                <a:solidFill>
                  <a:srgbClr val="000000"/>
                </a:solidFill>
                <a:latin typeface="Times New Roman" pitchFamily="18"/>
                <a:ea typeface="標楷體" pitchFamily="65"/>
              </a:rPr>
              <a:t>【</a:t>
            </a:r>
            <a:r>
              <a:rPr lang="zh-TW" altLang="en-US" sz="1600" kern="0" dirty="0" smtClean="0">
                <a:solidFill>
                  <a:srgbClr val="000000"/>
                </a:solidFill>
                <a:latin typeface="Times New Roman" pitchFamily="18"/>
                <a:ea typeface="標楷體" pitchFamily="65"/>
              </a:rPr>
              <a:t>測驗結果報告</a:t>
            </a:r>
            <a:r>
              <a:rPr lang="en-US" altLang="zh-TW" sz="1600" kern="0" dirty="0" smtClean="0">
                <a:solidFill>
                  <a:srgbClr val="000000"/>
                </a:solidFill>
                <a:latin typeface="Times New Roman" pitchFamily="18"/>
                <a:ea typeface="標楷體" pitchFamily="65"/>
              </a:rPr>
              <a:t>】</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1600" b="0" i="0" u="none" strike="noStrike" kern="0" cap="none" spc="0" baseline="0" dirty="0" smtClean="0">
                <a:solidFill>
                  <a:srgbClr val="000000"/>
                </a:solidFill>
                <a:uFillTx/>
                <a:latin typeface="Times New Roman" pitchFamily="18"/>
                <a:ea typeface="標楷體" pitchFamily="65"/>
              </a:rPr>
              <a:t>查閱</a:t>
            </a:r>
            <a:r>
              <a:rPr lang="zh-TW" sz="1600" b="0" i="0" u="none" strike="noStrike" kern="0" cap="none" spc="0" baseline="0" dirty="0">
                <a:solidFill>
                  <a:srgbClr val="000000"/>
                </a:solidFill>
                <a:uFillTx/>
                <a:latin typeface="Times New Roman" pitchFamily="18"/>
                <a:ea typeface="標楷體" pitchFamily="65"/>
              </a:rPr>
              <a:t>施測結果</a:t>
            </a:r>
          </a:p>
        </p:txBody>
      </p:sp>
      <p:sp>
        <p:nvSpPr>
          <p:cNvPr id="85" name="圓角矩形 84"/>
          <p:cNvSpPr/>
          <p:nvPr/>
        </p:nvSpPr>
        <p:spPr>
          <a:xfrm>
            <a:off x="5975856" y="5033856"/>
            <a:ext cx="2209163" cy="1641578"/>
          </a:xfrm>
          <a:prstGeom prst="round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p:cNvSpPr/>
          <p:nvPr/>
        </p:nvSpPr>
        <p:spPr>
          <a:xfrm>
            <a:off x="6012160" y="5085184"/>
            <a:ext cx="2262158" cy="354025"/>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承辦教師作業流程</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3" name="矩形 2"/>
          <p:cNvSpPr/>
          <p:nvPr/>
        </p:nvSpPr>
        <p:spPr>
          <a:xfrm>
            <a:off x="365510" y="2889497"/>
            <a:ext cx="2148284" cy="954107"/>
          </a:xfrm>
          <a:prstGeom prst="rect">
            <a:avLst/>
          </a:prstGeom>
        </p:spPr>
        <p:txBody>
          <a:bodyPr wrap="square">
            <a:spAutoFit/>
          </a:bodyPr>
          <a:lstStyle/>
          <a:p>
            <a:r>
              <a:rPr lang="en-US" altLang="zh-TW" sz="1400" dirty="0" smtClean="0">
                <a:solidFill>
                  <a:srgbClr val="FF0000"/>
                </a:solidFill>
                <a:latin typeface="Times New Roman" pitchFamily="18"/>
                <a:ea typeface="標楷體" pitchFamily="65"/>
                <a:cs typeface="Times New Roman" pitchFamily="18"/>
              </a:rPr>
              <a:t>※</a:t>
            </a:r>
            <a:r>
              <a:rPr lang="zh-TW" altLang="en-US" sz="1400" dirty="0" smtClean="0">
                <a:solidFill>
                  <a:srgbClr val="FF0000"/>
                </a:solidFill>
                <a:latin typeface="Times New Roman" pitchFamily="18"/>
                <a:ea typeface="標楷體" pitchFamily="65"/>
                <a:cs typeface="Times New Roman" pitchFamily="18"/>
              </a:rPr>
              <a:t>僅正式</a:t>
            </a:r>
            <a:r>
              <a:rPr lang="zh-TW" altLang="en-US" sz="1400" dirty="0">
                <a:solidFill>
                  <a:srgbClr val="FF0000"/>
                </a:solidFill>
                <a:latin typeface="Times New Roman" pitchFamily="18"/>
                <a:ea typeface="標楷體" pitchFamily="65"/>
                <a:cs typeface="Times New Roman" pitchFamily="18"/>
              </a:rPr>
              <a:t>測驗</a:t>
            </a:r>
            <a:r>
              <a:rPr lang="zh-TW" altLang="en-US" sz="1400" dirty="0" smtClean="0">
                <a:solidFill>
                  <a:srgbClr val="FF0000"/>
                </a:solidFill>
                <a:latin typeface="Times New Roman" pitchFamily="18"/>
                <a:ea typeface="標楷體" pitchFamily="65"/>
                <a:cs typeface="Times New Roman" pitchFamily="18"/>
              </a:rPr>
              <a:t>期間</a:t>
            </a:r>
            <a:r>
              <a:rPr lang="zh-TW" altLang="en-US" sz="1400" dirty="0">
                <a:solidFill>
                  <a:srgbClr val="FF0000"/>
                </a:solidFill>
                <a:latin typeface="Times New Roman" pitchFamily="18"/>
                <a:ea typeface="標楷體" pitchFamily="65"/>
                <a:cs typeface="Times New Roman" pitchFamily="18"/>
              </a:rPr>
              <a:t>，</a:t>
            </a:r>
            <a:r>
              <a:rPr lang="zh-TW" altLang="en-US" sz="1400" dirty="0" smtClean="0">
                <a:solidFill>
                  <a:srgbClr val="FF0000"/>
                </a:solidFill>
                <a:latin typeface="Times New Roman" pitchFamily="18"/>
                <a:ea typeface="標楷體" pitchFamily="65"/>
                <a:cs typeface="Times New Roman" pitchFamily="18"/>
              </a:rPr>
              <a:t>需預約測驗</a:t>
            </a:r>
            <a:r>
              <a:rPr lang="zh-TW" altLang="en-US" sz="1400" dirty="0">
                <a:solidFill>
                  <a:srgbClr val="FF0000"/>
                </a:solidFill>
                <a:latin typeface="Times New Roman" pitchFamily="18"/>
                <a:ea typeface="標楷體" pitchFamily="65"/>
                <a:cs typeface="Times New Roman" pitchFamily="18"/>
              </a:rPr>
              <a:t>時段</a:t>
            </a:r>
            <a:r>
              <a:rPr lang="zh-TW" altLang="en-US" sz="1400" dirty="0" smtClean="0">
                <a:solidFill>
                  <a:srgbClr val="FF0000"/>
                </a:solidFill>
                <a:latin typeface="Times New Roman" pitchFamily="18"/>
                <a:ea typeface="標楷體" pitchFamily="65"/>
                <a:cs typeface="Times New Roman" pitchFamily="18"/>
              </a:rPr>
              <a:t>；非正式</a:t>
            </a:r>
            <a:r>
              <a:rPr lang="zh-TW" altLang="en-US" sz="1400" dirty="0">
                <a:solidFill>
                  <a:srgbClr val="FF0000"/>
                </a:solidFill>
                <a:latin typeface="Times New Roman" pitchFamily="18"/>
                <a:ea typeface="標楷體" pitchFamily="65"/>
                <a:cs typeface="Times New Roman" pitchFamily="18"/>
              </a:rPr>
              <a:t>測驗</a:t>
            </a:r>
            <a:r>
              <a:rPr lang="zh-TW" altLang="en-US" sz="1400" dirty="0" smtClean="0">
                <a:solidFill>
                  <a:srgbClr val="FF0000"/>
                </a:solidFill>
                <a:latin typeface="Times New Roman" pitchFamily="18"/>
                <a:ea typeface="標楷體" pitchFamily="65"/>
                <a:cs typeface="Times New Roman" pitchFamily="18"/>
              </a:rPr>
              <a:t>期間，未通過</a:t>
            </a:r>
            <a:r>
              <a:rPr lang="zh-TW" altLang="en-US" sz="1400" dirty="0">
                <a:solidFill>
                  <a:srgbClr val="FF0000"/>
                </a:solidFill>
                <a:latin typeface="Times New Roman" pitchFamily="18"/>
                <a:ea typeface="標楷體" pitchFamily="65"/>
                <a:cs typeface="Times New Roman" pitchFamily="18"/>
              </a:rPr>
              <a:t>學生可</a:t>
            </a:r>
            <a:r>
              <a:rPr lang="zh-TW" altLang="en-US" sz="1400" dirty="0" smtClean="0">
                <a:solidFill>
                  <a:srgbClr val="FF0000"/>
                </a:solidFill>
                <a:latin typeface="Times New Roman" pitchFamily="18"/>
                <a:ea typeface="標楷體" pitchFamily="65"/>
                <a:cs typeface="Times New Roman" pitchFamily="18"/>
              </a:rPr>
              <a:t>逕登入評量。</a:t>
            </a:r>
            <a:endParaRPr lang="en-US" altLang="zh-TW" sz="1400" dirty="0" smtClean="0">
              <a:solidFill>
                <a:srgbClr val="FF0000"/>
              </a:solidFill>
              <a:latin typeface="Times New Roman" pitchFamily="18"/>
              <a:ea typeface="標楷體" pitchFamily="65"/>
              <a:cs typeface="Times New Roman" pitchFamily="18"/>
            </a:endParaRPr>
          </a:p>
        </p:txBody>
      </p:sp>
    </p:spTree>
    <p:extLst>
      <p:ext uri="{BB962C8B-B14F-4D97-AF65-F5344CB8AC3E}">
        <p14:creationId xmlns:p14="http://schemas.microsoft.com/office/powerpoint/2010/main" val="97870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內容版面配置區 2"/>
          <p:cNvSpPr txBox="1">
            <a:spLocks noGrp="1"/>
          </p:cNvSpPr>
          <p:nvPr>
            <p:ph idx="1"/>
          </p:nvPr>
        </p:nvSpPr>
        <p:spPr>
          <a:xfrm>
            <a:off x="457200" y="1600200"/>
            <a:ext cx="8229600" cy="5075230"/>
          </a:xfrm>
        </p:spPr>
        <p:txBody>
          <a:bodyPr/>
          <a:lstStyle/>
          <a:p>
            <a:pPr marL="0" lvl="0" indent="0">
              <a:lnSpc>
                <a:spcPct val="90000"/>
              </a:lnSpc>
              <a:spcBef>
                <a:spcPts val="600"/>
              </a:spcBef>
              <a:buNone/>
            </a:pPr>
            <a:r>
              <a:rPr lang="en-US" sz="2400">
                <a:latin typeface="DejaVu Sans" pitchFamily="34"/>
              </a:rPr>
              <a:t>Q.</a:t>
            </a:r>
            <a:r>
              <a:rPr lang="zh-TW" sz="2400">
                <a:latin typeface="標楷體" pitchFamily="65"/>
                <a:ea typeface="標楷體" pitchFamily="65"/>
              </a:rPr>
              <a:t>外籍生登入學生評量系統卻顯示錯誤訊息？</a:t>
            </a:r>
            <a:endParaRPr lang="en-US" sz="2400">
              <a:latin typeface="標楷體" pitchFamily="65"/>
              <a:ea typeface="標楷體" pitchFamily="65"/>
            </a:endParaRPr>
          </a:p>
          <a:p>
            <a:pPr marL="0" lvl="0" indent="0">
              <a:lnSpc>
                <a:spcPct val="90000"/>
              </a:lnSpc>
              <a:spcBef>
                <a:spcPts val="600"/>
              </a:spcBef>
              <a:buNone/>
            </a:pPr>
            <a:r>
              <a:rPr lang="zh-TW" sz="2400">
                <a:latin typeface="標楷體" pitchFamily="65"/>
                <a:ea typeface="標楷體" pitchFamily="65"/>
              </a:rPr>
              <a:t>請確認「學生資料管理」留存的居留證或護照號碼和登入評量系統輸入的號碼是否一致，登入時 </a:t>
            </a:r>
            <a:r>
              <a:rPr lang="en-US" sz="2400">
                <a:latin typeface="標楷體" pitchFamily="65"/>
                <a:ea typeface="標楷體" pitchFamily="65"/>
              </a:rPr>
              <a:t>                     </a:t>
            </a:r>
            <a:r>
              <a:rPr lang="zh-TW" sz="2400">
                <a:latin typeface="標楷體" pitchFamily="65"/>
                <a:ea typeface="標楷體" pitchFamily="65"/>
              </a:rPr>
              <a:t>要打勾。</a:t>
            </a:r>
            <a:endParaRPr lang="en-US" sz="2400">
              <a:latin typeface="標楷體" pitchFamily="65"/>
              <a:ea typeface="標楷體" pitchFamily="65"/>
            </a:endParaRPr>
          </a:p>
          <a:p>
            <a:pPr marL="0" lvl="0" indent="0">
              <a:lnSpc>
                <a:spcPct val="90000"/>
              </a:lnSpc>
              <a:spcBef>
                <a:spcPts val="1800"/>
              </a:spcBef>
              <a:buNone/>
            </a:pPr>
            <a:r>
              <a:rPr lang="en-US" sz="2400">
                <a:latin typeface="DejaVu Sans" pitchFamily="34"/>
              </a:rPr>
              <a:t>Q.</a:t>
            </a:r>
            <a:r>
              <a:rPr lang="zh-TW" sz="2400">
                <a:latin typeface="標楷體" pitchFamily="65"/>
                <a:ea typeface="標楷體" pitchFamily="65"/>
              </a:rPr>
              <a:t>下修測驗有測驗結果報告可以參閱嗎？</a:t>
            </a:r>
            <a:endParaRPr lang="en-US" sz="2400">
              <a:latin typeface="標楷體" pitchFamily="65"/>
              <a:ea typeface="標楷體" pitchFamily="65"/>
            </a:endParaRPr>
          </a:p>
          <a:p>
            <a:pPr marL="0" lvl="0" indent="0">
              <a:lnSpc>
                <a:spcPct val="90000"/>
              </a:lnSpc>
              <a:spcBef>
                <a:spcPts val="600"/>
              </a:spcBef>
              <a:buNone/>
            </a:pPr>
            <a:r>
              <a:rPr lang="zh-TW" sz="2400">
                <a:latin typeface="標楷體" pitchFamily="65"/>
                <a:ea typeface="標楷體" pitchFamily="65"/>
              </a:rPr>
              <a:t>請至「測驗結果報告」功能查閱，操作方式相同。</a:t>
            </a:r>
            <a:endParaRPr lang="en-US" sz="2400">
              <a:latin typeface="標楷體" pitchFamily="65"/>
              <a:ea typeface="標楷體" pitchFamily="65"/>
            </a:endParaRPr>
          </a:p>
          <a:p>
            <a:pPr marL="0" lvl="0" indent="0">
              <a:lnSpc>
                <a:spcPct val="90000"/>
              </a:lnSpc>
              <a:spcBef>
                <a:spcPts val="1800"/>
              </a:spcBef>
              <a:buNone/>
            </a:pPr>
            <a:r>
              <a:rPr lang="en-US" sz="2400">
                <a:latin typeface="DejaVu Sans" pitchFamily="34"/>
              </a:rPr>
              <a:t>Q.</a:t>
            </a:r>
            <a:r>
              <a:rPr lang="zh-TW" sz="2400">
                <a:latin typeface="標楷體" pitchFamily="65"/>
                <a:ea typeface="標楷體" pitchFamily="65"/>
              </a:rPr>
              <a:t>下修測驗的年段若是使用紙筆測驗，要如何處理？</a:t>
            </a:r>
            <a:endParaRPr lang="en-US" sz="2400">
              <a:latin typeface="標楷體" pitchFamily="65"/>
              <a:ea typeface="標楷體" pitchFamily="65"/>
            </a:endParaRPr>
          </a:p>
          <a:p>
            <a:pPr marL="0" lvl="0" indent="0">
              <a:lnSpc>
                <a:spcPct val="90000"/>
              </a:lnSpc>
              <a:spcBef>
                <a:spcPts val="600"/>
              </a:spcBef>
              <a:buNone/>
            </a:pPr>
            <a:r>
              <a:rPr lang="zh-TW" sz="2400">
                <a:latin typeface="標楷體" pitchFamily="65"/>
                <a:ea typeface="標楷體" pitchFamily="65"/>
              </a:rPr>
              <a:t>請至「下載紙筆測驗卷」下載試卷後進行測驗。</a:t>
            </a:r>
            <a:r>
              <a:rPr lang="en-US" sz="2400">
                <a:latin typeface="標楷體" pitchFamily="65"/>
                <a:ea typeface="標楷體" pitchFamily="65"/>
              </a:rPr>
              <a:t/>
            </a:r>
            <a:br>
              <a:rPr lang="en-US" sz="2400">
                <a:latin typeface="標楷體" pitchFamily="65"/>
                <a:ea typeface="標楷體" pitchFamily="65"/>
              </a:rPr>
            </a:br>
            <a:r>
              <a:rPr lang="zh-TW" sz="2400">
                <a:solidFill>
                  <a:srgbClr val="FF0000"/>
                </a:solidFill>
                <a:latin typeface="標楷體" pitchFamily="65"/>
                <a:ea typeface="標楷體" pitchFamily="65"/>
              </a:rPr>
              <a:t>正式測驗期間</a:t>
            </a:r>
            <a:r>
              <a:rPr lang="zh-TW" sz="2400">
                <a:latin typeface="標楷體" pitchFamily="65"/>
                <a:ea typeface="標楷體" pitchFamily="65"/>
              </a:rPr>
              <a:t>：測驗完畢，可將學生作答反應上傳至系統，以產出下修測驗結果報告，進而進行學習扶助。</a:t>
            </a:r>
            <a:endParaRPr lang="en-US" sz="2400">
              <a:latin typeface="標楷體" pitchFamily="65"/>
              <a:ea typeface="標楷體" pitchFamily="65"/>
            </a:endParaRPr>
          </a:p>
          <a:p>
            <a:pPr marL="0" lvl="0" indent="0">
              <a:lnSpc>
                <a:spcPct val="90000"/>
              </a:lnSpc>
              <a:spcBef>
                <a:spcPts val="600"/>
              </a:spcBef>
              <a:buNone/>
            </a:pPr>
            <a:r>
              <a:rPr lang="zh-TW" sz="2400">
                <a:solidFill>
                  <a:srgbClr val="FF0000"/>
                </a:solidFill>
                <a:latin typeface="標楷體" pitchFamily="65"/>
                <a:ea typeface="標楷體" pitchFamily="65"/>
              </a:rPr>
              <a:t>非測驗期間</a:t>
            </a:r>
            <a:r>
              <a:rPr lang="zh-TW" sz="2400">
                <a:latin typeface="標楷體" pitchFamily="65"/>
                <a:ea typeface="標楷體" pitchFamily="65"/>
              </a:rPr>
              <a:t>：測驗完畢，請直接批改後和學生進行檢討，可下載施測後回饋訊息搭配教材進行學習扶助。</a:t>
            </a:r>
            <a:endParaRPr lang="en-US" sz="2400">
              <a:latin typeface="標楷體" pitchFamily="65"/>
              <a:ea typeface="標楷體" pitchFamily="65"/>
            </a:endParaRPr>
          </a:p>
        </p:txBody>
      </p:sp>
      <p:grpSp>
        <p:nvGrpSpPr>
          <p:cNvPr id="3" name="群組 4"/>
          <p:cNvGrpSpPr/>
          <p:nvPr/>
        </p:nvGrpSpPr>
        <p:grpSpPr>
          <a:xfrm>
            <a:off x="683568" y="588288"/>
            <a:ext cx="1555367" cy="648071"/>
            <a:chOff x="683568" y="588288"/>
            <a:chExt cx="1555367" cy="648071"/>
          </a:xfrm>
        </p:grpSpPr>
        <p:sp>
          <p:nvSpPr>
            <p:cNvPr id="4" name="笑臉 5"/>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橢圓形圖說文字 6"/>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pic>
        <p:nvPicPr>
          <p:cNvPr id="6"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5406335" y="2361831"/>
            <a:ext cx="3438528" cy="333371"/>
          </a:xfrm>
          <a:prstGeom prst="rect">
            <a:avLst/>
          </a:prstGeom>
          <a:noFill/>
          <a:ln w="9528" cap="flat">
            <a:solidFill>
              <a:srgbClr val="000000"/>
            </a:solidFill>
            <a:prstDash val="solid"/>
            <a:miter/>
          </a:ln>
        </p:spPr>
      </p:pic>
      <p:sp>
        <p:nvSpPr>
          <p:cNvPr id="7"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064926A-C86B-4A7E-9C6E-2D06E1F84D76}" type="slidenum">
              <a:t>28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60649"/>
            <a:ext cx="8229600" cy="1143000"/>
          </a:xfrm>
        </p:spPr>
        <p:txBody>
          <a:bodyPr/>
          <a:lstStyle/>
          <a:p>
            <a:pPr lvl="0"/>
            <a:r>
              <a:rPr lang="zh-TW">
                <a:solidFill>
                  <a:srgbClr val="953735"/>
                </a:solidFill>
                <a:latin typeface="Times New Roman" pitchFamily="18"/>
                <a:ea typeface="標楷體" pitchFamily="65"/>
                <a:cs typeface="Times New Roman" pitchFamily="18"/>
              </a:rPr>
              <a:t>測驗模式</a:t>
            </a:r>
            <a:r>
              <a:rPr lang="en-US">
                <a:solidFill>
                  <a:srgbClr val="953735"/>
                </a:solidFill>
                <a:latin typeface="Times New Roman" pitchFamily="18"/>
                <a:ea typeface="標楷體" pitchFamily="65"/>
                <a:cs typeface="Times New Roman" pitchFamily="18"/>
              </a:rPr>
              <a:t>(</a:t>
            </a:r>
            <a:r>
              <a:rPr lang="zh-TW">
                <a:solidFill>
                  <a:srgbClr val="953735"/>
                </a:solidFill>
                <a:latin typeface="Times New Roman" pitchFamily="18"/>
                <a:ea typeface="標楷體" pitchFamily="65"/>
                <a:cs typeface="Times New Roman" pitchFamily="18"/>
              </a:rPr>
              <a:t>三</a:t>
            </a:r>
            <a:r>
              <a:rPr lang="en-US">
                <a:solidFill>
                  <a:srgbClr val="953735"/>
                </a:solidFill>
                <a:latin typeface="Times New Roman" pitchFamily="18"/>
                <a:ea typeface="標楷體" pitchFamily="65"/>
                <a:cs typeface="Times New Roman" pitchFamily="18"/>
              </a:rPr>
              <a:t>)</a:t>
            </a:r>
            <a:r>
              <a:rPr lang="zh-TW">
                <a:solidFill>
                  <a:srgbClr val="953735"/>
                </a:solidFill>
                <a:latin typeface="Times New Roman" pitchFamily="18"/>
                <a:ea typeface="標楷體" pitchFamily="65"/>
                <a:cs typeface="Times New Roman" pitchFamily="18"/>
              </a:rPr>
              <a:t>答案卡劃記</a:t>
            </a:r>
            <a:r>
              <a:rPr lang="en-US">
                <a:solidFill>
                  <a:srgbClr val="953735"/>
                </a:solidFill>
                <a:latin typeface="Times New Roman" pitchFamily="18"/>
                <a:ea typeface="標楷體" pitchFamily="65"/>
                <a:cs typeface="Times New Roman" pitchFamily="18"/>
              </a:rPr>
              <a:t/>
            </a:r>
            <a:br>
              <a:rPr lang="en-US">
                <a:solidFill>
                  <a:srgbClr val="953735"/>
                </a:solidFill>
                <a:latin typeface="Times New Roman" pitchFamily="18"/>
                <a:ea typeface="標楷體" pitchFamily="65"/>
                <a:cs typeface="Times New Roman" pitchFamily="18"/>
              </a:rPr>
            </a:br>
            <a:r>
              <a:rPr lang="en-US" sz="2400">
                <a:solidFill>
                  <a:srgbClr val="FF0000"/>
                </a:solidFill>
                <a:latin typeface="Times New Roman" pitchFamily="18"/>
                <a:ea typeface="標楷體" pitchFamily="65"/>
                <a:cs typeface="Times New Roman" pitchFamily="18"/>
              </a:rPr>
              <a:t>(</a:t>
            </a:r>
            <a:r>
              <a:rPr lang="zh-TW" sz="2400" b="1">
                <a:solidFill>
                  <a:srgbClr val="FF0000"/>
                </a:solidFill>
                <a:latin typeface="Times New Roman" pitchFamily="18"/>
                <a:ea typeface="標楷體" pitchFamily="65"/>
                <a:cs typeface="Times New Roman" pitchFamily="18"/>
              </a:rPr>
              <a:t>僅篩選測驗適用</a:t>
            </a:r>
            <a:r>
              <a:rPr lang="en-US" sz="2400">
                <a:solidFill>
                  <a:srgbClr val="FF0000"/>
                </a:solidFill>
                <a:latin typeface="Times New Roman" pitchFamily="18"/>
                <a:ea typeface="標楷體" pitchFamily="65"/>
                <a:cs typeface="Times New Roman" pitchFamily="18"/>
              </a:rPr>
              <a:t>)</a:t>
            </a:r>
            <a:endParaRPr lang="en-US">
              <a:solidFill>
                <a:srgbClr val="953735"/>
              </a:solidFill>
              <a:latin typeface="Times New Roman" pitchFamily="18"/>
              <a:ea typeface="標楷體" pitchFamily="65"/>
              <a:cs typeface="Times New Roman" pitchFamily="18"/>
            </a:endParaRPr>
          </a:p>
        </p:txBody>
      </p:sp>
      <p:grpSp>
        <p:nvGrpSpPr>
          <p:cNvPr id="3" name="群組 1"/>
          <p:cNvGrpSpPr/>
          <p:nvPr/>
        </p:nvGrpSpPr>
        <p:grpSpPr>
          <a:xfrm>
            <a:off x="1076532" y="1412775"/>
            <a:ext cx="7014810" cy="5304297"/>
            <a:chOff x="1076532" y="1412775"/>
            <a:chExt cx="7014810" cy="5304297"/>
          </a:xfrm>
        </p:grpSpPr>
        <p:sp>
          <p:nvSpPr>
            <p:cNvPr id="4" name="AutoShape 3"/>
            <p:cNvSpPr/>
            <p:nvPr/>
          </p:nvSpPr>
          <p:spPr>
            <a:xfrm>
              <a:off x="4851340" y="1412775"/>
              <a:ext cx="3240002"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dirty="0">
                  <a:solidFill>
                    <a:srgbClr val="000000"/>
                  </a:solidFill>
                  <a:uFillTx/>
                  <a:latin typeface="Times New Roman" pitchFamily="18"/>
                  <a:ea typeface="標楷體" pitchFamily="65"/>
                </a:rPr>
                <a:t>至</a:t>
              </a:r>
              <a:r>
                <a:rPr lang="zh-TW" sz="2000" b="1" i="0" u="none" strike="noStrike" kern="0" cap="none" spc="0" baseline="0" dirty="0">
                  <a:solidFill>
                    <a:srgbClr val="000000"/>
                  </a:solidFill>
                  <a:uFillTx/>
                  <a:latin typeface="Times New Roman" pitchFamily="18"/>
                  <a:ea typeface="標楷體" pitchFamily="65"/>
                </a:rPr>
                <a:t>登記測驗科目</a:t>
              </a:r>
              <a:r>
                <a:rPr lang="zh-TW" sz="2000" b="0" i="0" u="none" strike="noStrike" kern="0" cap="none" spc="0" baseline="0" dirty="0">
                  <a:solidFill>
                    <a:srgbClr val="000000"/>
                  </a:solidFill>
                  <a:uFillTx/>
                  <a:latin typeface="Times New Roman" pitchFamily="18"/>
                  <a:ea typeface="標楷體" pitchFamily="65"/>
                </a:rPr>
                <a:t>點選</a:t>
              </a:r>
              <a:endParaRPr lang="en-US" sz="20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en-US" sz="2000" b="0" i="0" u="none" strike="noStrike" kern="0" cap="none" spc="0" baseline="0" dirty="0">
                  <a:solidFill>
                    <a:srgbClr val="000000"/>
                  </a:solidFill>
                  <a:uFillTx/>
                  <a:latin typeface="Times New Roman" pitchFamily="18"/>
                  <a:ea typeface="標楷體" pitchFamily="65"/>
                </a:rPr>
                <a:t>                      </a:t>
              </a:r>
              <a:r>
                <a:rPr lang="zh-TW" sz="2000" b="0" i="0" u="none" strike="noStrike" kern="0" cap="none" spc="0" baseline="0" dirty="0">
                  <a:solidFill>
                    <a:srgbClr val="000000"/>
                  </a:solidFill>
                  <a:uFillTx/>
                  <a:latin typeface="Times New Roman" pitchFamily="18"/>
                  <a:ea typeface="標楷體" pitchFamily="65"/>
                </a:rPr>
                <a:t>鈕以更新名單</a:t>
              </a:r>
              <a:endParaRPr lang="en-US" sz="20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dirty="0">
                  <a:solidFill>
                    <a:srgbClr val="000000"/>
                  </a:solidFill>
                  <a:uFillTx/>
                  <a:latin typeface="Times New Roman" pitchFamily="18"/>
                  <a:ea typeface="標楷體" pitchFamily="65"/>
                </a:rPr>
                <a:t>並確認考試科目</a:t>
              </a:r>
              <a:endParaRPr lang="en-US" sz="2000" b="0" i="0" u="none" strike="noStrike" kern="0" cap="none" spc="0" baseline="0" dirty="0">
                <a:solidFill>
                  <a:srgbClr val="000000"/>
                </a:solidFill>
                <a:uFillTx/>
                <a:latin typeface="Times New Roman" pitchFamily="18"/>
                <a:ea typeface="標楷體" pitchFamily="65"/>
              </a:endParaRPr>
            </a:p>
          </p:txBody>
        </p:sp>
        <p:sp>
          <p:nvSpPr>
            <p:cNvPr id="5" name="AutoShape 4"/>
            <p:cNvSpPr/>
            <p:nvPr/>
          </p:nvSpPr>
          <p:spPr>
            <a:xfrm>
              <a:off x="4851340" y="2931090"/>
              <a:ext cx="3240002" cy="108597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lvl="0" algn="ctr">
                <a:spcBef>
                  <a:spcPts val="200"/>
                </a:spcBef>
                <a:spcAft>
                  <a:spcPts val="200"/>
                </a:spcAft>
                <a:defRPr sz="1800" b="0" i="0" u="none" strike="noStrike" kern="0" cap="none" spc="0" baseline="0">
                  <a:solidFill>
                    <a:srgbClr val="000000"/>
                  </a:solidFill>
                  <a:uFillTx/>
                </a:defRPr>
              </a:pPr>
              <a:r>
                <a:rPr lang="zh-TW" altLang="zh-TW" sz="2000" kern="0" dirty="0" smtClean="0">
                  <a:solidFill>
                    <a:srgbClr val="000000"/>
                  </a:solidFill>
                  <a:latin typeface="Times New Roman" pitchFamily="18"/>
                  <a:ea typeface="標楷體" pitchFamily="65"/>
                </a:rPr>
                <a:t>至</a:t>
              </a:r>
              <a:r>
                <a:rPr lang="zh-TW" altLang="en-US" sz="2000" b="1" kern="0" dirty="0" smtClean="0">
                  <a:solidFill>
                    <a:srgbClr val="000000"/>
                  </a:solidFill>
                  <a:latin typeface="Times New Roman" pitchFamily="18"/>
                  <a:ea typeface="標楷體" pitchFamily="65"/>
                </a:rPr>
                <a:t>下載紙本測驗卷</a:t>
              </a:r>
              <a:r>
                <a:rPr lang="zh-TW" altLang="en-US" sz="2000" kern="0" dirty="0" smtClean="0">
                  <a:solidFill>
                    <a:srgbClr val="000000"/>
                  </a:solidFill>
                  <a:latin typeface="Times New Roman" pitchFamily="18"/>
                  <a:ea typeface="標楷體" pitchFamily="65"/>
                </a:rPr>
                <a:t>下載試卷</a:t>
              </a:r>
              <a:endParaRPr lang="en-US" altLang="zh-TW" sz="2000" kern="0" dirty="0" smtClean="0">
                <a:solidFill>
                  <a:srgbClr val="000000"/>
                </a:solidFill>
                <a:latin typeface="Times New Roman" pitchFamily="18"/>
                <a:ea typeface="標楷體" pitchFamily="65"/>
              </a:endParaRPr>
            </a:p>
            <a:p>
              <a:pPr lvl="0" algn="ctr">
                <a:spcBef>
                  <a:spcPts val="200"/>
                </a:spcBef>
                <a:spcAft>
                  <a:spcPts val="200"/>
                </a:spcAft>
                <a:defRPr sz="1800" b="0" i="0" u="none" strike="noStrike" kern="0" cap="none" spc="0" baseline="0">
                  <a:solidFill>
                    <a:srgbClr val="000000"/>
                  </a:solidFill>
                  <a:uFillTx/>
                </a:defRPr>
              </a:pPr>
              <a:r>
                <a:rPr lang="zh-TW" sz="2000" b="0" i="0" u="none" strike="noStrike" kern="0" cap="none" spc="0" baseline="0" dirty="0" smtClean="0">
                  <a:solidFill>
                    <a:srgbClr val="000000"/>
                  </a:solidFill>
                  <a:uFillTx/>
                  <a:latin typeface="Times New Roman" pitchFamily="18"/>
                  <a:ea typeface="標楷體" pitchFamily="65"/>
                </a:rPr>
                <a:t>於</a:t>
              </a:r>
              <a:r>
                <a:rPr lang="zh-TW" sz="2000" b="0" i="0" u="none" strike="noStrike" kern="0" cap="none" spc="0" baseline="0" dirty="0">
                  <a:solidFill>
                    <a:srgbClr val="000000"/>
                  </a:solidFill>
                  <a:uFillTx/>
                  <a:latin typeface="Times New Roman" pitchFamily="18"/>
                  <a:ea typeface="標楷體" pitchFamily="65"/>
                </a:rPr>
                <a:t>測驗期程內</a:t>
              </a:r>
              <a:r>
                <a:rPr lang="en-US" sz="2000" b="0" i="0" u="none" strike="noStrike" kern="0" cap="none" spc="0" baseline="0" dirty="0">
                  <a:solidFill>
                    <a:srgbClr val="000000"/>
                  </a:solidFill>
                  <a:uFillTx/>
                  <a:latin typeface="Times New Roman" pitchFamily="18"/>
                  <a:ea typeface="標楷體" pitchFamily="65"/>
                </a:rPr>
                <a:t/>
              </a:r>
              <a:br>
                <a:rPr lang="en-US" sz="2000" b="0" i="0" u="none" strike="noStrike" kern="0" cap="none" spc="0" baseline="0" dirty="0">
                  <a:solidFill>
                    <a:srgbClr val="000000"/>
                  </a:solidFill>
                  <a:uFillTx/>
                  <a:latin typeface="Times New Roman" pitchFamily="18"/>
                  <a:ea typeface="標楷體" pitchFamily="65"/>
                </a:rPr>
              </a:br>
              <a:r>
                <a:rPr lang="zh-TW" sz="2000" b="0" i="0" u="none" strike="noStrike" kern="0" cap="none" spc="0" baseline="0" dirty="0">
                  <a:solidFill>
                    <a:srgbClr val="000000"/>
                  </a:solidFill>
                  <a:uFillTx/>
                  <a:latin typeface="Times New Roman" pitchFamily="18"/>
                  <a:ea typeface="標楷體" pitchFamily="65"/>
                </a:rPr>
                <a:t>安排時間進行施測</a:t>
              </a:r>
            </a:p>
          </p:txBody>
        </p:sp>
        <p:sp>
          <p:nvSpPr>
            <p:cNvPr id="6" name="AutoShape 6"/>
            <p:cNvSpPr/>
            <p:nvPr/>
          </p:nvSpPr>
          <p:spPr>
            <a:xfrm>
              <a:off x="1082887" y="2016471"/>
              <a:ext cx="2700003"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登入科技化評量系統</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點選</a:t>
              </a:r>
              <a:r>
                <a:rPr lang="zh-TW" sz="2000" b="1" i="0" u="none" strike="noStrike" kern="0" cap="none" spc="0" baseline="0">
                  <a:solidFill>
                    <a:srgbClr val="000000"/>
                  </a:solidFill>
                  <a:uFillTx/>
                  <a:latin typeface="Times New Roman" pitchFamily="18"/>
                  <a:ea typeface="標楷體" pitchFamily="65"/>
                </a:rPr>
                <a:t>學生資料管理</a:t>
              </a:r>
              <a:r>
                <a:rPr lang="zh-TW" sz="2000" b="0" i="0" u="none" strike="noStrike" kern="0" cap="none" spc="0" baseline="0">
                  <a:solidFill>
                    <a:srgbClr val="000000"/>
                  </a:solidFill>
                  <a:uFillTx/>
                  <a:latin typeface="Times New Roman" pitchFamily="18"/>
                  <a:ea typeface="標楷體" pitchFamily="65"/>
                </a:rPr>
                <a:t>功能</a:t>
              </a:r>
              <a:endParaRPr lang="en-US" sz="2000" b="0" i="0" u="none" strike="noStrike" kern="0" cap="none" spc="0" baseline="0">
                <a:solidFill>
                  <a:srgbClr val="000000"/>
                </a:solidFill>
                <a:uFillTx/>
                <a:latin typeface="Times New Roman" pitchFamily="18"/>
                <a:ea typeface="標楷體" pitchFamily="65"/>
              </a:endParaRPr>
            </a:p>
          </p:txBody>
        </p:sp>
        <p:sp>
          <p:nvSpPr>
            <p:cNvPr id="7" name="AutoShape 7"/>
            <p:cNvSpPr/>
            <p:nvPr/>
          </p:nvSpPr>
          <p:spPr>
            <a:xfrm>
              <a:off x="1082887" y="3645228"/>
              <a:ext cx="2700003"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確認及管理</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應施測名單</a:t>
              </a:r>
              <a:endParaRPr lang="en-US" sz="2000" b="0" i="0" u="none" strike="noStrike" kern="0" cap="none" spc="0" baseline="0">
                <a:solidFill>
                  <a:srgbClr val="000000"/>
                </a:solidFill>
                <a:uFillTx/>
                <a:latin typeface="Times New Roman" pitchFamily="18"/>
                <a:ea typeface="標楷體" pitchFamily="65"/>
              </a:endParaRPr>
            </a:p>
          </p:txBody>
        </p:sp>
        <p:sp>
          <p:nvSpPr>
            <p:cNvPr id="8" name="AutoShape 8"/>
            <p:cNvSpPr/>
            <p:nvPr/>
          </p:nvSpPr>
          <p:spPr>
            <a:xfrm>
              <a:off x="1076532" y="4725226"/>
              <a:ext cx="2700003"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FAC090"/>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確認學生資料</a:t>
              </a: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是否正確</a:t>
              </a:r>
            </a:p>
          </p:txBody>
        </p:sp>
        <p:sp>
          <p:nvSpPr>
            <p:cNvPr id="9" name="AutoShape 14"/>
            <p:cNvSpPr/>
            <p:nvPr/>
          </p:nvSpPr>
          <p:spPr>
            <a:xfrm>
              <a:off x="4851340" y="5997074"/>
              <a:ext cx="3240002" cy="719998"/>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答案上傳完畢，</a:t>
              </a:r>
              <a:endParaRPr lang="en-US" sz="2000" b="0" i="0" u="none" strike="noStrike" kern="0" cap="none" spc="0" baseline="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Times New Roman" pitchFamily="18"/>
                  <a:ea typeface="標楷體" pitchFamily="65"/>
                </a:rPr>
                <a:t>即可查閱施測結果</a:t>
              </a:r>
            </a:p>
          </p:txBody>
        </p:sp>
        <p:sp>
          <p:nvSpPr>
            <p:cNvPr id="10" name="Line 18"/>
            <p:cNvSpPr/>
            <p:nvPr/>
          </p:nvSpPr>
          <p:spPr>
            <a:xfrm>
              <a:off x="2432889" y="3285219"/>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1" name="Line 19"/>
            <p:cNvSpPr/>
            <p:nvPr/>
          </p:nvSpPr>
          <p:spPr>
            <a:xfrm>
              <a:off x="2426534" y="4365226"/>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2" name="Line 20"/>
            <p:cNvSpPr/>
            <p:nvPr/>
          </p:nvSpPr>
          <p:spPr>
            <a:xfrm>
              <a:off x="4354546" y="1573179"/>
              <a:ext cx="0" cy="466413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76196" cap="flat">
              <a:solidFill>
                <a:srgbClr val="993300"/>
              </a:solidFill>
              <a:custDash>
                <a:ds d="100000" sp="100000"/>
              </a:custDash>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3" name="AutoShape 25"/>
            <p:cNvSpPr/>
            <p:nvPr/>
          </p:nvSpPr>
          <p:spPr>
            <a:xfrm>
              <a:off x="3949064" y="3738524"/>
              <a:ext cx="810953" cy="533396"/>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558ED5"/>
            </a:solidFill>
            <a:ln w="9528" cap="flat">
              <a:solidFill>
                <a:srgbClr val="0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
          <p:nvSpPr>
            <p:cNvPr id="14" name="AutoShape 5"/>
            <p:cNvSpPr/>
            <p:nvPr/>
          </p:nvSpPr>
          <p:spPr>
            <a:xfrm>
              <a:off x="4842159" y="4377068"/>
              <a:ext cx="3240002" cy="1259997"/>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 f7 f3 1"/>
                <a:gd name="f11" fmla="?: f8 f4 1"/>
                <a:gd name="f12" fmla="?: f9 f5 1"/>
                <a:gd name="f13" fmla="*/ f10 1 21600"/>
                <a:gd name="f14" fmla="*/ f11 1 21600"/>
                <a:gd name="f15" fmla="*/ 21600 f10 1"/>
                <a:gd name="f16" fmla="*/ 21600 f11 1"/>
                <a:gd name="f17" fmla="min f14 f13"/>
                <a:gd name="f18" fmla="*/ f15 1 f12"/>
                <a:gd name="f19" fmla="*/ f16 1 f12"/>
                <a:gd name="f20" fmla="val f18"/>
                <a:gd name="f21" fmla="val f19"/>
                <a:gd name="f22" fmla="*/ f6 f17 1"/>
                <a:gd name="f23" fmla="+- f21 0 f6"/>
                <a:gd name="f24" fmla="+- f20 0 f6"/>
                <a:gd name="f25" fmla="*/ f20 f17 1"/>
                <a:gd name="f26" fmla="*/ f21 f17 1"/>
                <a:gd name="f27" fmla="min f24 f23"/>
                <a:gd name="f28" fmla="*/ f27 1 6"/>
                <a:gd name="f29" fmla="+- f20 0 f28"/>
                <a:gd name="f30" fmla="+- f21 0 f28"/>
                <a:gd name="f31" fmla="*/ f28 29289 1"/>
                <a:gd name="f32" fmla="*/ f28 f17 1"/>
                <a:gd name="f33" fmla="*/ f31 1 100000"/>
                <a:gd name="f34" fmla="*/ f29 f17 1"/>
                <a:gd name="f35" fmla="*/ f30 f17 1"/>
                <a:gd name="f36" fmla="+- f20 0 f33"/>
                <a:gd name="f37" fmla="+- f21 0 f33"/>
                <a:gd name="f38" fmla="*/ f33 f17 1"/>
                <a:gd name="f39" fmla="*/ f36 f17 1"/>
                <a:gd name="f40" fmla="*/ f37 f17 1"/>
              </a:gdLst>
              <a:ahLst/>
              <a:cxnLst>
                <a:cxn ang="3cd4">
                  <a:pos x="hc" y="t"/>
                </a:cxn>
                <a:cxn ang="0">
                  <a:pos x="r" y="vc"/>
                </a:cxn>
                <a:cxn ang="cd4">
                  <a:pos x="hc" y="b"/>
                </a:cxn>
                <a:cxn ang="cd2">
                  <a:pos x="l" y="vc"/>
                </a:cxn>
              </a:cxnLst>
              <a:rect l="f38" t="f38" r="f39" b="f40"/>
              <a:pathLst>
                <a:path>
                  <a:moveTo>
                    <a:pt x="f22" y="f32"/>
                  </a:moveTo>
                  <a:arcTo wR="f32" hR="f32" stAng="f0" swAng="f1"/>
                  <a:lnTo>
                    <a:pt x="f34" y="f22"/>
                  </a:lnTo>
                  <a:arcTo wR="f32" hR="f32" stAng="f2" swAng="f1"/>
                  <a:lnTo>
                    <a:pt x="f25" y="f35"/>
                  </a:lnTo>
                  <a:arcTo wR="f32" hR="f32" stAng="f6" swAng="f1"/>
                  <a:lnTo>
                    <a:pt x="f32" y="f26"/>
                  </a:lnTo>
                  <a:arcTo wR="f32" hR="f32" stAng="f1" swAng="f1"/>
                  <a:close/>
                </a:path>
              </a:pathLst>
            </a:custGeom>
            <a:solidFill>
              <a:srgbClr val="C3D69B"/>
            </a:solidFill>
            <a:ln cap="flat">
              <a:noFill/>
              <a:prstDash val="solid"/>
            </a:ln>
            <a:effectLst>
              <a:outerShdw dist="27944" dir="5400000" algn="tl">
                <a:srgbClr val="000000">
                  <a:alpha val="32000"/>
                </a:srgbClr>
              </a:outerShdw>
            </a:effectLst>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dirty="0">
                  <a:solidFill>
                    <a:srgbClr val="000000"/>
                  </a:solidFill>
                  <a:uFillTx/>
                  <a:latin typeface="Times New Roman" pitchFamily="18"/>
                  <a:ea typeface="標楷體" pitchFamily="65"/>
                </a:rPr>
                <a:t>至</a:t>
              </a:r>
              <a:r>
                <a:rPr lang="zh-TW" sz="2000" b="1" i="0" u="none" strike="noStrike" kern="0" cap="none" spc="0" baseline="0" dirty="0">
                  <a:solidFill>
                    <a:srgbClr val="000000"/>
                  </a:solidFill>
                  <a:uFillTx/>
                  <a:latin typeface="Times New Roman" pitchFamily="18"/>
                  <a:ea typeface="標楷體" pitchFamily="65"/>
                </a:rPr>
                <a:t>上傳紙筆測驗結果</a:t>
              </a:r>
              <a:r>
                <a:rPr lang="zh-TW" sz="2000" b="0" i="0" u="none" strike="noStrike" kern="0" cap="none" spc="0" baseline="0" dirty="0">
                  <a:solidFill>
                    <a:srgbClr val="000000"/>
                  </a:solidFill>
                  <a:uFillTx/>
                  <a:latin typeface="Times New Roman" pitchFamily="18"/>
                  <a:ea typeface="標楷體" pitchFamily="65"/>
                </a:rPr>
                <a:t>功能，</a:t>
              </a:r>
              <a:r>
                <a:rPr lang="en-US" sz="2000" b="0" i="0" u="none" strike="noStrike" kern="0" cap="none" spc="0" baseline="0" dirty="0">
                  <a:solidFill>
                    <a:srgbClr val="000000"/>
                  </a:solidFill>
                  <a:uFillTx/>
                  <a:latin typeface="Times New Roman" pitchFamily="18"/>
                  <a:ea typeface="標楷體" pitchFamily="65"/>
                </a:rPr>
                <a:t/>
              </a:r>
              <a:br>
                <a:rPr lang="en-US" sz="2000" b="0" i="0" u="none" strike="noStrike" kern="0" cap="none" spc="0" baseline="0" dirty="0">
                  <a:solidFill>
                    <a:srgbClr val="000000"/>
                  </a:solidFill>
                  <a:uFillTx/>
                  <a:latin typeface="Times New Roman" pitchFamily="18"/>
                  <a:ea typeface="標楷體" pitchFamily="65"/>
                </a:rPr>
              </a:br>
              <a:r>
                <a:rPr lang="zh-TW" sz="2000" b="0" i="0" u="none" strike="noStrike" kern="0" cap="none" spc="0" baseline="0" dirty="0">
                  <a:solidFill>
                    <a:srgbClr val="000000"/>
                  </a:solidFill>
                  <a:uFillTx/>
                  <a:latin typeface="Times New Roman" pitchFamily="18"/>
                  <a:ea typeface="標楷體" pitchFamily="65"/>
                </a:rPr>
                <a:t>將學生逐題作答結果</a:t>
              </a:r>
              <a:endParaRPr lang="en-US" sz="2000" b="0" i="0" u="none" strike="noStrike" kern="0" cap="none" spc="0" baseline="0" dirty="0">
                <a:solidFill>
                  <a:srgbClr val="000000"/>
                </a:solidFill>
                <a:uFillTx/>
                <a:latin typeface="Times New Roman" pitchFamily="18"/>
                <a:ea typeface="標楷體" pitchFamily="65"/>
              </a:endParaRPr>
            </a:p>
            <a:p>
              <a:pPr marL="0" marR="0" lvl="0" indent="0" algn="ctr" defTabSz="914400" rtl="0" fontAlgn="auto" hangingPunct="1">
                <a:lnSpc>
                  <a:spcPct val="100000"/>
                </a:lnSpc>
                <a:spcBef>
                  <a:spcPts val="200"/>
                </a:spcBef>
                <a:spcAft>
                  <a:spcPts val="200"/>
                </a:spcAft>
                <a:buNone/>
                <a:tabLst/>
                <a:defRPr sz="1800" b="0" i="0" u="none" strike="noStrike" kern="0" cap="none" spc="0" baseline="0">
                  <a:solidFill>
                    <a:srgbClr val="000000"/>
                  </a:solidFill>
                  <a:uFillTx/>
                </a:defRPr>
              </a:pPr>
              <a:r>
                <a:rPr lang="zh-TW" sz="2000" b="0" i="0" u="none" strike="noStrike" kern="0" cap="none" spc="0" baseline="0" dirty="0">
                  <a:solidFill>
                    <a:srgbClr val="000000"/>
                  </a:solidFill>
                  <a:uFillTx/>
                  <a:latin typeface="Times New Roman" pitchFamily="18"/>
                  <a:ea typeface="標楷體" pitchFamily="65"/>
                </a:rPr>
                <a:t>依據上傳檔案格式上傳</a:t>
              </a:r>
              <a:endParaRPr lang="en-US" sz="2000" b="0" i="0" u="none" strike="noStrike" kern="0" cap="none" spc="0" baseline="0" dirty="0">
                <a:solidFill>
                  <a:srgbClr val="000000"/>
                </a:solidFill>
                <a:uFillTx/>
                <a:latin typeface="Times New Roman" pitchFamily="18"/>
                <a:ea typeface="標楷體" pitchFamily="65"/>
              </a:endParaRPr>
            </a:p>
          </p:txBody>
        </p:sp>
        <p:sp>
          <p:nvSpPr>
            <p:cNvPr id="15" name="Line 18"/>
            <p:cNvSpPr/>
            <p:nvPr/>
          </p:nvSpPr>
          <p:spPr>
            <a:xfrm>
              <a:off x="6471336" y="2672772"/>
              <a:ext cx="0" cy="324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6" name="Line 18"/>
            <p:cNvSpPr/>
            <p:nvPr/>
          </p:nvSpPr>
          <p:spPr>
            <a:xfrm>
              <a:off x="6471336" y="4017069"/>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7" name="Line 18"/>
            <p:cNvSpPr/>
            <p:nvPr/>
          </p:nvSpPr>
          <p:spPr>
            <a:xfrm>
              <a:off x="6471336" y="5637075"/>
              <a:ext cx="0" cy="35999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0000FF"/>
              </a:solidFill>
              <a:prstDash val="solid"/>
              <a:round/>
              <a:tailEnd type="arrow"/>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grpSp>
      <p:pic>
        <p:nvPicPr>
          <p:cNvPr id="18" name="圖片 8">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5027846" y="1859313"/>
            <a:ext cx="1327919" cy="388985"/>
          </a:xfrm>
          <a:prstGeom prst="rect">
            <a:avLst/>
          </a:prstGeom>
          <a:noFill/>
          <a:ln cap="flat">
            <a:noFill/>
          </a:ln>
        </p:spPr>
      </p:pic>
      <p:sp>
        <p:nvSpPr>
          <p:cNvPr id="19"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B5CA86E-5930-42C6-BCB3-00F945E6B2C6}" type="slidenum">
              <a:t>29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116631"/>
            <a:ext cx="8229600" cy="1143000"/>
          </a:xfrm>
        </p:spPr>
        <p:txBody>
          <a:bodyPr/>
          <a:lstStyle/>
          <a:p>
            <a:pPr lvl="0"/>
            <a:r>
              <a:rPr lang="zh-TW" sz="4000">
                <a:solidFill>
                  <a:srgbClr val="953735"/>
                </a:solidFill>
                <a:latin typeface="標楷體" pitchFamily="65"/>
                <a:ea typeface="標楷體" pitchFamily="65"/>
                <a:cs typeface="Times New Roman" pitchFamily="18"/>
              </a:rPr>
              <a:t>學習扶助執行依據</a:t>
            </a:r>
            <a:endParaRPr lang="en-US" sz="4000">
              <a:solidFill>
                <a:srgbClr val="953735"/>
              </a:solidFill>
              <a:latin typeface="Times New Roman" pitchFamily="18"/>
              <a:ea typeface="標楷體" pitchFamily="65"/>
              <a:cs typeface="Times New Roman" pitchFamily="18"/>
            </a:endParaRPr>
          </a:p>
        </p:txBody>
      </p:sp>
      <p:pic>
        <p:nvPicPr>
          <p:cNvPr id="3" name="Picture 3">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907703" y="2178942"/>
            <a:ext cx="5771272" cy="4496488"/>
          </a:xfrm>
          <a:prstGeom prst="rect">
            <a:avLst/>
          </a:prstGeom>
          <a:noFill/>
          <a:ln w="9528" cap="flat">
            <a:solidFill>
              <a:srgbClr val="7F7F7F"/>
            </a:solidFill>
            <a:prstDash val="solid"/>
            <a:miter/>
          </a:ln>
        </p:spPr>
      </p:pic>
      <p:sp>
        <p:nvSpPr>
          <p:cNvPr id="4" name="內容版面配置區 2"/>
          <p:cNvSpPr txBox="1"/>
          <p:nvPr/>
        </p:nvSpPr>
        <p:spPr>
          <a:xfrm>
            <a:off x="457200" y="980730"/>
            <a:ext cx="8435275" cy="792089"/>
          </a:xfrm>
          <a:prstGeom prst="rect">
            <a:avLst/>
          </a:prstGeom>
          <a:noFill/>
          <a:ln cap="flat">
            <a:noFill/>
          </a:ln>
        </p:spPr>
        <p:txBody>
          <a:bodyPr vert="horz" wrap="square" lIns="91440" tIns="45720" rIns="91440" bIns="45720" anchor="t" anchorCtr="0" compatLnSpc="1">
            <a:noAutofit/>
          </a:bodyPr>
          <a:lstStyle/>
          <a:p>
            <a:pPr marL="342003" marR="0" lvl="0" indent="-342003" algn="just" defTabSz="914400" rtl="0" fontAlgn="auto" hangingPunct="1">
              <a:lnSpc>
                <a:spcPct val="100000"/>
              </a:lnSpc>
              <a:spcBef>
                <a:spcPts val="670"/>
              </a:spcBef>
              <a:spcAft>
                <a:spcPts val="0"/>
              </a:spcAft>
              <a:buSzPct val="100000"/>
              <a:buFont typeface="Wingdings" pitchFamily="2"/>
              <a:buChar char="Ø"/>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Times New Roman" pitchFamily="18"/>
                <a:ea typeface="標楷體" pitchFamily="65"/>
                <a:cs typeface="Times New Roman" pitchFamily="18"/>
              </a:rPr>
              <a:t>依據「</a:t>
            </a:r>
            <a:r>
              <a:rPr lang="zh-TW" sz="2400" b="1" i="0" u="none" strike="noStrike" kern="1200" cap="none" spc="0" baseline="0">
                <a:solidFill>
                  <a:srgbClr val="000000"/>
                </a:solidFill>
                <a:uFillTx/>
                <a:latin typeface="Times New Roman" pitchFamily="18"/>
                <a:ea typeface="標楷體" pitchFamily="65"/>
                <a:cs typeface="Times New Roman" pitchFamily="18"/>
              </a:rPr>
              <a:t>教育部國民及學前教育署補助辦理國民小學及國民中學學習扶助作業要點修正規定」及「注意事項」</a:t>
            </a:r>
            <a:r>
              <a:rPr lang="zh-TW" sz="2400" b="0" i="0" u="none" strike="noStrike" kern="1200" cap="none" spc="0" baseline="0">
                <a:solidFill>
                  <a:srgbClr val="000000"/>
                </a:solidFill>
                <a:uFillTx/>
                <a:latin typeface="Times New Roman" pitchFamily="18"/>
                <a:ea typeface="標楷體" pitchFamily="65"/>
                <a:cs typeface="Times New Roman" pitchFamily="18"/>
              </a:rPr>
              <a:t>執行。下載方式如下：</a:t>
            </a:r>
            <a:endParaRPr lang="en-US" sz="24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5" name="圓角矩形圖說文字 2"/>
          <p:cNvSpPr/>
          <p:nvPr/>
        </p:nvSpPr>
        <p:spPr>
          <a:xfrm>
            <a:off x="6834417" y="2816928"/>
            <a:ext cx="1944215" cy="1512170"/>
          </a:xfrm>
          <a:custGeom>
            <a:avLst>
              <a:gd name="f0" fmla="val -2891"/>
              <a:gd name="f1" fmla="val 5361"/>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、開啟學習扶助資源平台</a:t>
            </a:r>
            <a:endParaRPr lang="en-US" sz="1800" b="0" i="0" u="none" strike="noStrike" kern="1200" cap="none" spc="0" baseline="0">
              <a:solidFill>
                <a:srgbClr val="000000"/>
              </a:solidFill>
              <a:uFillTx/>
              <a:latin typeface="標楷體" pitchFamily="65"/>
              <a:ea typeface="標楷體" pitchFamily="65"/>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將網頁加入我的最愛</a:t>
            </a:r>
            <a:r>
              <a:rPr lang="en-US" sz="1800" b="0" i="0" u="none" strike="noStrike" kern="1200" cap="none" spc="0" baseline="0">
                <a:solidFill>
                  <a:srgbClr val="000000"/>
                </a:solidFill>
                <a:uFillTx/>
                <a:latin typeface="標楷體" pitchFamily="65"/>
                <a:ea typeface="標楷體" pitchFamily="65"/>
              </a:rPr>
              <a:t>)</a:t>
            </a:r>
          </a:p>
        </p:txBody>
      </p:sp>
      <p:sp>
        <p:nvSpPr>
          <p:cNvPr id="6" name="圓角矩形圖說文字 7"/>
          <p:cNvSpPr/>
          <p:nvPr/>
        </p:nvSpPr>
        <p:spPr>
          <a:xfrm>
            <a:off x="179515" y="2284509"/>
            <a:ext cx="1728188" cy="864098"/>
          </a:xfrm>
          <a:custGeom>
            <a:avLst>
              <a:gd name="f0" fmla="val 24102"/>
              <a:gd name="f1" fmla="val 294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、點選「關於方案」</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圖說文字 11"/>
          <p:cNvSpPr/>
          <p:nvPr/>
        </p:nvSpPr>
        <p:spPr>
          <a:xfrm>
            <a:off x="5076053" y="5640156"/>
            <a:ext cx="1727932" cy="864098"/>
          </a:xfrm>
          <a:custGeom>
            <a:avLst>
              <a:gd name="f0" fmla="val -6471"/>
              <a:gd name="f1" fmla="val 17552"/>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、全文下載</a:t>
            </a:r>
            <a:endParaRPr lang="en-US" sz="1800" b="0" i="0" u="none" strike="noStrike" kern="1200" cap="none" spc="0" baseline="0">
              <a:solidFill>
                <a:srgbClr val="000000"/>
              </a:solidFill>
              <a:uFillTx/>
              <a:latin typeface="標楷體" pitchFamily="65"/>
              <a:ea typeface="標楷體" pitchFamily="65"/>
            </a:endParaRPr>
          </a:p>
        </p:txBody>
      </p:sp>
      <p:sp>
        <p:nvSpPr>
          <p:cNvPr id="8"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57ACD8F-ACFE-42A0-BB09-691020B0C9C4}" type="slidenum">
              <a:t>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9" name="矩形 9"/>
          <p:cNvSpPr/>
          <p:nvPr/>
        </p:nvSpPr>
        <p:spPr>
          <a:xfrm>
            <a:off x="1907703" y="2178942"/>
            <a:ext cx="720080" cy="241941"/>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0" name="矩形 12"/>
          <p:cNvSpPr/>
          <p:nvPr/>
        </p:nvSpPr>
        <p:spPr>
          <a:xfrm>
            <a:off x="1907703" y="3141978"/>
            <a:ext cx="720080" cy="431039"/>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1" name="圓角矩形圖說文字 10"/>
          <p:cNvSpPr/>
          <p:nvPr/>
        </p:nvSpPr>
        <p:spPr>
          <a:xfrm>
            <a:off x="179515" y="3357493"/>
            <a:ext cx="1728188" cy="1080116"/>
          </a:xfrm>
          <a:custGeom>
            <a:avLst>
              <a:gd name="f0" fmla="val 23864"/>
              <a:gd name="f1" fmla="val 470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、點選「作業要點」或「注意事項」</a:t>
            </a:r>
            <a:endParaRPr lang="en-US" sz="1800" b="0" i="0" u="none" strike="noStrike" kern="1200" cap="none" spc="0" baseline="0">
              <a:solidFill>
                <a:srgbClr val="000000"/>
              </a:solidFill>
              <a:uFillTx/>
              <a:latin typeface="標楷體" pitchFamily="65"/>
              <a:ea typeface="標楷體" pitchFamily="65"/>
            </a:endParaRPr>
          </a:p>
        </p:txBody>
      </p:sp>
      <p:sp>
        <p:nvSpPr>
          <p:cNvPr id="12" name="矩形 13"/>
          <p:cNvSpPr/>
          <p:nvPr/>
        </p:nvSpPr>
        <p:spPr>
          <a:xfrm>
            <a:off x="3347865" y="6504255"/>
            <a:ext cx="504053" cy="171175"/>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3" name="矩形 14"/>
          <p:cNvSpPr/>
          <p:nvPr/>
        </p:nvSpPr>
        <p:spPr>
          <a:xfrm>
            <a:off x="3923928" y="6453332"/>
            <a:ext cx="750905" cy="20331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60649"/>
            <a:ext cx="8229600" cy="1143000"/>
          </a:xfrm>
        </p:spPr>
        <p:txBody>
          <a:bodyPr/>
          <a:lstStyle/>
          <a:p>
            <a:pPr lvl="0"/>
            <a:r>
              <a:rPr lang="zh-TW">
                <a:solidFill>
                  <a:srgbClr val="953735"/>
                </a:solidFill>
                <a:latin typeface="Times New Roman" pitchFamily="18"/>
                <a:ea typeface="標楷體" pitchFamily="65"/>
                <a:cs typeface="Times New Roman" pitchFamily="18"/>
              </a:rPr>
              <a:t>答案卡劃記說明</a:t>
            </a:r>
            <a:endParaRPr lang="en-US">
              <a:solidFill>
                <a:srgbClr val="953735"/>
              </a:solidFill>
              <a:latin typeface="Times New Roman" pitchFamily="18"/>
              <a:ea typeface="標楷體" pitchFamily="65"/>
              <a:cs typeface="Times New Roman" pitchFamily="18"/>
            </a:endParaRPr>
          </a:p>
        </p:txBody>
      </p:sp>
      <p:sp>
        <p:nvSpPr>
          <p:cNvPr id="3" name="內容版面配置區 2"/>
          <p:cNvSpPr txBox="1"/>
          <p:nvPr/>
        </p:nvSpPr>
        <p:spPr>
          <a:xfrm>
            <a:off x="457200" y="1412876"/>
            <a:ext cx="8229600" cy="4525959"/>
          </a:xfrm>
          <a:prstGeom prst="rect">
            <a:avLst/>
          </a:prstGeom>
          <a:noFill/>
          <a:ln cap="flat">
            <a:noFill/>
          </a:ln>
        </p:spPr>
        <p:txBody>
          <a:bodyPr vert="horz" wrap="square" lIns="91440" tIns="45720" rIns="91440" bIns="45720" anchor="t" anchorCtr="0" compatLnSpc="1">
            <a:noAutofit/>
          </a:bodyPr>
          <a:lstStyle/>
          <a:p>
            <a:pPr marL="342900" marR="0" lvl="0" indent="-342900" algn="just" defTabSz="9144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電腦設備不足或大型學校得以學校為單位採</a:t>
            </a:r>
            <a:r>
              <a:rPr lang="zh-TW" sz="2800" b="0" i="0" u="none" strike="noStrike" kern="1200" cap="none" spc="0" baseline="0">
                <a:solidFill>
                  <a:srgbClr val="0D0D0D"/>
                </a:solidFill>
                <a:uFillTx/>
                <a:latin typeface="Times New Roman" pitchFamily="18"/>
                <a:ea typeface="標楷體" pitchFamily="65"/>
                <a:cs typeface="Times New Roman" pitchFamily="18"/>
              </a:rPr>
              <a:t>答案卡劃記方式</a:t>
            </a:r>
            <a:r>
              <a:rPr lang="zh-TW" sz="2800" b="0" i="0" u="none" strike="noStrike" kern="1200" cap="none" spc="0" baseline="0">
                <a:solidFill>
                  <a:srgbClr val="000000"/>
                </a:solidFill>
                <a:uFillTx/>
                <a:latin typeface="標楷體" pitchFamily="65"/>
                <a:ea typeface="標楷體" pitchFamily="65"/>
              </a:rPr>
              <a:t>辦理，</a:t>
            </a:r>
            <a:r>
              <a:rPr lang="zh-TW" sz="2800" b="0" i="0" u="none" strike="noStrike" kern="1200" cap="none" spc="0" baseline="0">
                <a:solidFill>
                  <a:srgbClr val="0D0D0D"/>
                </a:solidFill>
                <a:uFillTx/>
                <a:latin typeface="Times New Roman" pitchFamily="18"/>
                <a:ea typeface="標楷體" pitchFamily="65"/>
                <a:cs typeface="Times New Roman" pitchFamily="18"/>
              </a:rPr>
              <a:t>僅</a:t>
            </a:r>
            <a:r>
              <a:rPr lang="zh-TW" sz="2800" b="0" i="0" u="none" strike="noStrike" kern="1200" cap="none" spc="0" baseline="0">
                <a:solidFill>
                  <a:srgbClr val="FF0000"/>
                </a:solidFill>
                <a:uFillTx/>
                <a:latin typeface="Times New Roman" pitchFamily="18"/>
                <a:ea typeface="標楷體" pitchFamily="65"/>
                <a:cs typeface="Times New Roman" pitchFamily="18"/>
              </a:rPr>
              <a:t>篩選測驗</a:t>
            </a:r>
            <a:r>
              <a:rPr lang="zh-TW" sz="2800" b="0" i="0" u="none" strike="noStrike" kern="1200" cap="none" spc="0" baseline="0">
                <a:solidFill>
                  <a:srgbClr val="0D0D0D"/>
                </a:solidFill>
                <a:uFillTx/>
                <a:latin typeface="Times New Roman" pitchFamily="18"/>
                <a:ea typeface="標楷體" pitchFamily="65"/>
                <a:cs typeface="Times New Roman" pitchFamily="18"/>
              </a:rPr>
              <a:t>適用。</a:t>
            </a:r>
            <a:endParaRPr lang="en-US" sz="2800" b="0" i="0" u="none" strike="noStrike" kern="1200" cap="none" spc="0" baseline="0">
              <a:solidFill>
                <a:srgbClr val="0D0D0D"/>
              </a:solidFill>
              <a:uFillTx/>
              <a:latin typeface="Times New Roman" pitchFamily="18"/>
              <a:ea typeface="標楷體" pitchFamily="65"/>
              <a:cs typeface="Times New Roman" pitchFamily="18"/>
            </a:endParaRPr>
          </a:p>
          <a:p>
            <a:pPr marL="342900" marR="0" lvl="0" indent="-342900" algn="just" defTabSz="9144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D0D0D"/>
                </a:solidFill>
                <a:uFillTx/>
                <a:latin typeface="Times New Roman" pitchFamily="18"/>
                <a:ea typeface="標楷體" pitchFamily="65"/>
                <a:cs typeface="Times New Roman" pitchFamily="18"/>
              </a:rPr>
              <a:t>相關試務資料印刷、讀卡、答案回傳等事項由學校規劃辦理，</a:t>
            </a:r>
            <a:r>
              <a:rPr lang="zh-TW" sz="2800" b="0" i="0" u="none" strike="noStrike" kern="0" cap="none" spc="0" baseline="0">
                <a:solidFill>
                  <a:srgbClr val="0D0D0D"/>
                </a:solidFill>
                <a:uFillTx/>
                <a:latin typeface="Times New Roman" pitchFamily="18"/>
                <a:ea typeface="標楷體" pitchFamily="65"/>
                <a:cs typeface="Times New Roman" pitchFamily="18"/>
              </a:rPr>
              <a:t>答案卡劃記之試務印刷補助經費，後續依各縣市政府教育局</a:t>
            </a:r>
            <a:r>
              <a:rPr lang="en-US" sz="2800" b="0" i="0" u="none" strike="noStrike" kern="0" cap="none" spc="0" baseline="0">
                <a:solidFill>
                  <a:srgbClr val="0D0D0D"/>
                </a:solidFill>
                <a:uFillTx/>
                <a:latin typeface="Times New Roman" pitchFamily="18"/>
                <a:ea typeface="標楷體" pitchFamily="65"/>
                <a:cs typeface="Times New Roman" pitchFamily="18"/>
              </a:rPr>
              <a:t>(</a:t>
            </a:r>
            <a:r>
              <a:rPr lang="zh-TW" sz="2800" b="0" i="0" u="none" strike="noStrike" kern="0" cap="none" spc="0" baseline="0">
                <a:solidFill>
                  <a:srgbClr val="0D0D0D"/>
                </a:solidFill>
                <a:uFillTx/>
                <a:latin typeface="Times New Roman" pitchFamily="18"/>
                <a:ea typeface="標楷體" pitchFamily="65"/>
                <a:cs typeface="Times New Roman" pitchFamily="18"/>
              </a:rPr>
              <a:t>處</a:t>
            </a:r>
            <a:r>
              <a:rPr lang="en-US" sz="2800" b="0" i="0" u="none" strike="noStrike" kern="0" cap="none" spc="0" baseline="0">
                <a:solidFill>
                  <a:srgbClr val="0D0D0D"/>
                </a:solidFill>
                <a:uFillTx/>
                <a:latin typeface="Times New Roman" pitchFamily="18"/>
                <a:ea typeface="標楷體" pitchFamily="65"/>
                <a:cs typeface="Times New Roman" pitchFamily="18"/>
              </a:rPr>
              <a:t>)</a:t>
            </a:r>
            <a:r>
              <a:rPr lang="zh-TW" sz="2800" b="0" i="0" u="none" strike="noStrike" kern="0" cap="none" spc="0" baseline="0">
                <a:solidFill>
                  <a:srgbClr val="0D0D0D"/>
                </a:solidFill>
                <a:uFillTx/>
                <a:latin typeface="Times New Roman" pitchFamily="18"/>
                <a:ea typeface="標楷體" pitchFamily="65"/>
                <a:cs typeface="Times New Roman" pitchFamily="18"/>
              </a:rPr>
              <a:t>函文說明辦理</a:t>
            </a:r>
            <a:r>
              <a:rPr lang="zh-TW" sz="2800" b="0" i="0" u="none" strike="noStrike" kern="1200" cap="none" spc="0" baseline="0">
                <a:solidFill>
                  <a:srgbClr val="0D0D0D"/>
                </a:solidFill>
                <a:uFillTx/>
                <a:latin typeface="Times New Roman" pitchFamily="18"/>
                <a:ea typeface="標楷體" pitchFamily="65"/>
                <a:cs typeface="Times New Roman" pitchFamily="18"/>
              </a:rPr>
              <a:t>。</a:t>
            </a:r>
          </a:p>
          <a:p>
            <a:pPr marL="342900" marR="0" lvl="0" indent="-342900" algn="just" defTabSz="9144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D0D0D"/>
                </a:solidFill>
                <a:uFillTx/>
                <a:latin typeface="Times New Roman" pitchFamily="18"/>
                <a:ea typeface="標楷體" pitchFamily="65"/>
                <a:cs typeface="Times New Roman" pitchFamily="18"/>
              </a:rPr>
              <a:t>選擇答案卡劃記者，可使用學校現有的讀卡機及答案卡格式，若學校沒有讀卡設備，可洽詢相關廠商報價，或向鄰近學校借用。</a:t>
            </a:r>
            <a:endParaRPr lang="en-US" sz="2800" b="0" i="0" u="none" strike="noStrike" kern="1200" cap="none" spc="0" baseline="0">
              <a:solidFill>
                <a:srgbClr val="0D0D0D"/>
              </a:solidFill>
              <a:uFillTx/>
              <a:latin typeface="Times New Roman" pitchFamily="18"/>
              <a:ea typeface="標楷體" pitchFamily="65"/>
              <a:cs typeface="Times New Roman" pitchFamily="18"/>
            </a:endParaRPr>
          </a:p>
        </p:txBody>
      </p:sp>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C27CD08-CD62-464E-B228-B6AEA3CF98E6}" type="slidenum">
              <a:t>30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sp>
        <p:nvSpPr>
          <p:cNvPr id="2" name="內容版面配置區 2"/>
          <p:cNvSpPr txBox="1">
            <a:spLocks noGrp="1"/>
          </p:cNvSpPr>
          <p:nvPr>
            <p:ph idx="1"/>
          </p:nvPr>
        </p:nvSpPr>
        <p:spPr/>
        <p:txBody>
          <a:bodyPr/>
          <a:lstStyle/>
          <a:p>
            <a:pPr marL="0" lvl="0" indent="0">
              <a:buNone/>
            </a:pPr>
            <a:r>
              <a:rPr lang="en-US">
                <a:latin typeface="DejaVu Sans" pitchFamily="34"/>
              </a:rPr>
              <a:t>Q.</a:t>
            </a:r>
            <a:r>
              <a:rPr lang="zh-TW">
                <a:latin typeface="標楷體" pitchFamily="65"/>
                <a:ea typeface="標楷體" pitchFamily="65"/>
              </a:rPr>
              <a:t>學校採答案卡劃記模式，如何進行下修測驗？</a:t>
            </a:r>
            <a:endParaRPr lang="en-US">
              <a:latin typeface="標楷體" pitchFamily="65"/>
              <a:ea typeface="標楷體" pitchFamily="65"/>
            </a:endParaRPr>
          </a:p>
          <a:p>
            <a:pPr marL="0" lvl="0" indent="0">
              <a:buNone/>
            </a:pPr>
            <a:r>
              <a:rPr lang="zh-TW">
                <a:latin typeface="標楷體" pitchFamily="65"/>
                <a:ea typeface="標楷體" pitchFamily="65"/>
              </a:rPr>
              <a:t>下修測驗須採</a:t>
            </a:r>
            <a:r>
              <a:rPr lang="zh-TW" b="1">
                <a:latin typeface="標楷體" pitchFamily="65"/>
                <a:ea typeface="標楷體" pitchFamily="65"/>
              </a:rPr>
              <a:t>線上測驗</a:t>
            </a:r>
            <a:r>
              <a:rPr lang="zh-TW">
                <a:latin typeface="標楷體" pitchFamily="65"/>
                <a:ea typeface="標楷體" pitchFamily="65"/>
              </a:rPr>
              <a:t>模式進行。</a:t>
            </a:r>
            <a:endParaRPr lang="en-US">
              <a:latin typeface="標楷體" pitchFamily="65"/>
              <a:ea typeface="標楷體" pitchFamily="65"/>
            </a:endParaRPr>
          </a:p>
          <a:p>
            <a:pPr marL="0" lvl="0" indent="0">
              <a:buNone/>
            </a:pPr>
            <a:r>
              <a:rPr lang="zh-TW">
                <a:latin typeface="標楷體" pitchFamily="65"/>
                <a:ea typeface="標楷體" pitchFamily="65"/>
              </a:rPr>
              <a:t>請先上傳讀卡結果，再進行預約測驗時間，未通過學生即可至學生評量系統進行測驗。</a:t>
            </a:r>
            <a:endParaRPr lang="en-US">
              <a:latin typeface="標楷體" pitchFamily="65"/>
              <a:ea typeface="標楷體" pitchFamily="65"/>
            </a:endParaRPr>
          </a:p>
        </p:txBody>
      </p:sp>
      <p:grpSp>
        <p:nvGrpSpPr>
          <p:cNvPr id="3" name="群組 4"/>
          <p:cNvGrpSpPr/>
          <p:nvPr/>
        </p:nvGrpSpPr>
        <p:grpSpPr>
          <a:xfrm>
            <a:off x="683568" y="588288"/>
            <a:ext cx="1555367" cy="648071"/>
            <a:chOff x="683568" y="588288"/>
            <a:chExt cx="1555367" cy="648071"/>
          </a:xfrm>
        </p:grpSpPr>
        <p:sp>
          <p:nvSpPr>
            <p:cNvPr id="4" name="笑臉 5"/>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橢圓形圖說文字 6"/>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sp>
        <p:nvSpPr>
          <p:cNvPr id="6"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71F1E4B-2891-4310-970E-BBECC027B564}" type="slidenum">
              <a:t>31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pic>
        <p:nvPicPr>
          <p:cNvPr id="2" name="圖片 9">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446400" y="1642372"/>
            <a:ext cx="8374075" cy="4594942"/>
          </a:xfrm>
          <a:prstGeom prst="rect">
            <a:avLst/>
          </a:prstGeom>
          <a:noFill/>
          <a:ln w="19046" cap="flat">
            <a:solidFill>
              <a:srgbClr val="000000"/>
            </a:solidFill>
            <a:prstDash val="solid"/>
            <a:miter/>
          </a:ln>
        </p:spPr>
      </p:pic>
      <p:sp>
        <p:nvSpPr>
          <p:cNvPr id="3" name="標題 1"/>
          <p:cNvSpPr txBox="1">
            <a:spLocks noGrp="1"/>
          </p:cNvSpPr>
          <p:nvPr>
            <p:ph type="title"/>
          </p:nvPr>
        </p:nvSpPr>
        <p:spPr>
          <a:xfrm>
            <a:off x="611559" y="287240"/>
            <a:ext cx="8229600" cy="562072"/>
          </a:xfrm>
        </p:spPr>
        <p:txBody>
          <a:bodyPr>
            <a:noAutofit/>
          </a:bodyPr>
          <a:lstStyle/>
          <a:p>
            <a:pPr lvl="0"/>
            <a:r>
              <a:rPr lang="zh-TW" sz="3600">
                <a:solidFill>
                  <a:srgbClr val="953735"/>
                </a:solidFill>
                <a:latin typeface="標楷體" pitchFamily="65"/>
                <a:ea typeface="標楷體" pitchFamily="65"/>
                <a:cs typeface="Times New Roman" pitchFamily="18"/>
              </a:rPr>
              <a:t>科技化</a:t>
            </a:r>
            <a:r>
              <a:rPr lang="zh-TW" sz="4000">
                <a:solidFill>
                  <a:srgbClr val="953735"/>
                </a:solidFill>
                <a:latin typeface="標楷體" pitchFamily="65"/>
                <a:ea typeface="標楷體" pitchFamily="65"/>
                <a:cs typeface="Times New Roman" pitchFamily="18"/>
              </a:rPr>
              <a:t>評量</a:t>
            </a:r>
            <a:r>
              <a:rPr lang="zh-TW" sz="3600">
                <a:solidFill>
                  <a:srgbClr val="953735"/>
                </a:solidFill>
                <a:latin typeface="標楷體" pitchFamily="65"/>
                <a:ea typeface="標楷體" pitchFamily="65"/>
                <a:cs typeface="Times New Roman" pitchFamily="18"/>
              </a:rPr>
              <a:t>系統介面</a:t>
            </a:r>
            <a:r>
              <a:rPr lang="en-US" sz="3600">
                <a:solidFill>
                  <a:srgbClr val="953735"/>
                </a:solidFill>
                <a:latin typeface="標楷體" pitchFamily="65"/>
                <a:ea typeface="標楷體" pitchFamily="65"/>
                <a:cs typeface="Times New Roman" pitchFamily="18"/>
              </a:rPr>
              <a:t>-</a:t>
            </a:r>
            <a:r>
              <a:rPr lang="zh-TW" sz="3600">
                <a:solidFill>
                  <a:srgbClr val="953735"/>
                </a:solidFill>
                <a:latin typeface="標楷體" pitchFamily="65"/>
                <a:ea typeface="標楷體" pitchFamily="65"/>
                <a:cs typeface="Times New Roman" pitchFamily="18"/>
              </a:rPr>
              <a:t>登入前</a:t>
            </a:r>
            <a:endParaRPr lang="en-US" sz="3600"/>
          </a:p>
        </p:txBody>
      </p:sp>
      <p:sp>
        <p:nvSpPr>
          <p:cNvPr id="4" name="圓角矩形圖說文字 5"/>
          <p:cNvSpPr/>
          <p:nvPr/>
        </p:nvSpPr>
        <p:spPr>
          <a:xfrm>
            <a:off x="3863879" y="3479383"/>
            <a:ext cx="1944215" cy="385867"/>
          </a:xfrm>
          <a:custGeom>
            <a:avLst>
              <a:gd name="f0" fmla="val 2781"/>
              <a:gd name="f1" fmla="val 31474"/>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輔助功能按鈕</a:t>
            </a:r>
            <a:endParaRPr lang="en-US" sz="1800" b="0" i="0" u="none" strike="noStrike" kern="1200" cap="none" spc="0" baseline="0">
              <a:solidFill>
                <a:srgbClr val="000000"/>
              </a:solidFill>
              <a:uFillTx/>
              <a:latin typeface="標楷體" pitchFamily="65"/>
              <a:ea typeface="標楷體" pitchFamily="65"/>
            </a:endParaRPr>
          </a:p>
        </p:txBody>
      </p:sp>
      <p:sp>
        <p:nvSpPr>
          <p:cNvPr id="5" name="圓角矩形圖說文字 6"/>
          <p:cNvSpPr/>
          <p:nvPr/>
        </p:nvSpPr>
        <p:spPr>
          <a:xfrm>
            <a:off x="6142846" y="5229197"/>
            <a:ext cx="2111805" cy="648071"/>
          </a:xfrm>
          <a:custGeom>
            <a:avLst>
              <a:gd name="f0" fmla="val 21808"/>
              <a:gd name="f1" fmla="val -4922"/>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dirty="0">
                <a:solidFill>
                  <a:srgbClr val="000000"/>
                </a:solidFill>
                <a:uFillTx/>
                <a:latin typeface="標楷體" pitchFamily="65"/>
                <a:ea typeface="標楷體" pitchFamily="65"/>
              </a:rPr>
              <a:t>學生登入測驗</a:t>
            </a:r>
            <a:endParaRPr lang="en-US" sz="1800" b="0" i="0" u="none" strike="noStrike" kern="1200" cap="none" spc="0" baseline="0" dirty="0">
              <a:solidFill>
                <a:srgbClr val="000000"/>
              </a:solidFill>
              <a:uFillTx/>
              <a:latin typeface="標楷體" pitchFamily="65"/>
              <a:ea typeface="標楷體" pitchFamily="65"/>
            </a:endParaRPr>
          </a:p>
          <a:p>
            <a:pPr algn="ctr">
              <a:defRPr sz="1800" b="0" i="0" u="none" strike="noStrike" kern="0" cap="none" spc="0" baseline="0">
                <a:solidFill>
                  <a:srgbClr val="000000"/>
                </a:solidFill>
                <a:uFillTx/>
              </a:defRPr>
            </a:pPr>
            <a:r>
              <a:rPr lang="zh-TW" sz="1800" b="0" i="0" u="none" strike="noStrike" kern="1200" cap="none" spc="0" baseline="0" dirty="0" smtClean="0">
                <a:solidFill>
                  <a:srgbClr val="000000"/>
                </a:solidFill>
                <a:uFillTx/>
                <a:latin typeface="標楷體" pitchFamily="65"/>
                <a:ea typeface="標楷體" pitchFamily="65"/>
              </a:rPr>
              <a:t>入口</a:t>
            </a:r>
            <a:r>
              <a:rPr lang="en-US" altLang="zh-TW" dirty="0">
                <a:solidFill>
                  <a:srgbClr val="000000"/>
                </a:solidFill>
                <a:latin typeface="標楷體" pitchFamily="65"/>
                <a:ea typeface="標楷體" pitchFamily="65"/>
              </a:rPr>
              <a:t>(</a:t>
            </a:r>
            <a:r>
              <a:rPr lang="zh-TW" altLang="en-US" dirty="0">
                <a:solidFill>
                  <a:srgbClr val="000000"/>
                </a:solidFill>
                <a:latin typeface="標楷體" pitchFamily="65"/>
                <a:ea typeface="標楷體" pitchFamily="65"/>
              </a:rPr>
              <a:t>暨下修測驗</a:t>
            </a:r>
            <a:r>
              <a:rPr lang="en-US" altLang="zh-TW" dirty="0" smtClean="0">
                <a:solidFill>
                  <a:srgbClr val="000000"/>
                </a:solidFill>
                <a:latin typeface="標楷體" pitchFamily="65"/>
                <a:ea typeface="標楷體" pitchFamily="65"/>
              </a:rPr>
              <a:t>)</a:t>
            </a:r>
            <a:endParaRPr lang="en-US" altLang="zh-TW" dirty="0">
              <a:solidFill>
                <a:srgbClr val="000000"/>
              </a:solidFill>
              <a:latin typeface="標楷體" pitchFamily="65"/>
              <a:ea typeface="標楷體" pitchFamily="65"/>
            </a:endParaRPr>
          </a:p>
        </p:txBody>
      </p:sp>
      <p:sp>
        <p:nvSpPr>
          <p:cNvPr id="6" name="圓角矩形圖說文字 8"/>
          <p:cNvSpPr/>
          <p:nvPr/>
        </p:nvSpPr>
        <p:spPr>
          <a:xfrm>
            <a:off x="2418661" y="4989908"/>
            <a:ext cx="1944215" cy="648071"/>
          </a:xfrm>
          <a:custGeom>
            <a:avLst>
              <a:gd name="f0" fmla="val 1777"/>
              <a:gd name="f1" fmla="val -927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請留意最新消息</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圖說文字 9"/>
          <p:cNvSpPr/>
          <p:nvPr/>
        </p:nvSpPr>
        <p:spPr>
          <a:xfrm flipH="1">
            <a:off x="6948260" y="3356990"/>
            <a:ext cx="1656188" cy="385867"/>
          </a:xfrm>
          <a:custGeom>
            <a:avLst>
              <a:gd name="f0" fmla="val 17492"/>
              <a:gd name="f1" fmla="val 3627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聯絡資訊</a:t>
            </a:r>
            <a:endParaRPr lang="en-US" sz="1800" b="0" i="0" u="none" strike="noStrike" kern="1200" cap="none" spc="0" baseline="0">
              <a:solidFill>
                <a:srgbClr val="000000"/>
              </a:solidFill>
              <a:uFillTx/>
              <a:latin typeface="標楷體" pitchFamily="65"/>
              <a:ea typeface="標楷體" pitchFamily="65"/>
            </a:endParaRPr>
          </a:p>
        </p:txBody>
      </p:sp>
      <p:sp>
        <p:nvSpPr>
          <p:cNvPr id="8"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C9CF07E-1351-4939-9B16-853AFB01CA1A}" type="slidenum">
              <a:t>32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9" name="圓角矩形圖說文字 7"/>
          <p:cNvSpPr/>
          <p:nvPr/>
        </p:nvSpPr>
        <p:spPr>
          <a:xfrm>
            <a:off x="110294" y="4421133"/>
            <a:ext cx="1656188" cy="648071"/>
          </a:xfrm>
          <a:custGeom>
            <a:avLst>
              <a:gd name="f0" fmla="val 19608"/>
              <a:gd name="f1" fmla="val -11129"/>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教師登入系統入口</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pic>
        <p:nvPicPr>
          <p:cNvPr id="2" name="圖片 12">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817016" y="1438012"/>
            <a:ext cx="7509976" cy="4968547"/>
          </a:xfrm>
          <a:prstGeom prst="rect">
            <a:avLst/>
          </a:prstGeom>
          <a:noFill/>
          <a:ln w="19046" cap="flat">
            <a:solidFill>
              <a:srgbClr val="000000"/>
            </a:solidFill>
            <a:prstDash val="solid"/>
            <a:miter/>
          </a:ln>
        </p:spPr>
      </p:pic>
      <p:sp>
        <p:nvSpPr>
          <p:cNvPr id="3" name="標題 1"/>
          <p:cNvSpPr txBox="1">
            <a:spLocks noGrp="1"/>
          </p:cNvSpPr>
          <p:nvPr>
            <p:ph type="title"/>
          </p:nvPr>
        </p:nvSpPr>
        <p:spPr>
          <a:xfrm>
            <a:off x="527892" y="116631"/>
            <a:ext cx="8229600" cy="1143000"/>
          </a:xfrm>
        </p:spPr>
        <p:txBody>
          <a:bodyPr/>
          <a:lstStyle/>
          <a:p>
            <a:pPr lvl="0"/>
            <a:r>
              <a:rPr lang="zh-TW" sz="4000" dirty="0">
                <a:solidFill>
                  <a:srgbClr val="953735"/>
                </a:solidFill>
                <a:latin typeface="標楷體" pitchFamily="65"/>
                <a:ea typeface="標楷體" pitchFamily="65"/>
              </a:rPr>
              <a:t>科技化評量系統登入步驟</a:t>
            </a:r>
            <a:endParaRPr lang="en-US" sz="4000" dirty="0">
              <a:solidFill>
                <a:srgbClr val="953735"/>
              </a:solidFill>
              <a:latin typeface="Times New Roman" pitchFamily="18"/>
              <a:ea typeface="標楷體" pitchFamily="65"/>
              <a:cs typeface="Times New Roman" pitchFamily="18"/>
            </a:endParaRPr>
          </a:p>
        </p:txBody>
      </p:sp>
      <p:sp>
        <p:nvSpPr>
          <p:cNvPr id="4" name="圓角矩形 7"/>
          <p:cNvSpPr/>
          <p:nvPr/>
        </p:nvSpPr>
        <p:spPr>
          <a:xfrm>
            <a:off x="625541" y="3877677"/>
            <a:ext cx="1880445" cy="142873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
        <p:nvSpPr>
          <p:cNvPr id="5" name="直線圖說文字 1 11"/>
          <p:cNvSpPr/>
          <p:nvPr/>
        </p:nvSpPr>
        <p:spPr>
          <a:xfrm>
            <a:off x="161967" y="2576340"/>
            <a:ext cx="2321798" cy="1009854"/>
          </a:xfrm>
          <a:custGeom>
            <a:avLst/>
            <a:gdLst>
              <a:gd name="f0" fmla="val w"/>
              <a:gd name="f1" fmla="val h"/>
              <a:gd name="f2" fmla="val ss"/>
              <a:gd name="f3" fmla="val 0"/>
              <a:gd name="f4" fmla="val 103363"/>
              <a:gd name="f5" fmla="val 74920"/>
              <a:gd name="f6" fmla="val 145698"/>
              <a:gd name="f7" fmla="val 6172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、教師登入</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身分別：國中小學校學校代碼：數字</a:t>
            </a:r>
            <a:r>
              <a:rPr lang="en-US" sz="1800" b="0" i="0" u="none" strike="noStrike" kern="1200" cap="none" spc="0" baseline="0">
                <a:solidFill>
                  <a:srgbClr val="000000"/>
                </a:solidFill>
                <a:uFillTx/>
                <a:latin typeface="標楷體" pitchFamily="65"/>
                <a:ea typeface="標楷體" pitchFamily="65"/>
              </a:rPr>
              <a:t>6</a:t>
            </a:r>
            <a:r>
              <a:rPr lang="zh-TW" sz="1800" b="0" i="0" u="none" strike="noStrike" kern="1200" cap="none" spc="0" baseline="0">
                <a:solidFill>
                  <a:srgbClr val="000000"/>
                </a:solidFill>
                <a:uFillTx/>
                <a:latin typeface="標楷體" pitchFamily="65"/>
                <a:ea typeface="標楷體" pitchFamily="65"/>
              </a:rPr>
              <a:t>碼</a:t>
            </a:r>
            <a:endParaRPr lang="en-US" sz="1800" b="0" i="0" u="none" strike="noStrike" kern="1200" cap="none" spc="0" baseline="0">
              <a:solidFill>
                <a:srgbClr val="000000"/>
              </a:solidFill>
              <a:uFillTx/>
              <a:latin typeface="標楷體" pitchFamily="65"/>
              <a:ea typeface="標楷體" pitchFamily="65"/>
            </a:endParaRPr>
          </a:p>
        </p:txBody>
      </p:sp>
      <p:pic>
        <p:nvPicPr>
          <p:cNvPr id="6" name="Picture 2">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2483766" y="2272466"/>
            <a:ext cx="5111998" cy="1698900"/>
          </a:xfrm>
          <a:prstGeom prst="rect">
            <a:avLst/>
          </a:prstGeom>
          <a:noFill/>
          <a:ln w="9528" cap="flat">
            <a:solidFill>
              <a:srgbClr val="000000"/>
            </a:solidFill>
            <a:prstDash val="solid"/>
            <a:miter/>
          </a:ln>
        </p:spPr>
      </p:pic>
      <p:sp>
        <p:nvSpPr>
          <p:cNvPr id="7" name="直線圖說文字 1 13"/>
          <p:cNvSpPr/>
          <p:nvPr/>
        </p:nvSpPr>
        <p:spPr>
          <a:xfrm>
            <a:off x="3563892" y="3667512"/>
            <a:ext cx="3384368" cy="1638896"/>
          </a:xfrm>
          <a:custGeom>
            <a:avLst/>
            <a:gdLst>
              <a:gd name="f0" fmla="val w"/>
              <a:gd name="f1" fmla="val h"/>
              <a:gd name="f2" fmla="val ss"/>
              <a:gd name="f3" fmla="val 0"/>
              <a:gd name="f4" fmla="+- 0 0 2266"/>
              <a:gd name="f5" fmla="val 26572"/>
              <a:gd name="f6" fmla="+- 0 0 30961"/>
              <a:gd name="f7" fmla="val 3360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dirty="0">
                <a:solidFill>
                  <a:srgbClr val="000000"/>
                </a:solidFill>
                <a:uFillTx/>
                <a:latin typeface="Times New Roman" pitchFamily="18"/>
                <a:ea typeface="標楷體" pitchFamily="65"/>
                <a:cs typeface="Times New Roman" pitchFamily="18"/>
              </a:rPr>
              <a:t>3</a:t>
            </a:r>
            <a:r>
              <a:rPr lang="zh-TW" sz="1800" b="0" i="0" u="none" strike="noStrike" kern="0" cap="none" spc="0" baseline="0" dirty="0">
                <a:solidFill>
                  <a:srgbClr val="000000"/>
                </a:solidFill>
                <a:uFillTx/>
                <a:latin typeface="Times New Roman" pitchFamily="18"/>
                <a:ea typeface="標楷體" pitchFamily="65"/>
                <a:cs typeface="Times New Roman" pitchFamily="18"/>
              </a:rPr>
              <a:t>、輸入密碼與驗證碼：</a:t>
            </a:r>
            <a:endParaRPr lang="en-US" sz="1800" b="0" i="0" u="none" strike="noStrike" kern="0" cap="none" spc="0" baseline="0" dirty="0">
              <a:solidFill>
                <a:srgbClr val="000000"/>
              </a:solidFill>
              <a:uFillTx/>
              <a:latin typeface="Times New Roman" pitchFamily="18"/>
              <a:ea typeface="標楷體" pitchFamily="65"/>
              <a:cs typeface="Times New Roman" pitchFamily="18"/>
            </a:endParaRPr>
          </a:p>
          <a:p>
            <a:pPr>
              <a:defRPr sz="1800" b="0" i="0" u="none" strike="noStrike" kern="0" cap="none" spc="0" baseline="0">
                <a:solidFill>
                  <a:srgbClr val="000000"/>
                </a:solidFill>
                <a:uFillTx/>
              </a:defRPr>
            </a:pPr>
            <a:r>
              <a:rPr lang="zh-TW" altLang="en-US" dirty="0">
                <a:solidFill>
                  <a:srgbClr val="000000"/>
                </a:solidFill>
                <a:latin typeface="標楷體" pitchFamily="65"/>
                <a:ea typeface="標楷體" pitchFamily="65"/>
              </a:rPr>
              <a:t>因應資訊安全規範，登入密碼需符合系統說明要項</a:t>
            </a:r>
            <a:r>
              <a:rPr lang="zh-TW" altLang="zh-TW" dirty="0">
                <a:solidFill>
                  <a:srgbClr val="000000"/>
                </a:solidFill>
                <a:latin typeface="Times New Roman" pitchFamily="18"/>
                <a:ea typeface="標楷體" pitchFamily="65"/>
                <a:cs typeface="Times New Roman" pitchFamily="18"/>
              </a:rPr>
              <a:t>，否則無法正常使用系統。不符合者登入後請先修改密碼。</a:t>
            </a:r>
            <a:endParaRPr lang="en-US" altLang="zh-TW" dirty="0">
              <a:solidFill>
                <a:srgbClr val="000000"/>
              </a:solidFill>
              <a:latin typeface="Times New Roman" pitchFamily="18"/>
              <a:ea typeface="標楷體" pitchFamily="65"/>
              <a:cs typeface="Times New Roman" pitchFamily="18"/>
            </a:endParaRPr>
          </a:p>
        </p:txBody>
      </p:sp>
      <p:sp>
        <p:nvSpPr>
          <p:cNvPr id="8" name="直線圖說文字 1 16"/>
          <p:cNvSpPr/>
          <p:nvPr/>
        </p:nvSpPr>
        <p:spPr>
          <a:xfrm>
            <a:off x="7308305" y="2996955"/>
            <a:ext cx="1575794" cy="429877"/>
          </a:xfrm>
          <a:custGeom>
            <a:avLst/>
            <a:gdLst>
              <a:gd name="f0" fmla="val w"/>
              <a:gd name="f1" fmla="val h"/>
              <a:gd name="f2" fmla="val ss"/>
              <a:gd name="f3" fmla="val 0"/>
              <a:gd name="f4" fmla="val 103710"/>
              <a:gd name="f5" fmla="val 31166"/>
              <a:gd name="f6" fmla="val 158382"/>
              <a:gd name="f7" fmla="val 17129"/>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、點選送出</a:t>
            </a:r>
            <a:endParaRPr lang="en-US" sz="1800" b="0" i="0" u="none" strike="noStrike" kern="1200" cap="none" spc="0" baseline="0">
              <a:solidFill>
                <a:srgbClr val="000000"/>
              </a:solidFill>
              <a:uFillTx/>
              <a:latin typeface="標楷體" pitchFamily="65"/>
              <a:ea typeface="標楷體" pitchFamily="65"/>
            </a:endParaRPr>
          </a:p>
        </p:txBody>
      </p:sp>
      <p:sp>
        <p:nvSpPr>
          <p:cNvPr id="9"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2BACFCA-A9F1-49D1-B4E6-9D40C654BA79}" type="slidenum">
              <a:t>33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10" name="圓角矩形 19"/>
          <p:cNvSpPr/>
          <p:nvPr/>
        </p:nvSpPr>
        <p:spPr>
          <a:xfrm>
            <a:off x="6982029" y="3586185"/>
            <a:ext cx="533771" cy="30285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
        <p:nvSpPr>
          <p:cNvPr id="11" name="直線圖說文字 1 12"/>
          <p:cNvSpPr/>
          <p:nvPr/>
        </p:nvSpPr>
        <p:spPr>
          <a:xfrm>
            <a:off x="3559384" y="1772820"/>
            <a:ext cx="2328611" cy="656456"/>
          </a:xfrm>
          <a:custGeom>
            <a:avLst/>
            <a:gdLst>
              <a:gd name="f0" fmla="val w"/>
              <a:gd name="f1" fmla="val h"/>
              <a:gd name="f2" fmla="val ss"/>
              <a:gd name="f3" fmla="val 0"/>
              <a:gd name="f4" fmla="val 102653"/>
              <a:gd name="f5" fmla="val 32894"/>
              <a:gd name="f6" fmla="val 170102"/>
              <a:gd name="f7" fmla="val 4202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、選擇帳號使用人：承辦人</a:t>
            </a:r>
            <a:endParaRPr lang="en-US" sz="1800" b="0" i="0" u="none" strike="noStrike" kern="1200" cap="none" spc="0" baseline="0">
              <a:solidFill>
                <a:srgbClr val="000000"/>
              </a:solidFill>
              <a:uFillTx/>
              <a:latin typeface="標楷體" pitchFamily="65"/>
              <a:ea typeface="標楷體" pitchFamily="65"/>
            </a:endParaRPr>
          </a:p>
        </p:txBody>
      </p:sp>
      <p:sp>
        <p:nvSpPr>
          <p:cNvPr id="12" name="AutoShape 25"/>
          <p:cNvSpPr/>
          <p:nvPr/>
        </p:nvSpPr>
        <p:spPr>
          <a:xfrm>
            <a:off x="2339748" y="2938131"/>
            <a:ext cx="656566" cy="549682"/>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par>
                          <p:cTn id="28" fill="hold">
                            <p:stCondLst>
                              <p:cond delay="5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name="Slide42">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789502" y="1013402"/>
            <a:ext cx="7420986" cy="5618658"/>
          </a:xfrm>
          <a:prstGeom prst="rect">
            <a:avLst/>
          </a:prstGeom>
          <a:noFill/>
          <a:ln w="9528" cap="flat">
            <a:solidFill>
              <a:srgbClr val="000000"/>
            </a:solidFill>
            <a:prstDash val="solid"/>
            <a:miter/>
          </a:ln>
        </p:spPr>
      </p:pic>
      <p:sp>
        <p:nvSpPr>
          <p:cNvPr id="3" name="標題 1"/>
          <p:cNvSpPr txBox="1">
            <a:spLocks noGrp="1"/>
          </p:cNvSpPr>
          <p:nvPr>
            <p:ph type="title"/>
          </p:nvPr>
        </p:nvSpPr>
        <p:spPr>
          <a:xfrm>
            <a:off x="457200" y="188640"/>
            <a:ext cx="8229600" cy="858365"/>
          </a:xfrm>
        </p:spPr>
        <p:txBody>
          <a:bodyPr/>
          <a:lstStyle/>
          <a:p>
            <a:pPr lvl="0"/>
            <a:r>
              <a:rPr lang="zh-TW" sz="4000">
                <a:solidFill>
                  <a:srgbClr val="953735"/>
                </a:solidFill>
                <a:latin typeface="標楷體" pitchFamily="65"/>
                <a:ea typeface="標楷體" pitchFamily="65"/>
                <a:cs typeface="Times New Roman" pitchFamily="18"/>
              </a:rPr>
              <a:t>科技化評量介面</a:t>
            </a:r>
            <a:r>
              <a:rPr lang="en-US" sz="4000">
                <a:solidFill>
                  <a:srgbClr val="953735"/>
                </a:solidFill>
                <a:latin typeface="標楷體" pitchFamily="65"/>
                <a:ea typeface="標楷體" pitchFamily="65"/>
                <a:cs typeface="Times New Roman" pitchFamily="18"/>
              </a:rPr>
              <a:t>-</a:t>
            </a:r>
            <a:r>
              <a:rPr lang="zh-TW" sz="4000">
                <a:solidFill>
                  <a:srgbClr val="953735"/>
                </a:solidFill>
                <a:latin typeface="標楷體" pitchFamily="65"/>
                <a:ea typeface="標楷體" pitchFamily="65"/>
                <a:cs typeface="Times New Roman" pitchFamily="18"/>
              </a:rPr>
              <a:t>登入後</a:t>
            </a:r>
            <a:endParaRPr lang="en-US" sz="4000"/>
          </a:p>
        </p:txBody>
      </p:sp>
      <p:sp>
        <p:nvSpPr>
          <p:cNvPr id="4" name="圓角矩形圖說文字 5"/>
          <p:cNvSpPr/>
          <p:nvPr/>
        </p:nvSpPr>
        <p:spPr>
          <a:xfrm>
            <a:off x="4572000" y="2467069"/>
            <a:ext cx="1944215" cy="385867"/>
          </a:xfrm>
          <a:custGeom>
            <a:avLst>
              <a:gd name="f0" fmla="val 11147"/>
              <a:gd name="f1" fmla="val 4198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輔助功能按鈕</a:t>
            </a:r>
            <a:endParaRPr lang="en-US" sz="1800" b="0" i="0" u="none" strike="noStrike" kern="1200" cap="none" spc="0" baseline="0">
              <a:solidFill>
                <a:srgbClr val="000000"/>
              </a:solidFill>
              <a:uFillTx/>
              <a:latin typeface="標楷體" pitchFamily="65"/>
              <a:ea typeface="標楷體" pitchFamily="65"/>
            </a:endParaRPr>
          </a:p>
        </p:txBody>
      </p:sp>
      <p:sp>
        <p:nvSpPr>
          <p:cNvPr id="5" name="圓角矩形圖說文字 6"/>
          <p:cNvSpPr/>
          <p:nvPr/>
        </p:nvSpPr>
        <p:spPr>
          <a:xfrm>
            <a:off x="4401985" y="3501009"/>
            <a:ext cx="1466158" cy="428359"/>
          </a:xfrm>
          <a:custGeom>
            <a:avLst>
              <a:gd name="f0" fmla="val -7199"/>
              <a:gd name="f1" fmla="val 1458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最新消息</a:t>
            </a:r>
            <a:endParaRPr lang="en-US" sz="1800" b="0" i="0" u="none" strike="noStrike" kern="1200" cap="none" spc="0" baseline="0">
              <a:solidFill>
                <a:srgbClr val="000000"/>
              </a:solidFill>
              <a:uFillTx/>
              <a:latin typeface="標楷體" pitchFamily="65"/>
              <a:ea typeface="標楷體" pitchFamily="65"/>
            </a:endParaRPr>
          </a:p>
        </p:txBody>
      </p:sp>
      <p:sp>
        <p:nvSpPr>
          <p:cNvPr id="6" name="圓角矩形圖說文字 8"/>
          <p:cNvSpPr/>
          <p:nvPr/>
        </p:nvSpPr>
        <p:spPr>
          <a:xfrm>
            <a:off x="1403649" y="2597664"/>
            <a:ext cx="1933297" cy="510536"/>
          </a:xfrm>
          <a:custGeom>
            <a:avLst>
              <a:gd name="f0" fmla="val 3223"/>
              <a:gd name="f1" fmla="val 38583"/>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使用者登入資訊</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圖說文字 9"/>
          <p:cNvSpPr/>
          <p:nvPr/>
        </p:nvSpPr>
        <p:spPr>
          <a:xfrm>
            <a:off x="2771802" y="5373215"/>
            <a:ext cx="1728188" cy="1152125"/>
          </a:xfrm>
          <a:custGeom>
            <a:avLst>
              <a:gd name="f0" fmla="val -7128"/>
              <a:gd name="f1" fmla="val 3222"/>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系統選單：</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各項功能皆由此點選操作</a:t>
            </a:r>
            <a:endParaRPr lang="en-US" sz="1800" b="0" i="0" u="none" strike="noStrike" kern="1200" cap="none" spc="0" baseline="0">
              <a:solidFill>
                <a:srgbClr val="000000"/>
              </a:solidFill>
              <a:uFillTx/>
              <a:latin typeface="標楷體" pitchFamily="65"/>
              <a:ea typeface="標楷體" pitchFamily="65"/>
            </a:endParaRPr>
          </a:p>
        </p:txBody>
      </p:sp>
      <p:sp>
        <p:nvSpPr>
          <p:cNvPr id="8" name="圓角矩形圖說文字 10"/>
          <p:cNvSpPr/>
          <p:nvPr/>
        </p:nvSpPr>
        <p:spPr>
          <a:xfrm>
            <a:off x="2470772" y="4293098"/>
            <a:ext cx="2605290" cy="864098"/>
          </a:xfrm>
          <a:custGeom>
            <a:avLst>
              <a:gd name="f0" fmla="val -4589"/>
              <a:gd name="f1" fmla="val 19185"/>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登出倒數：為維護資訊安全，系統閒置</a:t>
            </a:r>
            <a:r>
              <a:rPr lang="en-US" sz="1800" b="0" i="0" u="none" strike="noStrike" kern="1200" cap="none" spc="0" baseline="0">
                <a:solidFill>
                  <a:srgbClr val="000000"/>
                </a:solidFill>
                <a:uFillTx/>
                <a:latin typeface="標楷體" pitchFamily="65"/>
                <a:ea typeface="標楷體" pitchFamily="65"/>
              </a:rPr>
              <a:t>20</a:t>
            </a:r>
            <a:r>
              <a:rPr lang="zh-TW" sz="1800" b="0" i="0" u="none" strike="noStrike" kern="1200" cap="none" spc="0" baseline="0">
                <a:solidFill>
                  <a:srgbClr val="000000"/>
                </a:solidFill>
                <a:uFillTx/>
                <a:latin typeface="標楷體" pitchFamily="65"/>
                <a:ea typeface="標楷體" pitchFamily="65"/>
              </a:rPr>
              <a:t>分鐘將自動登出</a:t>
            </a:r>
            <a:endParaRPr lang="en-US" sz="1800" b="0" i="0" u="none" strike="noStrike" kern="1200" cap="none" spc="0" baseline="0">
              <a:solidFill>
                <a:srgbClr val="000000"/>
              </a:solidFill>
              <a:uFillTx/>
              <a:latin typeface="標楷體" pitchFamily="65"/>
              <a:ea typeface="標楷體" pitchFamily="65"/>
            </a:endParaRPr>
          </a:p>
        </p:txBody>
      </p:sp>
      <p:sp>
        <p:nvSpPr>
          <p:cNvPr id="9"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2EDCD2A-EB75-46F1-B317-A5FE903E1AFE}" type="slidenum">
              <a:t>34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name="Slide254">
    <p:spTree>
      <p:nvGrpSpPr>
        <p:cNvPr id="1" name=""/>
        <p:cNvGrpSpPr/>
        <p:nvPr/>
      </p:nvGrpSpPr>
      <p:grpSpPr>
        <a:xfrm>
          <a:off x="0" y="0"/>
          <a:ext cx="0" cy="0"/>
          <a:chOff x="0" y="0"/>
          <a:chExt cx="0" cy="0"/>
        </a:xfrm>
      </p:grpSpPr>
      <p:sp>
        <p:nvSpPr>
          <p:cNvPr id="2" name="標題 1"/>
          <p:cNvSpPr txBox="1">
            <a:spLocks noGrp="1"/>
          </p:cNvSpPr>
          <p:nvPr>
            <p:ph type="title"/>
          </p:nvPr>
        </p:nvSpPr>
        <p:spPr>
          <a:xfrm>
            <a:off x="1578638" y="-62096"/>
            <a:ext cx="5400601" cy="1143000"/>
          </a:xfrm>
        </p:spPr>
        <p:txBody>
          <a:bodyPr/>
          <a:lstStyle/>
          <a:p>
            <a:pPr lvl="0"/>
            <a:r>
              <a:rPr lang="zh-TW" sz="4000">
                <a:solidFill>
                  <a:srgbClr val="953735"/>
                </a:solidFill>
                <a:latin typeface="標楷體" pitchFamily="65"/>
                <a:ea typeface="標楷體" pitchFamily="65"/>
              </a:rPr>
              <a:t>各權限帳號系統選單</a:t>
            </a:r>
            <a:endParaRPr lang="en-US" sz="4000">
              <a:solidFill>
                <a:srgbClr val="7C4B3B"/>
              </a:solidFill>
              <a:latin typeface="標楷體" pitchFamily="65"/>
              <a:ea typeface="標楷體" pitchFamily="65"/>
            </a:endParaRPr>
          </a:p>
        </p:txBody>
      </p:sp>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0209DED-6D44-4D08-9734-A8FA6912968B}" type="slidenum">
              <a:t>35</a:t>
            </a:fld>
            <a:endParaRPr lang="en-US" sz="1200" b="0" i="0" u="none" strike="noStrike" kern="1200" cap="none" spc="0" baseline="0">
              <a:solidFill>
                <a:srgbClr val="000000"/>
              </a:solidFill>
              <a:uFillTx/>
              <a:latin typeface="Times New Roman" pitchFamily="18"/>
              <a:ea typeface="新細明體" pitchFamily="18"/>
              <a:cs typeface="Times New Roman" pitchFamily="18"/>
            </a:endParaRPr>
          </a:p>
        </p:txBody>
      </p:sp>
      <p:sp>
        <p:nvSpPr>
          <p:cNvPr id="4" name="文字方塊 9"/>
          <p:cNvSpPr txBox="1"/>
          <p:nvPr/>
        </p:nvSpPr>
        <p:spPr>
          <a:xfrm>
            <a:off x="323523" y="1488615"/>
            <a:ext cx="615555" cy="1944215"/>
          </a:xfrm>
          <a:prstGeom prst="rect">
            <a:avLst/>
          </a:prstGeom>
          <a:noFill/>
          <a:ln cap="flat">
            <a:noFill/>
          </a:ln>
        </p:spPr>
        <p:txBody>
          <a:bodyPr vert="eaVert"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承辦人權限：</a:t>
            </a:r>
            <a:endParaRPr lang="en-US" sz="2800" b="0" i="0" u="none" strike="noStrike" kern="1200" cap="none" spc="0" baseline="0">
              <a:solidFill>
                <a:srgbClr val="000000"/>
              </a:solidFill>
              <a:uFillTx/>
              <a:latin typeface="標楷體" pitchFamily="65"/>
              <a:ea typeface="標楷體" pitchFamily="65"/>
            </a:endParaRPr>
          </a:p>
        </p:txBody>
      </p:sp>
      <p:sp>
        <p:nvSpPr>
          <p:cNvPr id="5" name="文字方塊 10"/>
          <p:cNvSpPr txBox="1"/>
          <p:nvPr/>
        </p:nvSpPr>
        <p:spPr>
          <a:xfrm>
            <a:off x="3142006" y="1462134"/>
            <a:ext cx="615555" cy="3949357"/>
          </a:xfrm>
          <a:prstGeom prst="rect">
            <a:avLst/>
          </a:prstGeom>
          <a:noFill/>
          <a:ln cap="flat">
            <a:noFill/>
          </a:ln>
        </p:spPr>
        <p:txBody>
          <a:bodyPr vert="eaVert"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綜合權限</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校長、主任</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a:t>
            </a:r>
            <a:endParaRPr lang="en-US" sz="2800" b="0" i="0" u="none" strike="noStrike" kern="1200" cap="none" spc="0" baseline="0">
              <a:solidFill>
                <a:srgbClr val="000000"/>
              </a:solidFill>
              <a:uFillTx/>
              <a:latin typeface="標楷體" pitchFamily="65"/>
              <a:ea typeface="標楷體" pitchFamily="65"/>
            </a:endParaRPr>
          </a:p>
        </p:txBody>
      </p:sp>
      <p:sp>
        <p:nvSpPr>
          <p:cNvPr id="6" name="文字方塊 11"/>
          <p:cNvSpPr txBox="1"/>
          <p:nvPr/>
        </p:nvSpPr>
        <p:spPr>
          <a:xfrm>
            <a:off x="5796134" y="1462134"/>
            <a:ext cx="615555" cy="3324456"/>
          </a:xfrm>
          <a:prstGeom prst="rect">
            <a:avLst/>
          </a:prstGeom>
          <a:noFill/>
          <a:ln cap="flat">
            <a:noFill/>
          </a:ln>
        </p:spPr>
        <p:txBody>
          <a:bodyPr vert="eaVert"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班級、授課教師權限：</a:t>
            </a:r>
            <a:endParaRPr lang="en-US" sz="2800" b="0" i="0" u="none" strike="noStrike" kern="1200" cap="none" spc="0" baseline="0">
              <a:solidFill>
                <a:srgbClr val="000000"/>
              </a:solidFill>
              <a:uFillTx/>
              <a:latin typeface="標楷體" pitchFamily="65"/>
              <a:ea typeface="標楷體" pitchFamily="65"/>
            </a:endParaRPr>
          </a:p>
        </p:txBody>
      </p:sp>
      <p:pic>
        <p:nvPicPr>
          <p:cNvPr id="7" name="圖片 2">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901497" y="1304903"/>
            <a:ext cx="2025386" cy="5348517"/>
          </a:xfrm>
          <a:prstGeom prst="rect">
            <a:avLst/>
          </a:prstGeom>
          <a:noFill/>
          <a:ln w="9528" cap="flat">
            <a:solidFill>
              <a:srgbClr val="000000"/>
            </a:solidFill>
            <a:prstDash val="solid"/>
            <a:miter/>
          </a:ln>
        </p:spPr>
      </p:pic>
      <p:pic>
        <p:nvPicPr>
          <p:cNvPr id="8" name="圖片 3">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3757562" y="1304903"/>
            <a:ext cx="2038581" cy="4876550"/>
          </a:xfrm>
          <a:prstGeom prst="rect">
            <a:avLst/>
          </a:prstGeom>
          <a:noFill/>
          <a:ln w="9528" cap="flat">
            <a:solidFill>
              <a:srgbClr val="000000"/>
            </a:solidFill>
            <a:prstDash val="solid"/>
            <a:miter/>
          </a:ln>
        </p:spPr>
      </p:pic>
      <p:pic>
        <p:nvPicPr>
          <p:cNvPr id="9" name="圖片 14">
            <a:extLst>
              <a:ext uri="{FF2B5EF4-FFF2-40B4-BE49-F238E27FC236}">
                <a16:creationId xmlns:a16="http://schemas.microsoft.com/office/drawing/2014/main" id="{00000000-0000-0000-0000-000000000000}"/>
              </a:ext>
            </a:extLst>
          </p:cNvPr>
          <p:cNvPicPr>
            <a:picLocks noChangeAspect="1"/>
          </p:cNvPicPr>
          <p:nvPr/>
        </p:nvPicPr>
        <p:blipFill>
          <a:blip r:embed="rId4"/>
          <a:srcRect b="3406"/>
          <a:stretch>
            <a:fillRect/>
          </a:stretch>
        </p:blipFill>
        <p:spPr>
          <a:xfrm>
            <a:off x="6402043" y="1256449"/>
            <a:ext cx="2048219" cy="4734845"/>
          </a:xfrm>
          <a:prstGeom prst="rect">
            <a:avLst/>
          </a:prstGeom>
          <a:noFill/>
          <a:ln w="9528" cap="flat">
            <a:solidFill>
              <a:srgbClr val="000000"/>
            </a:solidFill>
            <a:prstDash val="solid"/>
            <a:miter/>
          </a:ln>
        </p:spPr>
      </p:pic>
      <p:sp>
        <p:nvSpPr>
          <p:cNvPr id="10" name="圓角矩形 12"/>
          <p:cNvSpPr/>
          <p:nvPr/>
        </p:nvSpPr>
        <p:spPr>
          <a:xfrm>
            <a:off x="897273" y="1581281"/>
            <a:ext cx="2029611" cy="155969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grpSp>
        <p:nvGrpSpPr>
          <p:cNvPr id="2" name="資料庫圖表 4"/>
          <p:cNvGrpSpPr/>
          <p:nvPr/>
        </p:nvGrpSpPr>
        <p:grpSpPr>
          <a:xfrm>
            <a:off x="182514" y="620685"/>
            <a:ext cx="8778970" cy="5760646"/>
            <a:chOff x="182514" y="620685"/>
            <a:chExt cx="8778970" cy="5760646"/>
          </a:xfrm>
        </p:grpSpPr>
        <p:sp>
          <p:nvSpPr>
            <p:cNvPr id="3" name="手繪多邊形 2"/>
            <p:cNvSpPr/>
            <p:nvPr/>
          </p:nvSpPr>
          <p:spPr>
            <a:xfrm>
              <a:off x="8021610" y="2904436"/>
              <a:ext cx="91440" cy="425534"/>
            </a:xfrm>
            <a:custGeom>
              <a:avLst/>
              <a:gdLst>
                <a:gd name="f0" fmla="val w"/>
                <a:gd name="f1" fmla="val h"/>
                <a:gd name="f2" fmla="val 0"/>
                <a:gd name="f3" fmla="val 91440"/>
                <a:gd name="f4" fmla="val 425536"/>
                <a:gd name="f5" fmla="val 45720"/>
                <a:gd name="f6" fmla="*/ f0 1 91440"/>
                <a:gd name="f7" fmla="*/ f1 1 425536"/>
                <a:gd name="f8" fmla="+- f4 0 f2"/>
                <a:gd name="f9" fmla="+- f3 0 f2"/>
                <a:gd name="f10" fmla="*/ f9 1 91440"/>
                <a:gd name="f11" fmla="*/ f8 1 425536"/>
                <a:gd name="f12" fmla="*/ 0 1 f10"/>
                <a:gd name="f13" fmla="*/ 91440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425536">
                  <a:moveTo>
                    <a:pt x="f5" y="f2"/>
                  </a:moveTo>
                  <a:lnTo>
                    <a:pt x="f5" y="f4"/>
                  </a:lnTo>
                </a:path>
              </a:pathLst>
            </a:custGeom>
            <a:noFill/>
            <a:ln w="25402" cap="flat">
              <a:solidFill>
                <a:srgbClr val="F7964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4" name="手繪多邊形 3"/>
            <p:cNvSpPr/>
            <p:nvPr/>
          </p:nvSpPr>
          <p:spPr>
            <a:xfrm>
              <a:off x="4490709" y="1549789"/>
              <a:ext cx="3576620" cy="425534"/>
            </a:xfrm>
            <a:custGeom>
              <a:avLst/>
              <a:gdLst>
                <a:gd name="f0" fmla="val w"/>
                <a:gd name="f1" fmla="val h"/>
                <a:gd name="f2" fmla="val 0"/>
                <a:gd name="f3" fmla="val 3576617"/>
                <a:gd name="f4" fmla="val 425536"/>
                <a:gd name="f5" fmla="val 289990"/>
                <a:gd name="f6" fmla="*/ f0 1 3576617"/>
                <a:gd name="f7" fmla="*/ f1 1 425536"/>
                <a:gd name="f8" fmla="+- f4 0 f2"/>
                <a:gd name="f9" fmla="+- f3 0 f2"/>
                <a:gd name="f10" fmla="*/ f9 1 3576617"/>
                <a:gd name="f11" fmla="*/ f8 1 425536"/>
                <a:gd name="f12" fmla="*/ 0 1 f10"/>
                <a:gd name="f13" fmla="*/ 3576617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576617" h="425536">
                  <a:moveTo>
                    <a:pt x="f2" y="f2"/>
                  </a:moveTo>
                  <a:lnTo>
                    <a:pt x="f2" y="f5"/>
                  </a:lnTo>
                  <a:lnTo>
                    <a:pt x="f3" y="f5"/>
                  </a:lnTo>
                  <a:lnTo>
                    <a:pt x="f3" y="f4"/>
                  </a:lnTo>
                </a:path>
              </a:pathLst>
            </a:custGeom>
            <a:noFill/>
            <a:ln w="25402" cap="flat">
              <a:solidFill>
                <a:srgbClr val="4BACC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手繪多邊形 4"/>
            <p:cNvSpPr/>
            <p:nvPr/>
          </p:nvSpPr>
          <p:spPr>
            <a:xfrm>
              <a:off x="6233300" y="2904436"/>
              <a:ext cx="91440" cy="425534"/>
            </a:xfrm>
            <a:custGeom>
              <a:avLst/>
              <a:gdLst>
                <a:gd name="f0" fmla="val w"/>
                <a:gd name="f1" fmla="val h"/>
                <a:gd name="f2" fmla="val 0"/>
                <a:gd name="f3" fmla="val 91440"/>
                <a:gd name="f4" fmla="val 425536"/>
                <a:gd name="f5" fmla="val 45720"/>
                <a:gd name="f6" fmla="*/ f0 1 91440"/>
                <a:gd name="f7" fmla="*/ f1 1 425536"/>
                <a:gd name="f8" fmla="+- f4 0 f2"/>
                <a:gd name="f9" fmla="+- f3 0 f2"/>
                <a:gd name="f10" fmla="*/ f9 1 91440"/>
                <a:gd name="f11" fmla="*/ f8 1 425536"/>
                <a:gd name="f12" fmla="*/ 0 1 f10"/>
                <a:gd name="f13" fmla="*/ 91440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425536">
                  <a:moveTo>
                    <a:pt x="f5" y="f2"/>
                  </a:moveTo>
                  <a:lnTo>
                    <a:pt x="f5" y="f4"/>
                  </a:lnTo>
                </a:path>
              </a:pathLst>
            </a:custGeom>
            <a:noFill/>
            <a:ln w="25402" cap="flat">
              <a:solidFill>
                <a:srgbClr val="F7964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手繪多邊形 5"/>
            <p:cNvSpPr/>
            <p:nvPr/>
          </p:nvSpPr>
          <p:spPr>
            <a:xfrm>
              <a:off x="4490709" y="1549789"/>
              <a:ext cx="1788310" cy="425534"/>
            </a:xfrm>
            <a:custGeom>
              <a:avLst/>
              <a:gdLst>
                <a:gd name="f0" fmla="val w"/>
                <a:gd name="f1" fmla="val h"/>
                <a:gd name="f2" fmla="val 0"/>
                <a:gd name="f3" fmla="val 1788308"/>
                <a:gd name="f4" fmla="val 425536"/>
                <a:gd name="f5" fmla="val 289990"/>
                <a:gd name="f6" fmla="*/ f0 1 1788308"/>
                <a:gd name="f7" fmla="*/ f1 1 425536"/>
                <a:gd name="f8" fmla="+- f4 0 f2"/>
                <a:gd name="f9" fmla="+- f3 0 f2"/>
                <a:gd name="f10" fmla="*/ f9 1 1788308"/>
                <a:gd name="f11" fmla="*/ f8 1 425536"/>
                <a:gd name="f12" fmla="*/ 0 1 f10"/>
                <a:gd name="f13" fmla="*/ 1788308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788308" h="425536">
                  <a:moveTo>
                    <a:pt x="f2" y="f2"/>
                  </a:moveTo>
                  <a:lnTo>
                    <a:pt x="f2" y="f5"/>
                  </a:lnTo>
                  <a:lnTo>
                    <a:pt x="f3" y="f5"/>
                  </a:lnTo>
                  <a:lnTo>
                    <a:pt x="f3" y="f4"/>
                  </a:lnTo>
                </a:path>
              </a:pathLst>
            </a:custGeom>
            <a:noFill/>
            <a:ln w="25402" cap="flat">
              <a:solidFill>
                <a:srgbClr val="4BACC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7" name="手繪多邊形 6"/>
            <p:cNvSpPr/>
            <p:nvPr/>
          </p:nvSpPr>
          <p:spPr>
            <a:xfrm>
              <a:off x="4444989" y="2904436"/>
              <a:ext cx="91440" cy="425534"/>
            </a:xfrm>
            <a:custGeom>
              <a:avLst/>
              <a:gdLst>
                <a:gd name="f0" fmla="val w"/>
                <a:gd name="f1" fmla="val h"/>
                <a:gd name="f2" fmla="val 0"/>
                <a:gd name="f3" fmla="val 91440"/>
                <a:gd name="f4" fmla="val 425536"/>
                <a:gd name="f5" fmla="val 45720"/>
                <a:gd name="f6" fmla="*/ f0 1 91440"/>
                <a:gd name="f7" fmla="*/ f1 1 425536"/>
                <a:gd name="f8" fmla="+- f4 0 f2"/>
                <a:gd name="f9" fmla="+- f3 0 f2"/>
                <a:gd name="f10" fmla="*/ f9 1 91440"/>
                <a:gd name="f11" fmla="*/ f8 1 425536"/>
                <a:gd name="f12" fmla="*/ 0 1 f10"/>
                <a:gd name="f13" fmla="*/ 91440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425536">
                  <a:moveTo>
                    <a:pt x="f5" y="f2"/>
                  </a:moveTo>
                  <a:lnTo>
                    <a:pt x="f5" y="f4"/>
                  </a:lnTo>
                </a:path>
              </a:pathLst>
            </a:custGeom>
            <a:noFill/>
            <a:ln w="25402" cap="flat">
              <a:solidFill>
                <a:srgbClr val="F7964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8" name="手繪多邊形 7"/>
            <p:cNvSpPr/>
            <p:nvPr/>
          </p:nvSpPr>
          <p:spPr>
            <a:xfrm>
              <a:off x="4444989" y="1549789"/>
              <a:ext cx="91440" cy="425534"/>
            </a:xfrm>
            <a:custGeom>
              <a:avLst/>
              <a:gdLst>
                <a:gd name="f0" fmla="val w"/>
                <a:gd name="f1" fmla="val h"/>
                <a:gd name="f2" fmla="val 0"/>
                <a:gd name="f3" fmla="val 91440"/>
                <a:gd name="f4" fmla="val 425536"/>
                <a:gd name="f5" fmla="val 45720"/>
                <a:gd name="f6" fmla="*/ f0 1 91440"/>
                <a:gd name="f7" fmla="*/ f1 1 425536"/>
                <a:gd name="f8" fmla="+- f4 0 f2"/>
                <a:gd name="f9" fmla="+- f3 0 f2"/>
                <a:gd name="f10" fmla="*/ f9 1 91440"/>
                <a:gd name="f11" fmla="*/ f8 1 425536"/>
                <a:gd name="f12" fmla="*/ 0 1 f10"/>
                <a:gd name="f13" fmla="*/ 91440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425536">
                  <a:moveTo>
                    <a:pt x="f5" y="f2"/>
                  </a:moveTo>
                  <a:lnTo>
                    <a:pt x="f5" y="f4"/>
                  </a:lnTo>
                </a:path>
              </a:pathLst>
            </a:custGeom>
            <a:noFill/>
            <a:ln w="25402" cap="flat">
              <a:solidFill>
                <a:srgbClr val="4BACC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9" name="手繪多邊形 8"/>
            <p:cNvSpPr/>
            <p:nvPr/>
          </p:nvSpPr>
          <p:spPr>
            <a:xfrm>
              <a:off x="2656679" y="2904436"/>
              <a:ext cx="91440" cy="425534"/>
            </a:xfrm>
            <a:custGeom>
              <a:avLst/>
              <a:gdLst>
                <a:gd name="f0" fmla="val w"/>
                <a:gd name="f1" fmla="val h"/>
                <a:gd name="f2" fmla="val 0"/>
                <a:gd name="f3" fmla="val 91440"/>
                <a:gd name="f4" fmla="val 425536"/>
                <a:gd name="f5" fmla="val 45720"/>
                <a:gd name="f6" fmla="*/ f0 1 91440"/>
                <a:gd name="f7" fmla="*/ f1 1 425536"/>
                <a:gd name="f8" fmla="+- f4 0 f2"/>
                <a:gd name="f9" fmla="+- f3 0 f2"/>
                <a:gd name="f10" fmla="*/ f9 1 91440"/>
                <a:gd name="f11" fmla="*/ f8 1 425536"/>
                <a:gd name="f12" fmla="*/ 0 1 f10"/>
                <a:gd name="f13" fmla="*/ 91440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425536">
                  <a:moveTo>
                    <a:pt x="f5" y="f2"/>
                  </a:moveTo>
                  <a:lnTo>
                    <a:pt x="f5" y="f4"/>
                  </a:lnTo>
                </a:path>
              </a:pathLst>
            </a:custGeom>
            <a:noFill/>
            <a:ln w="25402" cap="flat">
              <a:solidFill>
                <a:srgbClr val="F7964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0" name="手繪多邊形 9"/>
            <p:cNvSpPr/>
            <p:nvPr/>
          </p:nvSpPr>
          <p:spPr>
            <a:xfrm>
              <a:off x="2702399" y="1549789"/>
              <a:ext cx="1788310" cy="425534"/>
            </a:xfrm>
            <a:custGeom>
              <a:avLst/>
              <a:gdLst>
                <a:gd name="f0" fmla="val w"/>
                <a:gd name="f1" fmla="val h"/>
                <a:gd name="f2" fmla="val 0"/>
                <a:gd name="f3" fmla="val 1788308"/>
                <a:gd name="f4" fmla="val 425536"/>
                <a:gd name="f5" fmla="val 289990"/>
                <a:gd name="f6" fmla="*/ f0 1 1788308"/>
                <a:gd name="f7" fmla="*/ f1 1 425536"/>
                <a:gd name="f8" fmla="+- f4 0 f2"/>
                <a:gd name="f9" fmla="+- f3 0 f2"/>
                <a:gd name="f10" fmla="*/ f9 1 1788308"/>
                <a:gd name="f11" fmla="*/ f8 1 425536"/>
                <a:gd name="f12" fmla="*/ 0 1 f10"/>
                <a:gd name="f13" fmla="*/ 1788308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788308" h="425536">
                  <a:moveTo>
                    <a:pt x="f3" y="f2"/>
                  </a:moveTo>
                  <a:lnTo>
                    <a:pt x="f3" y="f5"/>
                  </a:lnTo>
                  <a:lnTo>
                    <a:pt x="f2" y="f5"/>
                  </a:lnTo>
                  <a:lnTo>
                    <a:pt x="f2" y="f4"/>
                  </a:lnTo>
                </a:path>
              </a:pathLst>
            </a:custGeom>
            <a:noFill/>
            <a:ln w="25402" cap="flat">
              <a:solidFill>
                <a:srgbClr val="4BACC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1" name="手繪多邊形 10"/>
            <p:cNvSpPr/>
            <p:nvPr/>
          </p:nvSpPr>
          <p:spPr>
            <a:xfrm>
              <a:off x="868378" y="2904436"/>
              <a:ext cx="91440" cy="425534"/>
            </a:xfrm>
            <a:custGeom>
              <a:avLst/>
              <a:gdLst>
                <a:gd name="f0" fmla="val w"/>
                <a:gd name="f1" fmla="val h"/>
                <a:gd name="f2" fmla="val 0"/>
                <a:gd name="f3" fmla="val 91440"/>
                <a:gd name="f4" fmla="val 425536"/>
                <a:gd name="f5" fmla="val 45720"/>
                <a:gd name="f6" fmla="*/ f0 1 91440"/>
                <a:gd name="f7" fmla="*/ f1 1 425536"/>
                <a:gd name="f8" fmla="+- f4 0 f2"/>
                <a:gd name="f9" fmla="+- f3 0 f2"/>
                <a:gd name="f10" fmla="*/ f9 1 91440"/>
                <a:gd name="f11" fmla="*/ f8 1 425536"/>
                <a:gd name="f12" fmla="*/ 0 1 f10"/>
                <a:gd name="f13" fmla="*/ 91440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425536">
                  <a:moveTo>
                    <a:pt x="f5" y="f2"/>
                  </a:moveTo>
                  <a:lnTo>
                    <a:pt x="f5" y="f4"/>
                  </a:lnTo>
                </a:path>
              </a:pathLst>
            </a:custGeom>
            <a:noFill/>
            <a:ln w="25402" cap="flat">
              <a:solidFill>
                <a:srgbClr val="F7964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2" name="手繪多邊形 11"/>
            <p:cNvSpPr/>
            <p:nvPr/>
          </p:nvSpPr>
          <p:spPr>
            <a:xfrm>
              <a:off x="914098" y="1549789"/>
              <a:ext cx="3576620" cy="425534"/>
            </a:xfrm>
            <a:custGeom>
              <a:avLst/>
              <a:gdLst>
                <a:gd name="f0" fmla="val w"/>
                <a:gd name="f1" fmla="val h"/>
                <a:gd name="f2" fmla="val 0"/>
                <a:gd name="f3" fmla="val 3576617"/>
                <a:gd name="f4" fmla="val 425536"/>
                <a:gd name="f5" fmla="val 289990"/>
                <a:gd name="f6" fmla="*/ f0 1 3576617"/>
                <a:gd name="f7" fmla="*/ f1 1 425536"/>
                <a:gd name="f8" fmla="+- f4 0 f2"/>
                <a:gd name="f9" fmla="+- f3 0 f2"/>
                <a:gd name="f10" fmla="*/ f9 1 3576617"/>
                <a:gd name="f11" fmla="*/ f8 1 425536"/>
                <a:gd name="f12" fmla="*/ 0 1 f10"/>
                <a:gd name="f13" fmla="*/ 3576617 1 f10"/>
                <a:gd name="f14" fmla="*/ 0 1 f11"/>
                <a:gd name="f15" fmla="*/ 42553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576617" h="425536">
                  <a:moveTo>
                    <a:pt x="f3" y="f2"/>
                  </a:moveTo>
                  <a:lnTo>
                    <a:pt x="f3" y="f5"/>
                  </a:lnTo>
                  <a:lnTo>
                    <a:pt x="f2" y="f5"/>
                  </a:lnTo>
                  <a:lnTo>
                    <a:pt x="f2" y="f4"/>
                  </a:lnTo>
                </a:path>
              </a:pathLst>
            </a:custGeom>
            <a:noFill/>
            <a:ln w="25402" cap="flat">
              <a:solidFill>
                <a:srgbClr val="4BACC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3" name="手繪多邊形 12"/>
            <p:cNvSpPr/>
            <p:nvPr/>
          </p:nvSpPr>
          <p:spPr>
            <a:xfrm>
              <a:off x="1547667" y="620685"/>
              <a:ext cx="5886093" cy="929103"/>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9BBB59"/>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4" name="手繪多邊形 13"/>
            <p:cNvSpPr/>
            <p:nvPr/>
          </p:nvSpPr>
          <p:spPr>
            <a:xfrm>
              <a:off x="1710238" y="775127"/>
              <a:ext cx="5886093" cy="929103"/>
            </a:xfrm>
            <a:custGeom>
              <a:avLst/>
              <a:gdLst>
                <a:gd name="f0" fmla="val 10800000"/>
                <a:gd name="f1" fmla="val 5400000"/>
                <a:gd name="f2" fmla="val 180"/>
                <a:gd name="f3" fmla="val w"/>
                <a:gd name="f4" fmla="val h"/>
                <a:gd name="f5" fmla="val 0"/>
                <a:gd name="f6" fmla="val 5886094"/>
                <a:gd name="f7" fmla="val 929107"/>
                <a:gd name="f8" fmla="val 92911"/>
                <a:gd name="f9" fmla="val 41598"/>
                <a:gd name="f10" fmla="val 5793183"/>
                <a:gd name="f11" fmla="val 5844496"/>
                <a:gd name="f12" fmla="val 836196"/>
                <a:gd name="f13" fmla="val 887509"/>
                <a:gd name="f14" fmla="+- 0 0 -90"/>
                <a:gd name="f15" fmla="*/ f3 1 5886094"/>
                <a:gd name="f16" fmla="*/ f4 1 929107"/>
                <a:gd name="f17" fmla="+- f7 0 f5"/>
                <a:gd name="f18" fmla="+- f6 0 f5"/>
                <a:gd name="f19" fmla="*/ f14 f0 1"/>
                <a:gd name="f20" fmla="*/ f18 1 5886094"/>
                <a:gd name="f21" fmla="*/ f17 1 929107"/>
                <a:gd name="f22" fmla="*/ 0 f18 1"/>
                <a:gd name="f23" fmla="*/ 92911 f17 1"/>
                <a:gd name="f24" fmla="*/ 92911 f18 1"/>
                <a:gd name="f25" fmla="*/ 0 f17 1"/>
                <a:gd name="f26" fmla="*/ 5793183 f18 1"/>
                <a:gd name="f27" fmla="*/ 5886094 f18 1"/>
                <a:gd name="f28" fmla="*/ 836196 f17 1"/>
                <a:gd name="f29" fmla="*/ 929107 f17 1"/>
                <a:gd name="f30" fmla="*/ f19 1 f2"/>
                <a:gd name="f31" fmla="*/ f22 1 5886094"/>
                <a:gd name="f32" fmla="*/ f23 1 929107"/>
                <a:gd name="f33" fmla="*/ f24 1 5886094"/>
                <a:gd name="f34" fmla="*/ f25 1 929107"/>
                <a:gd name="f35" fmla="*/ f26 1 5886094"/>
                <a:gd name="f36" fmla="*/ f27 1 5886094"/>
                <a:gd name="f37" fmla="*/ f28 1 929107"/>
                <a:gd name="f38" fmla="*/ f29 1 92910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886094" h="92910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9BBB59"/>
              </a:solidFill>
              <a:prstDash val="solid"/>
              <a:miter/>
            </a:ln>
          </p:spPr>
          <p:txBody>
            <a:bodyPr vert="horz" wrap="square" lIns="133895" tIns="133895" rIns="133895" bIns="133895" anchor="ctr" anchorCtr="1" compatLnSpc="1">
              <a:noAutofit/>
            </a:bodyPr>
            <a:lstStyle/>
            <a:p>
              <a:pPr marL="0" marR="0" lvl="0" indent="0" algn="ctr"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zh-TW" sz="2800" b="1" i="0" u="none" strike="noStrike" kern="1200" cap="none" spc="0" baseline="0">
                  <a:solidFill>
                    <a:srgbClr val="000000"/>
                  </a:solidFill>
                  <a:uFillTx/>
                  <a:latin typeface="標楷體" pitchFamily="65"/>
                  <a:ea typeface="標楷體" pitchFamily="65"/>
                </a:rPr>
                <a:t>科技化評量系統系統</a:t>
              </a:r>
              <a:r>
                <a:rPr lang="en-US" sz="2800" b="1" i="0" u="none" strike="noStrike" kern="1200" cap="none" spc="0" baseline="0">
                  <a:solidFill>
                    <a:srgbClr val="000000"/>
                  </a:solidFill>
                  <a:uFillTx/>
                  <a:latin typeface="標楷體" pitchFamily="65"/>
                  <a:ea typeface="標楷體" pitchFamily="65"/>
                </a:rPr>
                <a:t>-</a:t>
              </a:r>
              <a:r>
                <a:rPr lang="zh-TW" sz="2800" b="1" i="0" u="none" strike="noStrike" kern="1200" cap="none" spc="0" baseline="0">
                  <a:solidFill>
                    <a:srgbClr val="000000"/>
                  </a:solidFill>
                  <a:uFillTx/>
                  <a:latin typeface="標楷體" pitchFamily="65"/>
                  <a:ea typeface="標楷體" pitchFamily="65"/>
                </a:rPr>
                <a:t>五大功能架構</a:t>
              </a:r>
              <a:endParaRPr lang="en-US" sz="2800" b="0" i="0" u="none" strike="noStrike" kern="1200" cap="none" spc="0" baseline="0">
                <a:solidFill>
                  <a:srgbClr val="000000"/>
                </a:solidFill>
                <a:uFillTx/>
                <a:latin typeface="Calibri"/>
                <a:ea typeface="新細明體"/>
              </a:endParaRPr>
            </a:p>
          </p:txBody>
        </p:sp>
        <p:sp>
          <p:nvSpPr>
            <p:cNvPr id="15" name="手繪多邊形 14"/>
            <p:cNvSpPr/>
            <p:nvPr/>
          </p:nvSpPr>
          <p:spPr>
            <a:xfrm>
              <a:off x="182514" y="1975332"/>
              <a:ext cx="1463158" cy="929103"/>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BACC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6" name="手繪多邊形 15"/>
            <p:cNvSpPr/>
            <p:nvPr/>
          </p:nvSpPr>
          <p:spPr>
            <a:xfrm>
              <a:off x="345085" y="2129774"/>
              <a:ext cx="1463158" cy="929103"/>
            </a:xfrm>
            <a:custGeom>
              <a:avLst/>
              <a:gdLst>
                <a:gd name="f0" fmla="val 10800000"/>
                <a:gd name="f1" fmla="val 5400000"/>
                <a:gd name="f2" fmla="val 180"/>
                <a:gd name="f3" fmla="val w"/>
                <a:gd name="f4" fmla="val h"/>
                <a:gd name="f5" fmla="val 0"/>
                <a:gd name="f6" fmla="val 1463161"/>
                <a:gd name="f7" fmla="val 929107"/>
                <a:gd name="f8" fmla="val 92911"/>
                <a:gd name="f9" fmla="val 41598"/>
                <a:gd name="f10" fmla="val 1370250"/>
                <a:gd name="f11" fmla="val 1421563"/>
                <a:gd name="f12" fmla="val 836196"/>
                <a:gd name="f13" fmla="val 887509"/>
                <a:gd name="f14" fmla="+- 0 0 -90"/>
                <a:gd name="f15" fmla="*/ f3 1 1463161"/>
                <a:gd name="f16" fmla="*/ f4 1 929107"/>
                <a:gd name="f17" fmla="+- f7 0 f5"/>
                <a:gd name="f18" fmla="+- f6 0 f5"/>
                <a:gd name="f19" fmla="*/ f14 f0 1"/>
                <a:gd name="f20" fmla="*/ f18 1 1463161"/>
                <a:gd name="f21" fmla="*/ f17 1 929107"/>
                <a:gd name="f22" fmla="*/ 0 f18 1"/>
                <a:gd name="f23" fmla="*/ 92911 f17 1"/>
                <a:gd name="f24" fmla="*/ 92911 f18 1"/>
                <a:gd name="f25" fmla="*/ 0 f17 1"/>
                <a:gd name="f26" fmla="*/ 1370250 f18 1"/>
                <a:gd name="f27" fmla="*/ 1463161 f18 1"/>
                <a:gd name="f28" fmla="*/ 836196 f17 1"/>
                <a:gd name="f29" fmla="*/ 929107 f17 1"/>
                <a:gd name="f30" fmla="*/ f19 1 f2"/>
                <a:gd name="f31" fmla="*/ f22 1 1463161"/>
                <a:gd name="f32" fmla="*/ f23 1 929107"/>
                <a:gd name="f33" fmla="*/ f24 1 1463161"/>
                <a:gd name="f34" fmla="*/ f25 1 929107"/>
                <a:gd name="f35" fmla="*/ f26 1 1463161"/>
                <a:gd name="f36" fmla="*/ f27 1 1463161"/>
                <a:gd name="f37" fmla="*/ f28 1 929107"/>
                <a:gd name="f38" fmla="*/ f29 1 92910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92910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4BACC6"/>
              </a:solidFill>
              <a:prstDash val="solid"/>
              <a:miter/>
            </a:ln>
          </p:spPr>
          <p:txBody>
            <a:bodyPr vert="horz" wrap="square" lIns="111035" tIns="111035" rIns="111035" bIns="111035"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1" i="0" u="none" strike="noStrike" kern="1200" cap="none" spc="0" baseline="0">
                  <a:solidFill>
                    <a:srgbClr val="000000"/>
                  </a:solidFill>
                  <a:uFillTx/>
                  <a:latin typeface="標楷體" pitchFamily="65"/>
                  <a:ea typeface="標楷體" pitchFamily="65"/>
                </a:rPr>
                <a:t>測驗操作</a:t>
              </a:r>
              <a:endParaRPr lang="en-US" sz="2200" b="0" i="0" u="none" strike="noStrike" kern="1200" cap="none" spc="0" baseline="0">
                <a:solidFill>
                  <a:srgbClr val="000000"/>
                </a:solidFill>
                <a:uFillTx/>
                <a:latin typeface="Calibri"/>
                <a:ea typeface="新細明體"/>
              </a:endParaRPr>
            </a:p>
          </p:txBody>
        </p:sp>
        <p:sp>
          <p:nvSpPr>
            <p:cNvPr id="17" name="手繪多邊形 16"/>
            <p:cNvSpPr/>
            <p:nvPr/>
          </p:nvSpPr>
          <p:spPr>
            <a:xfrm>
              <a:off x="182514" y="3329970"/>
              <a:ext cx="1463158" cy="289691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7964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18" name="手繪多邊形 17"/>
            <p:cNvSpPr/>
            <p:nvPr/>
          </p:nvSpPr>
          <p:spPr>
            <a:xfrm>
              <a:off x="345085" y="3484421"/>
              <a:ext cx="1463158" cy="2896910"/>
            </a:xfrm>
            <a:custGeom>
              <a:avLst/>
              <a:gdLst>
                <a:gd name="f0" fmla="val 10800000"/>
                <a:gd name="f1" fmla="val 5400000"/>
                <a:gd name="f2" fmla="val 180"/>
                <a:gd name="f3" fmla="val w"/>
                <a:gd name="f4" fmla="val h"/>
                <a:gd name="f5" fmla="val 0"/>
                <a:gd name="f6" fmla="val 1463161"/>
                <a:gd name="f7" fmla="val 2896911"/>
                <a:gd name="f8" fmla="val 146316"/>
                <a:gd name="f9" fmla="val 65508"/>
                <a:gd name="f10" fmla="val 1316845"/>
                <a:gd name="f11" fmla="val 1397653"/>
                <a:gd name="f12" fmla="val 2750595"/>
                <a:gd name="f13" fmla="val 2831403"/>
                <a:gd name="f14" fmla="+- 0 0 -90"/>
                <a:gd name="f15" fmla="*/ f3 1 1463161"/>
                <a:gd name="f16" fmla="*/ f4 1 2896911"/>
                <a:gd name="f17" fmla="+- f7 0 f5"/>
                <a:gd name="f18" fmla="+- f6 0 f5"/>
                <a:gd name="f19" fmla="*/ f14 f0 1"/>
                <a:gd name="f20" fmla="*/ f18 1 1463161"/>
                <a:gd name="f21" fmla="*/ f17 1 2896911"/>
                <a:gd name="f22" fmla="*/ 0 f18 1"/>
                <a:gd name="f23" fmla="*/ 146316 f17 1"/>
                <a:gd name="f24" fmla="*/ 146316 f18 1"/>
                <a:gd name="f25" fmla="*/ 0 f17 1"/>
                <a:gd name="f26" fmla="*/ 1316845 f18 1"/>
                <a:gd name="f27" fmla="*/ 1463161 f18 1"/>
                <a:gd name="f28" fmla="*/ 2750595 f17 1"/>
                <a:gd name="f29" fmla="*/ 2896911 f17 1"/>
                <a:gd name="f30" fmla="*/ f19 1 f2"/>
                <a:gd name="f31" fmla="*/ f22 1 1463161"/>
                <a:gd name="f32" fmla="*/ f23 1 2896911"/>
                <a:gd name="f33" fmla="*/ f24 1 1463161"/>
                <a:gd name="f34" fmla="*/ f25 1 2896911"/>
                <a:gd name="f35" fmla="*/ f26 1 1463161"/>
                <a:gd name="f36" fmla="*/ f27 1 1463161"/>
                <a:gd name="f37" fmla="*/ f28 1 2896911"/>
                <a:gd name="f38" fmla="*/ f29 1 28969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28969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F79646"/>
              </a:solidFill>
              <a:prstDash val="solid"/>
              <a:miter/>
            </a:ln>
          </p:spPr>
          <p:txBody>
            <a:bodyPr vert="horz" wrap="square" lIns="119054" tIns="119054" rIns="119054" bIns="119054" anchor="ctr" anchorCtr="0" compatLnSpc="1">
              <a:noAutofit/>
            </a:bodyPr>
            <a:lstStyle/>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學生管理</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考科登記</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預約時間</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紙筆卷</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線上測驗</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經費作業</a:t>
              </a:r>
              <a:endParaRPr lang="en-US" sz="2000" b="0" i="0" u="none" strike="noStrike" kern="1200" cap="none" spc="0" baseline="0">
                <a:solidFill>
                  <a:srgbClr val="000000"/>
                </a:solidFill>
                <a:uFillTx/>
                <a:latin typeface="Calibri"/>
                <a:ea typeface="新細明體"/>
              </a:endParaRPr>
            </a:p>
          </p:txBody>
        </p:sp>
        <p:sp>
          <p:nvSpPr>
            <p:cNvPr id="19" name="手繪多邊形 18"/>
            <p:cNvSpPr/>
            <p:nvPr/>
          </p:nvSpPr>
          <p:spPr>
            <a:xfrm>
              <a:off x="1970824" y="1975332"/>
              <a:ext cx="1463158" cy="929103"/>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BACC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0" name="手繪多邊形 19"/>
            <p:cNvSpPr/>
            <p:nvPr/>
          </p:nvSpPr>
          <p:spPr>
            <a:xfrm>
              <a:off x="2133395" y="2129774"/>
              <a:ext cx="1463158" cy="929103"/>
            </a:xfrm>
            <a:custGeom>
              <a:avLst/>
              <a:gdLst>
                <a:gd name="f0" fmla="val 10800000"/>
                <a:gd name="f1" fmla="val 5400000"/>
                <a:gd name="f2" fmla="val 180"/>
                <a:gd name="f3" fmla="val w"/>
                <a:gd name="f4" fmla="val h"/>
                <a:gd name="f5" fmla="val 0"/>
                <a:gd name="f6" fmla="val 1463161"/>
                <a:gd name="f7" fmla="val 929107"/>
                <a:gd name="f8" fmla="val 92911"/>
                <a:gd name="f9" fmla="val 41598"/>
                <a:gd name="f10" fmla="val 1370250"/>
                <a:gd name="f11" fmla="val 1421563"/>
                <a:gd name="f12" fmla="val 836196"/>
                <a:gd name="f13" fmla="val 887509"/>
                <a:gd name="f14" fmla="+- 0 0 -90"/>
                <a:gd name="f15" fmla="*/ f3 1 1463161"/>
                <a:gd name="f16" fmla="*/ f4 1 929107"/>
                <a:gd name="f17" fmla="+- f7 0 f5"/>
                <a:gd name="f18" fmla="+- f6 0 f5"/>
                <a:gd name="f19" fmla="*/ f14 f0 1"/>
                <a:gd name="f20" fmla="*/ f18 1 1463161"/>
                <a:gd name="f21" fmla="*/ f17 1 929107"/>
                <a:gd name="f22" fmla="*/ 0 f18 1"/>
                <a:gd name="f23" fmla="*/ 92911 f17 1"/>
                <a:gd name="f24" fmla="*/ 92911 f18 1"/>
                <a:gd name="f25" fmla="*/ 0 f17 1"/>
                <a:gd name="f26" fmla="*/ 1370250 f18 1"/>
                <a:gd name="f27" fmla="*/ 1463161 f18 1"/>
                <a:gd name="f28" fmla="*/ 836196 f17 1"/>
                <a:gd name="f29" fmla="*/ 929107 f17 1"/>
                <a:gd name="f30" fmla="*/ f19 1 f2"/>
                <a:gd name="f31" fmla="*/ f22 1 1463161"/>
                <a:gd name="f32" fmla="*/ f23 1 929107"/>
                <a:gd name="f33" fmla="*/ f24 1 1463161"/>
                <a:gd name="f34" fmla="*/ f25 1 929107"/>
                <a:gd name="f35" fmla="*/ f26 1 1463161"/>
                <a:gd name="f36" fmla="*/ f27 1 1463161"/>
                <a:gd name="f37" fmla="*/ f28 1 929107"/>
                <a:gd name="f38" fmla="*/ f29 1 92910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92910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4BACC6"/>
              </a:solidFill>
              <a:prstDash val="solid"/>
              <a:miter/>
            </a:ln>
          </p:spPr>
          <p:txBody>
            <a:bodyPr vert="horz" wrap="square" lIns="111035" tIns="111035" rIns="111035" bIns="111035"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1" i="0" u="none" strike="noStrike" kern="1200" cap="none" spc="0" baseline="0">
                  <a:solidFill>
                    <a:srgbClr val="000000"/>
                  </a:solidFill>
                  <a:uFillTx/>
                  <a:latin typeface="標楷體" pitchFamily="65"/>
                  <a:ea typeface="標楷體" pitchFamily="65"/>
                </a:rPr>
                <a:t>指標查詢</a:t>
              </a:r>
              <a:endParaRPr lang="en-US" sz="2200" b="0" i="0" u="none" strike="noStrike" kern="1200" cap="none" spc="0" baseline="0">
                <a:solidFill>
                  <a:srgbClr val="000000"/>
                </a:solidFill>
                <a:uFillTx/>
                <a:latin typeface="Calibri"/>
                <a:ea typeface="新細明體"/>
              </a:endParaRPr>
            </a:p>
          </p:txBody>
        </p:sp>
        <p:sp>
          <p:nvSpPr>
            <p:cNvPr id="21" name="手繪多邊形 20"/>
            <p:cNvSpPr/>
            <p:nvPr/>
          </p:nvSpPr>
          <p:spPr>
            <a:xfrm>
              <a:off x="1970824" y="3329970"/>
              <a:ext cx="1463158" cy="289691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7964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2" name="手繪多邊形 21"/>
            <p:cNvSpPr/>
            <p:nvPr/>
          </p:nvSpPr>
          <p:spPr>
            <a:xfrm>
              <a:off x="2133395" y="3484421"/>
              <a:ext cx="1463158" cy="2896910"/>
            </a:xfrm>
            <a:custGeom>
              <a:avLst/>
              <a:gdLst>
                <a:gd name="f0" fmla="val 10800000"/>
                <a:gd name="f1" fmla="val 5400000"/>
                <a:gd name="f2" fmla="val 180"/>
                <a:gd name="f3" fmla="val w"/>
                <a:gd name="f4" fmla="val h"/>
                <a:gd name="f5" fmla="val 0"/>
                <a:gd name="f6" fmla="val 1463161"/>
                <a:gd name="f7" fmla="val 2896911"/>
                <a:gd name="f8" fmla="val 146316"/>
                <a:gd name="f9" fmla="val 65508"/>
                <a:gd name="f10" fmla="val 1316845"/>
                <a:gd name="f11" fmla="val 1397653"/>
                <a:gd name="f12" fmla="val 2750595"/>
                <a:gd name="f13" fmla="val 2831403"/>
                <a:gd name="f14" fmla="+- 0 0 -90"/>
                <a:gd name="f15" fmla="*/ f3 1 1463161"/>
                <a:gd name="f16" fmla="*/ f4 1 2896911"/>
                <a:gd name="f17" fmla="+- f7 0 f5"/>
                <a:gd name="f18" fmla="+- f6 0 f5"/>
                <a:gd name="f19" fmla="*/ f14 f0 1"/>
                <a:gd name="f20" fmla="*/ f18 1 1463161"/>
                <a:gd name="f21" fmla="*/ f17 1 2896911"/>
                <a:gd name="f22" fmla="*/ 0 f18 1"/>
                <a:gd name="f23" fmla="*/ 146316 f17 1"/>
                <a:gd name="f24" fmla="*/ 146316 f18 1"/>
                <a:gd name="f25" fmla="*/ 0 f17 1"/>
                <a:gd name="f26" fmla="*/ 1316845 f18 1"/>
                <a:gd name="f27" fmla="*/ 1463161 f18 1"/>
                <a:gd name="f28" fmla="*/ 2750595 f17 1"/>
                <a:gd name="f29" fmla="*/ 2896911 f17 1"/>
                <a:gd name="f30" fmla="*/ f19 1 f2"/>
                <a:gd name="f31" fmla="*/ f22 1 1463161"/>
                <a:gd name="f32" fmla="*/ f23 1 2896911"/>
                <a:gd name="f33" fmla="*/ f24 1 1463161"/>
                <a:gd name="f34" fmla="*/ f25 1 2896911"/>
                <a:gd name="f35" fmla="*/ f26 1 1463161"/>
                <a:gd name="f36" fmla="*/ f27 1 1463161"/>
                <a:gd name="f37" fmla="*/ f28 1 2896911"/>
                <a:gd name="f38" fmla="*/ f29 1 28969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28969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F79646"/>
              </a:solidFill>
              <a:prstDash val="solid"/>
              <a:miter/>
            </a:ln>
          </p:spPr>
          <p:txBody>
            <a:bodyPr vert="horz" wrap="square" lIns="119054" tIns="119054" rIns="119054" bIns="119054" anchor="ctr" anchorCtr="0" compatLnSpc="1">
              <a:noAutofit/>
            </a:bodyPr>
            <a:lstStyle/>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五項指標</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提報率</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施測率</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未通過率</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進步率</a:t>
              </a:r>
              <a:endParaRPr lang="en-US" sz="2000" b="0" i="0" u="none" strike="noStrike" kern="1200" cap="none" spc="0" baseline="0">
                <a:solidFill>
                  <a:srgbClr val="000000"/>
                </a:solidFill>
                <a:uFillTx/>
                <a:latin typeface="標楷體" pitchFamily="65"/>
                <a:ea typeface="標楷體" pitchFamily="65"/>
              </a:endParaRPr>
            </a:p>
          </p:txBody>
        </p:sp>
        <p:sp>
          <p:nvSpPr>
            <p:cNvPr id="23" name="手繪多邊形 22"/>
            <p:cNvSpPr/>
            <p:nvPr/>
          </p:nvSpPr>
          <p:spPr>
            <a:xfrm>
              <a:off x="3759134" y="1975332"/>
              <a:ext cx="1463158" cy="929103"/>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BACC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4" name="手繪多邊形 23"/>
            <p:cNvSpPr/>
            <p:nvPr/>
          </p:nvSpPr>
          <p:spPr>
            <a:xfrm>
              <a:off x="3921706" y="2129774"/>
              <a:ext cx="1463158" cy="929103"/>
            </a:xfrm>
            <a:custGeom>
              <a:avLst/>
              <a:gdLst>
                <a:gd name="f0" fmla="val 10800000"/>
                <a:gd name="f1" fmla="val 5400000"/>
                <a:gd name="f2" fmla="val 180"/>
                <a:gd name="f3" fmla="val w"/>
                <a:gd name="f4" fmla="val h"/>
                <a:gd name="f5" fmla="val 0"/>
                <a:gd name="f6" fmla="val 1463161"/>
                <a:gd name="f7" fmla="val 929107"/>
                <a:gd name="f8" fmla="val 92911"/>
                <a:gd name="f9" fmla="val 41598"/>
                <a:gd name="f10" fmla="val 1370250"/>
                <a:gd name="f11" fmla="val 1421563"/>
                <a:gd name="f12" fmla="val 836196"/>
                <a:gd name="f13" fmla="val 887509"/>
                <a:gd name="f14" fmla="+- 0 0 -90"/>
                <a:gd name="f15" fmla="*/ f3 1 1463161"/>
                <a:gd name="f16" fmla="*/ f4 1 929107"/>
                <a:gd name="f17" fmla="+- f7 0 f5"/>
                <a:gd name="f18" fmla="+- f6 0 f5"/>
                <a:gd name="f19" fmla="*/ f14 f0 1"/>
                <a:gd name="f20" fmla="*/ f18 1 1463161"/>
                <a:gd name="f21" fmla="*/ f17 1 929107"/>
                <a:gd name="f22" fmla="*/ 0 f18 1"/>
                <a:gd name="f23" fmla="*/ 92911 f17 1"/>
                <a:gd name="f24" fmla="*/ 92911 f18 1"/>
                <a:gd name="f25" fmla="*/ 0 f17 1"/>
                <a:gd name="f26" fmla="*/ 1370250 f18 1"/>
                <a:gd name="f27" fmla="*/ 1463161 f18 1"/>
                <a:gd name="f28" fmla="*/ 836196 f17 1"/>
                <a:gd name="f29" fmla="*/ 929107 f17 1"/>
                <a:gd name="f30" fmla="*/ f19 1 f2"/>
                <a:gd name="f31" fmla="*/ f22 1 1463161"/>
                <a:gd name="f32" fmla="*/ f23 1 929107"/>
                <a:gd name="f33" fmla="*/ f24 1 1463161"/>
                <a:gd name="f34" fmla="*/ f25 1 929107"/>
                <a:gd name="f35" fmla="*/ f26 1 1463161"/>
                <a:gd name="f36" fmla="*/ f27 1 1463161"/>
                <a:gd name="f37" fmla="*/ f28 1 929107"/>
                <a:gd name="f38" fmla="*/ f29 1 92910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92910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4BACC6"/>
              </a:solidFill>
              <a:prstDash val="solid"/>
              <a:miter/>
            </a:ln>
          </p:spPr>
          <p:txBody>
            <a:bodyPr vert="horz" wrap="square" lIns="111035" tIns="111035" rIns="111035" bIns="111035"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1" i="0" u="none" strike="noStrike" kern="1200" cap="none" spc="0" baseline="0">
                  <a:solidFill>
                    <a:srgbClr val="000000"/>
                  </a:solidFill>
                  <a:uFillTx/>
                  <a:latin typeface="標楷體" pitchFamily="65"/>
                  <a:ea typeface="標楷體" pitchFamily="65"/>
                </a:rPr>
                <a:t>報告及</a:t>
              </a:r>
              <a:endParaRPr lang="en-US" sz="2200" b="1" i="0" u="none" strike="noStrike" kern="1200" cap="none" spc="0" baseline="0">
                <a:solidFill>
                  <a:srgbClr val="000000"/>
                </a:solidFill>
                <a:uFillTx/>
                <a:latin typeface="標楷體" pitchFamily="65"/>
                <a:ea typeface="標楷體" pitchFamily="65"/>
              </a:endParaRPr>
            </a:p>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1" i="0" u="none" strike="noStrike" kern="1200" cap="none" spc="0" baseline="0">
                  <a:solidFill>
                    <a:srgbClr val="000000"/>
                  </a:solidFill>
                  <a:uFillTx/>
                  <a:latin typeface="標楷體" pitchFamily="65"/>
                  <a:ea typeface="標楷體" pitchFamily="65"/>
                </a:rPr>
                <a:t>考古題</a:t>
              </a:r>
              <a:endParaRPr lang="en-US" sz="2200" b="0" i="0" u="none" strike="noStrike" kern="1200" cap="none" spc="0" baseline="0">
                <a:solidFill>
                  <a:srgbClr val="000000"/>
                </a:solidFill>
                <a:uFillTx/>
                <a:latin typeface="Calibri"/>
                <a:ea typeface="新細明體"/>
              </a:endParaRPr>
            </a:p>
          </p:txBody>
        </p:sp>
        <p:sp>
          <p:nvSpPr>
            <p:cNvPr id="25" name="手繪多邊形 24"/>
            <p:cNvSpPr/>
            <p:nvPr/>
          </p:nvSpPr>
          <p:spPr>
            <a:xfrm>
              <a:off x="3759134" y="3329970"/>
              <a:ext cx="1463158" cy="289691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7964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6" name="手繪多邊形 25"/>
            <p:cNvSpPr/>
            <p:nvPr/>
          </p:nvSpPr>
          <p:spPr>
            <a:xfrm>
              <a:off x="3921706" y="3484421"/>
              <a:ext cx="1463158" cy="2896910"/>
            </a:xfrm>
            <a:custGeom>
              <a:avLst/>
              <a:gdLst>
                <a:gd name="f0" fmla="val 10800000"/>
                <a:gd name="f1" fmla="val 5400000"/>
                <a:gd name="f2" fmla="val 180"/>
                <a:gd name="f3" fmla="val w"/>
                <a:gd name="f4" fmla="val h"/>
                <a:gd name="f5" fmla="val 0"/>
                <a:gd name="f6" fmla="val 1463161"/>
                <a:gd name="f7" fmla="val 2896911"/>
                <a:gd name="f8" fmla="val 146316"/>
                <a:gd name="f9" fmla="val 65508"/>
                <a:gd name="f10" fmla="val 1316845"/>
                <a:gd name="f11" fmla="val 1397653"/>
                <a:gd name="f12" fmla="val 2750595"/>
                <a:gd name="f13" fmla="val 2831403"/>
                <a:gd name="f14" fmla="+- 0 0 -90"/>
                <a:gd name="f15" fmla="*/ f3 1 1463161"/>
                <a:gd name="f16" fmla="*/ f4 1 2896911"/>
                <a:gd name="f17" fmla="+- f7 0 f5"/>
                <a:gd name="f18" fmla="+- f6 0 f5"/>
                <a:gd name="f19" fmla="*/ f14 f0 1"/>
                <a:gd name="f20" fmla="*/ f18 1 1463161"/>
                <a:gd name="f21" fmla="*/ f17 1 2896911"/>
                <a:gd name="f22" fmla="*/ 0 f18 1"/>
                <a:gd name="f23" fmla="*/ 146316 f17 1"/>
                <a:gd name="f24" fmla="*/ 146316 f18 1"/>
                <a:gd name="f25" fmla="*/ 0 f17 1"/>
                <a:gd name="f26" fmla="*/ 1316845 f18 1"/>
                <a:gd name="f27" fmla="*/ 1463161 f18 1"/>
                <a:gd name="f28" fmla="*/ 2750595 f17 1"/>
                <a:gd name="f29" fmla="*/ 2896911 f17 1"/>
                <a:gd name="f30" fmla="*/ f19 1 f2"/>
                <a:gd name="f31" fmla="*/ f22 1 1463161"/>
                <a:gd name="f32" fmla="*/ f23 1 2896911"/>
                <a:gd name="f33" fmla="*/ f24 1 1463161"/>
                <a:gd name="f34" fmla="*/ f25 1 2896911"/>
                <a:gd name="f35" fmla="*/ f26 1 1463161"/>
                <a:gd name="f36" fmla="*/ f27 1 1463161"/>
                <a:gd name="f37" fmla="*/ f28 1 2896911"/>
                <a:gd name="f38" fmla="*/ f29 1 28969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28969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F79646"/>
              </a:solidFill>
              <a:prstDash val="solid"/>
              <a:miter/>
            </a:ln>
          </p:spPr>
          <p:txBody>
            <a:bodyPr vert="horz" wrap="square" lIns="119054" tIns="119054" rIns="119054" bIns="119054" anchor="ctr" anchorCtr="0" compatLnSpc="1">
              <a:noAutofit/>
            </a:bodyPr>
            <a:lstStyle/>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測驗報告</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測驗歷程</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考古題</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標楷體" pitchFamily="65"/>
                  <a:ea typeface="標楷體" pitchFamily="65"/>
                </a:rPr>
                <a:t>教學及學習教材</a:t>
              </a:r>
              <a:endParaRPr lang="en-US" sz="2000" b="0" i="0" u="none" strike="noStrike" kern="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0" cap="none" spc="0" baseline="0">
                  <a:solidFill>
                    <a:srgbClr val="000000"/>
                  </a:solidFill>
                  <a:uFillTx/>
                  <a:latin typeface="標楷體" pitchFamily="65"/>
                  <a:ea typeface="標楷體" pitchFamily="65"/>
                </a:rPr>
                <a:t>教師增能課程</a:t>
              </a:r>
              <a:endParaRPr lang="en-US" sz="2000" b="0" i="0" u="none" strike="noStrike" kern="0" cap="none" spc="0" baseline="0">
                <a:solidFill>
                  <a:srgbClr val="000000"/>
                </a:solidFill>
                <a:uFillTx/>
                <a:latin typeface="標楷體" pitchFamily="65"/>
                <a:ea typeface="標楷體" pitchFamily="65"/>
              </a:endParaRPr>
            </a:p>
          </p:txBody>
        </p:sp>
        <p:sp>
          <p:nvSpPr>
            <p:cNvPr id="27" name="手繪多邊形 26"/>
            <p:cNvSpPr/>
            <p:nvPr/>
          </p:nvSpPr>
          <p:spPr>
            <a:xfrm>
              <a:off x="5547445" y="1975332"/>
              <a:ext cx="1463158" cy="929103"/>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BACC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28" name="手繪多邊形 27"/>
            <p:cNvSpPr/>
            <p:nvPr/>
          </p:nvSpPr>
          <p:spPr>
            <a:xfrm>
              <a:off x="5710016" y="2129774"/>
              <a:ext cx="1463158" cy="929103"/>
            </a:xfrm>
            <a:custGeom>
              <a:avLst/>
              <a:gdLst>
                <a:gd name="f0" fmla="val 10800000"/>
                <a:gd name="f1" fmla="val 5400000"/>
                <a:gd name="f2" fmla="val 180"/>
                <a:gd name="f3" fmla="val w"/>
                <a:gd name="f4" fmla="val h"/>
                <a:gd name="f5" fmla="val 0"/>
                <a:gd name="f6" fmla="val 1463161"/>
                <a:gd name="f7" fmla="val 929107"/>
                <a:gd name="f8" fmla="val 92911"/>
                <a:gd name="f9" fmla="val 41598"/>
                <a:gd name="f10" fmla="val 1370250"/>
                <a:gd name="f11" fmla="val 1421563"/>
                <a:gd name="f12" fmla="val 836196"/>
                <a:gd name="f13" fmla="val 887509"/>
                <a:gd name="f14" fmla="+- 0 0 -90"/>
                <a:gd name="f15" fmla="*/ f3 1 1463161"/>
                <a:gd name="f16" fmla="*/ f4 1 929107"/>
                <a:gd name="f17" fmla="+- f7 0 f5"/>
                <a:gd name="f18" fmla="+- f6 0 f5"/>
                <a:gd name="f19" fmla="*/ f14 f0 1"/>
                <a:gd name="f20" fmla="*/ f18 1 1463161"/>
                <a:gd name="f21" fmla="*/ f17 1 929107"/>
                <a:gd name="f22" fmla="*/ 0 f18 1"/>
                <a:gd name="f23" fmla="*/ 92911 f17 1"/>
                <a:gd name="f24" fmla="*/ 92911 f18 1"/>
                <a:gd name="f25" fmla="*/ 0 f17 1"/>
                <a:gd name="f26" fmla="*/ 1370250 f18 1"/>
                <a:gd name="f27" fmla="*/ 1463161 f18 1"/>
                <a:gd name="f28" fmla="*/ 836196 f17 1"/>
                <a:gd name="f29" fmla="*/ 929107 f17 1"/>
                <a:gd name="f30" fmla="*/ f19 1 f2"/>
                <a:gd name="f31" fmla="*/ f22 1 1463161"/>
                <a:gd name="f32" fmla="*/ f23 1 929107"/>
                <a:gd name="f33" fmla="*/ f24 1 1463161"/>
                <a:gd name="f34" fmla="*/ f25 1 929107"/>
                <a:gd name="f35" fmla="*/ f26 1 1463161"/>
                <a:gd name="f36" fmla="*/ f27 1 1463161"/>
                <a:gd name="f37" fmla="*/ f28 1 929107"/>
                <a:gd name="f38" fmla="*/ f29 1 92910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92910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4BACC6"/>
              </a:solidFill>
              <a:prstDash val="solid"/>
              <a:miter/>
            </a:ln>
          </p:spPr>
          <p:txBody>
            <a:bodyPr vert="horz" wrap="square" lIns="111035" tIns="111035" rIns="111035" bIns="111035"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1" i="0" u="none" strike="noStrike" kern="1200" cap="none" spc="0" baseline="0">
                  <a:solidFill>
                    <a:srgbClr val="000000"/>
                  </a:solidFill>
                  <a:uFillTx/>
                  <a:latin typeface="標楷體" pitchFamily="65"/>
                  <a:ea typeface="標楷體" pitchFamily="65"/>
                </a:rPr>
                <a:t>帳號管理</a:t>
              </a:r>
              <a:endParaRPr lang="en-US" sz="2200" b="0" i="0" u="none" strike="noStrike" kern="1200" cap="none" spc="0" baseline="0">
                <a:solidFill>
                  <a:srgbClr val="000000"/>
                </a:solidFill>
                <a:uFillTx/>
                <a:latin typeface="Calibri"/>
                <a:ea typeface="新細明體"/>
              </a:endParaRPr>
            </a:p>
          </p:txBody>
        </p:sp>
        <p:sp>
          <p:nvSpPr>
            <p:cNvPr id="29" name="手繪多邊形 28"/>
            <p:cNvSpPr/>
            <p:nvPr/>
          </p:nvSpPr>
          <p:spPr>
            <a:xfrm>
              <a:off x="5547445" y="3329970"/>
              <a:ext cx="1463158" cy="289691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7964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30" name="手繪多邊形 29"/>
            <p:cNvSpPr/>
            <p:nvPr/>
          </p:nvSpPr>
          <p:spPr>
            <a:xfrm>
              <a:off x="5710016" y="3484421"/>
              <a:ext cx="1463158" cy="2896910"/>
            </a:xfrm>
            <a:custGeom>
              <a:avLst/>
              <a:gdLst>
                <a:gd name="f0" fmla="val 10800000"/>
                <a:gd name="f1" fmla="val 5400000"/>
                <a:gd name="f2" fmla="val 180"/>
                <a:gd name="f3" fmla="val w"/>
                <a:gd name="f4" fmla="val h"/>
                <a:gd name="f5" fmla="val 0"/>
                <a:gd name="f6" fmla="val 1463161"/>
                <a:gd name="f7" fmla="val 2896911"/>
                <a:gd name="f8" fmla="val 146316"/>
                <a:gd name="f9" fmla="val 65508"/>
                <a:gd name="f10" fmla="val 1316845"/>
                <a:gd name="f11" fmla="val 1397653"/>
                <a:gd name="f12" fmla="val 2750595"/>
                <a:gd name="f13" fmla="val 2831403"/>
                <a:gd name="f14" fmla="+- 0 0 -90"/>
                <a:gd name="f15" fmla="*/ f3 1 1463161"/>
                <a:gd name="f16" fmla="*/ f4 1 2896911"/>
                <a:gd name="f17" fmla="+- f7 0 f5"/>
                <a:gd name="f18" fmla="+- f6 0 f5"/>
                <a:gd name="f19" fmla="*/ f14 f0 1"/>
                <a:gd name="f20" fmla="*/ f18 1 1463161"/>
                <a:gd name="f21" fmla="*/ f17 1 2896911"/>
                <a:gd name="f22" fmla="*/ 0 f18 1"/>
                <a:gd name="f23" fmla="*/ 146316 f17 1"/>
                <a:gd name="f24" fmla="*/ 146316 f18 1"/>
                <a:gd name="f25" fmla="*/ 0 f17 1"/>
                <a:gd name="f26" fmla="*/ 1316845 f18 1"/>
                <a:gd name="f27" fmla="*/ 1463161 f18 1"/>
                <a:gd name="f28" fmla="*/ 2750595 f17 1"/>
                <a:gd name="f29" fmla="*/ 2896911 f17 1"/>
                <a:gd name="f30" fmla="*/ f19 1 f2"/>
                <a:gd name="f31" fmla="*/ f22 1 1463161"/>
                <a:gd name="f32" fmla="*/ f23 1 2896911"/>
                <a:gd name="f33" fmla="*/ f24 1 1463161"/>
                <a:gd name="f34" fmla="*/ f25 1 2896911"/>
                <a:gd name="f35" fmla="*/ f26 1 1463161"/>
                <a:gd name="f36" fmla="*/ f27 1 1463161"/>
                <a:gd name="f37" fmla="*/ f28 1 2896911"/>
                <a:gd name="f38" fmla="*/ f29 1 28969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28969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F79646"/>
              </a:solidFill>
              <a:prstDash val="solid"/>
              <a:miter/>
            </a:ln>
          </p:spPr>
          <p:txBody>
            <a:bodyPr vert="horz" wrap="square" lIns="119054" tIns="119054" rIns="119054" bIns="119054" anchor="ctr" anchorCtr="0" compatLnSpc="1">
              <a:noAutofit/>
            </a:bodyPr>
            <a:lstStyle/>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校內帳號</a:t>
              </a:r>
              <a:endParaRPr lang="en-US" sz="2000" b="0" i="0" u="none" strike="noStrike" kern="1200" cap="none" spc="0" baseline="0">
                <a:solidFill>
                  <a:srgbClr val="000000"/>
                </a:solidFill>
                <a:uFillTx/>
                <a:latin typeface="標楷體" pitchFamily="65"/>
                <a:ea typeface="標楷體" pitchFamily="65"/>
              </a:endParaRPr>
            </a:p>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承辦人</a:t>
              </a:r>
              <a:endParaRPr lang="en-US" sz="2000" b="0" i="0" u="none" strike="noStrike" kern="1200" cap="none" spc="0" baseline="0">
                <a:solidFill>
                  <a:srgbClr val="000000"/>
                </a:solidFill>
                <a:uFillTx/>
                <a:latin typeface="Calibri"/>
                <a:ea typeface="新細明體"/>
              </a:endParaRPr>
            </a:p>
          </p:txBody>
        </p:sp>
        <p:sp>
          <p:nvSpPr>
            <p:cNvPr id="31" name="手繪多邊形 30"/>
            <p:cNvSpPr/>
            <p:nvPr/>
          </p:nvSpPr>
          <p:spPr>
            <a:xfrm>
              <a:off x="7335746" y="1975332"/>
              <a:ext cx="1463158" cy="929103"/>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BACC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32" name="手繪多邊形 31"/>
            <p:cNvSpPr/>
            <p:nvPr/>
          </p:nvSpPr>
          <p:spPr>
            <a:xfrm>
              <a:off x="7498326" y="2129774"/>
              <a:ext cx="1463158" cy="929103"/>
            </a:xfrm>
            <a:custGeom>
              <a:avLst/>
              <a:gdLst>
                <a:gd name="f0" fmla="val 10800000"/>
                <a:gd name="f1" fmla="val 5400000"/>
                <a:gd name="f2" fmla="val 180"/>
                <a:gd name="f3" fmla="val w"/>
                <a:gd name="f4" fmla="val h"/>
                <a:gd name="f5" fmla="val 0"/>
                <a:gd name="f6" fmla="val 1463161"/>
                <a:gd name="f7" fmla="val 929107"/>
                <a:gd name="f8" fmla="val 92911"/>
                <a:gd name="f9" fmla="val 41598"/>
                <a:gd name="f10" fmla="val 1370250"/>
                <a:gd name="f11" fmla="val 1421563"/>
                <a:gd name="f12" fmla="val 836196"/>
                <a:gd name="f13" fmla="val 887509"/>
                <a:gd name="f14" fmla="+- 0 0 -90"/>
                <a:gd name="f15" fmla="*/ f3 1 1463161"/>
                <a:gd name="f16" fmla="*/ f4 1 929107"/>
                <a:gd name="f17" fmla="+- f7 0 f5"/>
                <a:gd name="f18" fmla="+- f6 0 f5"/>
                <a:gd name="f19" fmla="*/ f14 f0 1"/>
                <a:gd name="f20" fmla="*/ f18 1 1463161"/>
                <a:gd name="f21" fmla="*/ f17 1 929107"/>
                <a:gd name="f22" fmla="*/ 0 f18 1"/>
                <a:gd name="f23" fmla="*/ 92911 f17 1"/>
                <a:gd name="f24" fmla="*/ 92911 f18 1"/>
                <a:gd name="f25" fmla="*/ 0 f17 1"/>
                <a:gd name="f26" fmla="*/ 1370250 f18 1"/>
                <a:gd name="f27" fmla="*/ 1463161 f18 1"/>
                <a:gd name="f28" fmla="*/ 836196 f17 1"/>
                <a:gd name="f29" fmla="*/ 929107 f17 1"/>
                <a:gd name="f30" fmla="*/ f19 1 f2"/>
                <a:gd name="f31" fmla="*/ f22 1 1463161"/>
                <a:gd name="f32" fmla="*/ f23 1 929107"/>
                <a:gd name="f33" fmla="*/ f24 1 1463161"/>
                <a:gd name="f34" fmla="*/ f25 1 929107"/>
                <a:gd name="f35" fmla="*/ f26 1 1463161"/>
                <a:gd name="f36" fmla="*/ f27 1 1463161"/>
                <a:gd name="f37" fmla="*/ f28 1 929107"/>
                <a:gd name="f38" fmla="*/ f29 1 92910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92910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4BACC6"/>
              </a:solidFill>
              <a:prstDash val="solid"/>
              <a:miter/>
            </a:ln>
          </p:spPr>
          <p:txBody>
            <a:bodyPr vert="horz" wrap="square" lIns="111035" tIns="111035" rIns="111035" bIns="111035"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1" i="0" u="none" strike="noStrike" kern="1200" cap="none" spc="0" baseline="0">
                  <a:solidFill>
                    <a:srgbClr val="000000"/>
                  </a:solidFill>
                  <a:uFillTx/>
                  <a:latin typeface="標楷體" pitchFamily="65"/>
                  <a:ea typeface="標楷體" pitchFamily="65"/>
                </a:rPr>
                <a:t>相關連結</a:t>
              </a:r>
              <a:endParaRPr lang="en-US" sz="2200" b="0" i="0" u="none" strike="noStrike" kern="1200" cap="none" spc="0" baseline="0">
                <a:solidFill>
                  <a:srgbClr val="000000"/>
                </a:solidFill>
                <a:uFillTx/>
                <a:latin typeface="Calibri"/>
                <a:ea typeface="新細明體"/>
              </a:endParaRPr>
            </a:p>
          </p:txBody>
        </p:sp>
        <p:sp>
          <p:nvSpPr>
            <p:cNvPr id="33" name="手繪多邊形 32"/>
            <p:cNvSpPr/>
            <p:nvPr/>
          </p:nvSpPr>
          <p:spPr>
            <a:xfrm>
              <a:off x="7335746" y="3329970"/>
              <a:ext cx="1463158" cy="2896910"/>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79646"/>
            </a:solidFill>
            <a:ln w="25402"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34" name="手繪多邊形 33"/>
            <p:cNvSpPr/>
            <p:nvPr/>
          </p:nvSpPr>
          <p:spPr>
            <a:xfrm>
              <a:off x="7498326" y="3484421"/>
              <a:ext cx="1463158" cy="2896910"/>
            </a:xfrm>
            <a:custGeom>
              <a:avLst/>
              <a:gdLst>
                <a:gd name="f0" fmla="val 10800000"/>
                <a:gd name="f1" fmla="val 5400000"/>
                <a:gd name="f2" fmla="val 180"/>
                <a:gd name="f3" fmla="val w"/>
                <a:gd name="f4" fmla="val h"/>
                <a:gd name="f5" fmla="val 0"/>
                <a:gd name="f6" fmla="val 1463161"/>
                <a:gd name="f7" fmla="val 2896911"/>
                <a:gd name="f8" fmla="val 146316"/>
                <a:gd name="f9" fmla="val 65508"/>
                <a:gd name="f10" fmla="val 1316845"/>
                <a:gd name="f11" fmla="val 1397653"/>
                <a:gd name="f12" fmla="val 2750595"/>
                <a:gd name="f13" fmla="val 2831403"/>
                <a:gd name="f14" fmla="+- 0 0 -90"/>
                <a:gd name="f15" fmla="*/ f3 1 1463161"/>
                <a:gd name="f16" fmla="*/ f4 1 2896911"/>
                <a:gd name="f17" fmla="+- f7 0 f5"/>
                <a:gd name="f18" fmla="+- f6 0 f5"/>
                <a:gd name="f19" fmla="*/ f14 f0 1"/>
                <a:gd name="f20" fmla="*/ f18 1 1463161"/>
                <a:gd name="f21" fmla="*/ f17 1 2896911"/>
                <a:gd name="f22" fmla="*/ 0 f18 1"/>
                <a:gd name="f23" fmla="*/ 146316 f17 1"/>
                <a:gd name="f24" fmla="*/ 146316 f18 1"/>
                <a:gd name="f25" fmla="*/ 0 f17 1"/>
                <a:gd name="f26" fmla="*/ 1316845 f18 1"/>
                <a:gd name="f27" fmla="*/ 1463161 f18 1"/>
                <a:gd name="f28" fmla="*/ 2750595 f17 1"/>
                <a:gd name="f29" fmla="*/ 2896911 f17 1"/>
                <a:gd name="f30" fmla="*/ f19 1 f2"/>
                <a:gd name="f31" fmla="*/ f22 1 1463161"/>
                <a:gd name="f32" fmla="*/ f23 1 2896911"/>
                <a:gd name="f33" fmla="*/ f24 1 1463161"/>
                <a:gd name="f34" fmla="*/ f25 1 2896911"/>
                <a:gd name="f35" fmla="*/ f26 1 1463161"/>
                <a:gd name="f36" fmla="*/ f27 1 1463161"/>
                <a:gd name="f37" fmla="*/ f28 1 2896911"/>
                <a:gd name="f38" fmla="*/ f29 1 289691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63161" h="289691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25402" cap="flat">
              <a:solidFill>
                <a:srgbClr val="F79646"/>
              </a:solidFill>
              <a:prstDash val="solid"/>
              <a:miter/>
            </a:ln>
          </p:spPr>
          <p:txBody>
            <a:bodyPr vert="horz" wrap="square" lIns="119054" tIns="119054" rIns="119054" bIns="119054" anchor="ctr" anchorCtr="0" compatLnSpc="1">
              <a:noAutofit/>
            </a:bodyPr>
            <a:lstStyle/>
            <a:p>
              <a:pPr marL="0" marR="0" lvl="0" indent="0" algn="l"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學習扶助相關網站</a:t>
              </a:r>
              <a:endParaRPr lang="en-US" sz="2000" b="0" i="0" u="none" strike="noStrike" kern="1200" cap="none" spc="0" baseline="0">
                <a:solidFill>
                  <a:srgbClr val="000000"/>
                </a:solidFill>
                <a:uFillTx/>
                <a:latin typeface="Calibri"/>
                <a:ea typeface="新細明體"/>
              </a:endParaRPr>
            </a:p>
          </p:txBody>
        </p:sp>
      </p:grpSp>
      <p:sp>
        <p:nvSpPr>
          <p:cNvPr id="3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B04EEF8-B4BB-4D14-87E7-7CEC345C059E}" type="slidenum">
              <a:t>36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name="Slide143">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6D03DDE-562C-401F-B989-C1BB96A6528A}" type="slidenum">
              <a:t>37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71816" y="990702"/>
            <a:ext cx="7772400" cy="936107"/>
          </a:xfrm>
        </p:spPr>
        <p:txBody>
          <a:bodyPr/>
          <a:lstStyle/>
          <a:p>
            <a:pPr lvl="0"/>
            <a:r>
              <a:rPr lang="zh-TW" b="1" dirty="0">
                <a:solidFill>
                  <a:srgbClr val="953735"/>
                </a:solidFill>
                <a:latin typeface="標楷體" pitchFamily="65"/>
                <a:ea typeface="標楷體" pitchFamily="65"/>
              </a:rPr>
              <a:t>測驗操作─學生資料管理</a:t>
            </a:r>
          </a:p>
        </p:txBody>
      </p:sp>
      <p:grpSp>
        <p:nvGrpSpPr>
          <p:cNvPr id="4" name="群組 10"/>
          <p:cNvGrpSpPr/>
          <p:nvPr/>
        </p:nvGrpSpPr>
        <p:grpSpPr>
          <a:xfrm>
            <a:off x="604345" y="2115127"/>
            <a:ext cx="3528395" cy="4054764"/>
            <a:chOff x="604345" y="2365443"/>
            <a:chExt cx="3528395" cy="3672404"/>
          </a:xfrm>
        </p:grpSpPr>
        <p:sp>
          <p:nvSpPr>
            <p:cNvPr id="5" name="圓角矩形 11"/>
            <p:cNvSpPr/>
            <p:nvPr/>
          </p:nvSpPr>
          <p:spPr>
            <a:xfrm>
              <a:off x="604345" y="2365443"/>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6" name="圖片 12">
              <a:extLst>
                <a:ext uri="{FF2B5EF4-FFF2-40B4-BE49-F238E27FC236}">
                  <a16:creationId xmlns:a16="http://schemas.microsoft.com/office/drawing/2014/main" id="{00000000-0000-0000-0000-000000000000}"/>
                </a:ext>
              </a:extLst>
            </p:cNvPr>
            <p:cNvPicPr>
              <a:picLocks noChangeAspect="1"/>
            </p:cNvPicPr>
            <p:nvPr/>
          </p:nvPicPr>
          <p:blipFill>
            <a:blip r:embed="rId2"/>
            <a:srcRect t="5900" b="64788"/>
            <a:stretch>
              <a:fillRect/>
            </a:stretch>
          </p:blipFill>
          <p:spPr>
            <a:xfrm>
              <a:off x="1000719" y="2718044"/>
              <a:ext cx="2752545" cy="2952332"/>
            </a:xfrm>
            <a:prstGeom prst="rect">
              <a:avLst/>
            </a:prstGeom>
            <a:noFill/>
            <a:ln cap="flat">
              <a:noFill/>
            </a:ln>
          </p:spPr>
        </p:pic>
      </p:grpSp>
      <p:sp>
        <p:nvSpPr>
          <p:cNvPr id="7" name="圓角矩形 13"/>
          <p:cNvSpPr/>
          <p:nvPr/>
        </p:nvSpPr>
        <p:spPr>
          <a:xfrm>
            <a:off x="4427981" y="2115127"/>
            <a:ext cx="3742602" cy="405476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dirty="0">
                <a:solidFill>
                  <a:srgbClr val="000000"/>
                </a:solidFill>
                <a:uFillTx/>
                <a:latin typeface="標楷體" pitchFamily="65"/>
                <a:ea typeface="標楷體" pitchFamily="65"/>
              </a:rPr>
              <a:t>查詢學生</a:t>
            </a:r>
            <a:endParaRPr lang="en-US" sz="2800" b="0" i="0" u="none" strike="noStrike" kern="1200" cap="none" spc="0" baseline="0" dirty="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dirty="0">
                <a:solidFill>
                  <a:srgbClr val="000000"/>
                </a:solidFill>
                <a:uFillTx/>
                <a:latin typeface="標楷體" pitchFamily="65"/>
                <a:ea typeface="標楷體" pitchFamily="65"/>
              </a:rPr>
              <a:t>新增學生</a:t>
            </a:r>
            <a:endParaRPr lang="en-US" sz="2800" b="0" i="0" u="none" strike="noStrike" kern="1200" cap="none" spc="0" baseline="0" dirty="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dirty="0">
                <a:solidFill>
                  <a:srgbClr val="000000"/>
                </a:solidFill>
                <a:uFillTx/>
                <a:latin typeface="標楷體" pitchFamily="65"/>
                <a:ea typeface="標楷體" pitchFamily="65"/>
              </a:rPr>
              <a:t>匯入及批次更新</a:t>
            </a:r>
            <a:endParaRPr lang="en-US" sz="2800" b="0" i="0" u="none" strike="noStrike" kern="1200" cap="none" spc="0" baseline="0" dirty="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dirty="0">
                <a:solidFill>
                  <a:srgbClr val="000000"/>
                </a:solidFill>
                <a:uFillTx/>
                <a:latin typeface="標楷體" pitchFamily="65"/>
                <a:ea typeface="標楷體" pitchFamily="65"/>
              </a:rPr>
              <a:t>學生名單</a:t>
            </a:r>
            <a:endParaRPr lang="en-US" sz="2800" b="0" i="0" u="none" strike="noStrike" kern="1200" cap="none" spc="0" baseline="0" dirty="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dirty="0">
                <a:solidFill>
                  <a:srgbClr val="000000"/>
                </a:solidFill>
                <a:uFillTx/>
                <a:latin typeface="標楷體" pitchFamily="65"/>
                <a:ea typeface="標楷體" pitchFamily="65"/>
              </a:rPr>
              <a:t>個案名單管理</a:t>
            </a:r>
            <a:endParaRPr lang="en-US" sz="2800" b="0" i="0" u="none" strike="noStrike" kern="1200" cap="none" spc="0" baseline="0" dirty="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標楷體" pitchFamily="65"/>
                <a:ea typeface="標楷體" pitchFamily="65"/>
              </a:rPr>
              <a:t>  1.</a:t>
            </a:r>
            <a:r>
              <a:rPr lang="zh-TW" sz="2800" b="0" i="0" u="none" strike="noStrike" kern="1200" cap="none" spc="0" baseline="0" dirty="0">
                <a:solidFill>
                  <a:srgbClr val="000000"/>
                </a:solidFill>
                <a:uFillTx/>
                <a:latin typeface="標楷體" pitchFamily="65"/>
                <a:ea typeface="標楷體" pitchFamily="65"/>
              </a:rPr>
              <a:t>個案名單</a:t>
            </a:r>
            <a:endParaRPr lang="en-US" sz="2800" b="0" i="0" u="none" strike="noStrike" kern="1200" cap="none" spc="0" baseline="0" dirty="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標楷體" pitchFamily="65"/>
                <a:ea typeface="標楷體" pitchFamily="65"/>
              </a:rPr>
              <a:t>  2.</a:t>
            </a:r>
            <a:r>
              <a:rPr lang="zh-TW" sz="2800" b="0" i="0" u="none" strike="noStrike" kern="1200" cap="none" spc="0" baseline="0" dirty="0">
                <a:solidFill>
                  <a:srgbClr val="000000"/>
                </a:solidFill>
                <a:uFillTx/>
                <a:latin typeface="標楷體" pitchFamily="65"/>
                <a:ea typeface="標楷體" pitchFamily="65"/>
              </a:rPr>
              <a:t>異動轉銜清單</a:t>
            </a:r>
            <a:endParaRPr lang="en-US" sz="2800" b="0" i="0" u="none" strike="noStrike" kern="1200" cap="none" spc="0" baseline="0" dirty="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dirty="0">
                <a:solidFill>
                  <a:srgbClr val="000000"/>
                </a:solidFill>
                <a:uFillTx/>
                <a:latin typeface="標楷體" pitchFamily="65"/>
                <a:ea typeface="標楷體" pitchFamily="65"/>
              </a:rPr>
              <a:t>  3.</a:t>
            </a:r>
            <a:r>
              <a:rPr lang="zh-TW" sz="2800" b="0" i="0" u="none" strike="noStrike" kern="1200" cap="none" spc="0" baseline="0" dirty="0">
                <a:solidFill>
                  <a:srgbClr val="000000"/>
                </a:solidFill>
                <a:uFillTx/>
                <a:latin typeface="標楷體" pitchFamily="65"/>
                <a:ea typeface="標楷體" pitchFamily="65"/>
              </a:rPr>
              <a:t>結案</a:t>
            </a:r>
            <a:r>
              <a:rPr lang="zh-TW" sz="2800" b="0" i="0" u="none" strike="noStrike" kern="1200" cap="none" spc="0" baseline="0" dirty="0" smtClean="0">
                <a:solidFill>
                  <a:srgbClr val="000000"/>
                </a:solidFill>
                <a:uFillTx/>
                <a:latin typeface="標楷體" pitchFamily="65"/>
                <a:ea typeface="標楷體" pitchFamily="65"/>
              </a:rPr>
              <a:t>清單</a:t>
            </a:r>
            <a:endParaRPr lang="en-US" altLang="zh-TW" sz="2800" b="0" i="0" u="none" strike="noStrike" kern="1200" cap="none" spc="0" baseline="0" dirty="0" smtClean="0">
              <a:solidFill>
                <a:srgbClr val="000000"/>
              </a:solidFill>
              <a:uFillTx/>
              <a:latin typeface="標楷體" pitchFamily="65"/>
              <a:ea typeface="標楷體" pitchFamily="65"/>
            </a:endParaRPr>
          </a:p>
          <a:p>
            <a:pPr marL="457200" marR="0" lvl="0" indent="-4572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zh-TW" altLang="en-US" sz="2800" b="0" i="0" u="none" strike="noStrike" kern="1200" cap="none" spc="0" baseline="0" dirty="0" smtClean="0">
                <a:solidFill>
                  <a:srgbClr val="000000"/>
                </a:solidFill>
                <a:uFillTx/>
                <a:latin typeface="標楷體" pitchFamily="65"/>
                <a:ea typeface="標楷體" pitchFamily="65"/>
              </a:rPr>
              <a:t>班級順序調整</a:t>
            </a:r>
            <a:endParaRPr lang="en-US" sz="2800" b="0" i="0" u="none" strike="noStrike" kern="1200" cap="none" spc="0" baseline="0" dirty="0">
              <a:solidFill>
                <a:srgbClr val="000000"/>
              </a:solidFill>
              <a:uFillTx/>
              <a:latin typeface="標楷體" pitchFamily="65"/>
              <a:ea typeface="標楷體" pitchFamily="65"/>
            </a:endParaRPr>
          </a:p>
        </p:txBody>
      </p:sp>
      <p:sp>
        <p:nvSpPr>
          <p:cNvPr id="8" name="AutoShape 25"/>
          <p:cNvSpPr/>
          <p:nvPr/>
        </p:nvSpPr>
        <p:spPr>
          <a:xfrm>
            <a:off x="395532" y="3284982"/>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name="Slide144">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75625" y="1368236"/>
            <a:ext cx="8592749" cy="4725059"/>
          </a:xfrm>
          <a:prstGeom prst="rect">
            <a:avLst/>
          </a:prstGeom>
          <a:ln>
            <a:solidFill>
              <a:schemeClr val="tx1"/>
            </a:solidFill>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08459F7-09BB-4C3C-8275-434D459F9083}" type="slidenum">
              <a:t>38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6"/>
          <p:cNvSpPr txBox="1">
            <a:spLocks noGrp="1"/>
          </p:cNvSpPr>
          <p:nvPr>
            <p:ph type="title"/>
          </p:nvPr>
        </p:nvSpPr>
        <p:spPr/>
        <p:txBody>
          <a:bodyPr/>
          <a:lstStyle/>
          <a:p>
            <a:pPr lvl="0"/>
            <a:r>
              <a:rPr lang="zh-TW" sz="4000">
                <a:solidFill>
                  <a:srgbClr val="953735"/>
                </a:solidFill>
                <a:latin typeface="標楷體" pitchFamily="65"/>
                <a:ea typeface="標楷體" pitchFamily="65"/>
              </a:rPr>
              <a:t>一、查詢學生</a:t>
            </a:r>
          </a:p>
        </p:txBody>
      </p:sp>
      <p:sp>
        <p:nvSpPr>
          <p:cNvPr id="5" name="直線圖說文字 1 4"/>
          <p:cNvSpPr/>
          <p:nvPr/>
        </p:nvSpPr>
        <p:spPr>
          <a:xfrm>
            <a:off x="5364089" y="2775551"/>
            <a:ext cx="2088233" cy="548704"/>
          </a:xfrm>
          <a:custGeom>
            <a:avLst/>
            <a:gdLst>
              <a:gd name="f0" fmla="val w"/>
              <a:gd name="f1" fmla="val h"/>
              <a:gd name="f2" fmla="val ss"/>
              <a:gd name="f3" fmla="val 0"/>
              <a:gd name="f4" fmla="val 48475"/>
              <a:gd name="f5" fmla="+- 0 0 2634"/>
              <a:gd name="f6" fmla="val 45711"/>
              <a:gd name="f7" fmla="+- 0 0 4141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、閱讀注意事項</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6300188" y="3573018"/>
            <a:ext cx="2781668" cy="764721"/>
          </a:xfrm>
          <a:custGeom>
            <a:avLst/>
            <a:gdLst>
              <a:gd name="f0" fmla="val w"/>
              <a:gd name="f1" fmla="val h"/>
              <a:gd name="f2" fmla="val ss"/>
              <a:gd name="f3" fmla="val 0"/>
              <a:gd name="f4" fmla="val 51165"/>
              <a:gd name="f5" fmla="+- 0 0 630"/>
              <a:gd name="f6" fmla="val 68244"/>
              <a:gd name="f7" fmla="+- 0 0 2628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標楷體" pitchFamily="65"/>
                <a:ea typeface="標楷體" pitchFamily="65"/>
              </a:rPr>
              <a:t>2</a:t>
            </a:r>
            <a:r>
              <a:rPr lang="zh-TW" sz="1800" b="0" i="0" u="none" strike="noStrike" kern="1200" cap="none" spc="0" baseline="0" dirty="0">
                <a:solidFill>
                  <a:srgbClr val="000000"/>
                </a:solidFill>
                <a:uFillTx/>
                <a:latin typeface="標楷體" pitchFamily="65"/>
                <a:ea typeface="標楷體" pitchFamily="65"/>
              </a:rPr>
              <a:t>、輸入身分證號或姓名，點選查詢</a:t>
            </a:r>
            <a:endParaRPr lang="en-US" sz="1800" b="0" i="0" u="none" strike="noStrike" kern="1200" cap="none" spc="0" baseline="0" dirty="0">
              <a:solidFill>
                <a:srgbClr val="000000"/>
              </a:solidFill>
              <a:uFillTx/>
              <a:latin typeface="標楷體" pitchFamily="65"/>
              <a:ea typeface="標楷體" pitchFamily="65"/>
            </a:endParaRPr>
          </a:p>
        </p:txBody>
      </p:sp>
      <p:sp>
        <p:nvSpPr>
          <p:cNvPr id="7" name="直線圖說文字 1 6"/>
          <p:cNvSpPr/>
          <p:nvPr/>
        </p:nvSpPr>
        <p:spPr>
          <a:xfrm>
            <a:off x="5911090" y="5782939"/>
            <a:ext cx="2304260" cy="792089"/>
          </a:xfrm>
          <a:custGeom>
            <a:avLst/>
            <a:gdLst>
              <a:gd name="f0" fmla="val w"/>
              <a:gd name="f1" fmla="val h"/>
              <a:gd name="f2" fmla="val ss"/>
              <a:gd name="f3" fmla="val 0"/>
              <a:gd name="f4" fmla="+- 0 0 7074"/>
              <a:gd name="f5" fmla="val 54056"/>
              <a:gd name="f6" fmla="+- 0 0 46227"/>
              <a:gd name="f7" fmla="val 4097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、下方顯示學生基本資料及目前位置</a:t>
            </a:r>
            <a:endParaRPr lang="en-US" sz="1800" b="0" i="0" u="none" strike="noStrike" kern="1200" cap="none" spc="0" baseline="0">
              <a:solidFill>
                <a:srgbClr val="000000"/>
              </a:solidFill>
              <a:uFillTx/>
              <a:latin typeface="標楷體" pitchFamily="65"/>
              <a:ea typeface="標楷體" pitchFamily="65"/>
            </a:endParaRPr>
          </a:p>
        </p:txBody>
      </p:sp>
      <p:sp>
        <p:nvSpPr>
          <p:cNvPr id="8" name="圓角矩形 7"/>
          <p:cNvSpPr/>
          <p:nvPr/>
        </p:nvSpPr>
        <p:spPr>
          <a:xfrm>
            <a:off x="798168" y="2279307"/>
            <a:ext cx="720080" cy="43204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name="Slide145">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1656359" y="974633"/>
            <a:ext cx="5851963" cy="5772839"/>
          </a:xfrm>
          <a:prstGeom prst="rect">
            <a:avLst/>
          </a:prstGeom>
          <a:ln>
            <a:solidFill>
              <a:schemeClr val="tx1"/>
            </a:solidFill>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420C75-5F4C-4000-B05C-7C59DF6441FF}" type="slidenum">
              <a:t>39</a:t>
            </a:fld>
            <a:endParaRPr lang="en-US" sz="1400" b="0" i="0" u="none" strike="noStrike" kern="1200" cap="none" spc="0" baseline="0" dirty="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467541" y="26718"/>
            <a:ext cx="8229600" cy="1143000"/>
          </a:xfrm>
        </p:spPr>
        <p:txBody>
          <a:bodyPr/>
          <a:lstStyle/>
          <a:p>
            <a:pPr lvl="0"/>
            <a:r>
              <a:rPr lang="zh-TW" sz="4000">
                <a:solidFill>
                  <a:srgbClr val="953735"/>
                </a:solidFill>
                <a:latin typeface="標楷體" pitchFamily="65"/>
                <a:ea typeface="標楷體" pitchFamily="65"/>
              </a:rPr>
              <a:t>二、單筆新增學生</a:t>
            </a:r>
          </a:p>
        </p:txBody>
      </p:sp>
      <p:sp>
        <p:nvSpPr>
          <p:cNvPr id="5" name="圓角矩形 4"/>
          <p:cNvSpPr/>
          <p:nvPr/>
        </p:nvSpPr>
        <p:spPr>
          <a:xfrm>
            <a:off x="1939636" y="1394691"/>
            <a:ext cx="549933" cy="30736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
        <p:nvSpPr>
          <p:cNvPr id="6" name="直線圖說文字 1 5"/>
          <p:cNvSpPr/>
          <p:nvPr/>
        </p:nvSpPr>
        <p:spPr>
          <a:xfrm>
            <a:off x="6444206" y="1988838"/>
            <a:ext cx="2088233" cy="548704"/>
          </a:xfrm>
          <a:custGeom>
            <a:avLst/>
            <a:gdLst>
              <a:gd name="f0" fmla="val w"/>
              <a:gd name="f1" fmla="val h"/>
              <a:gd name="f2" fmla="val ss"/>
              <a:gd name="f3" fmla="val 0"/>
              <a:gd name="f4" fmla="val 48475"/>
              <a:gd name="f5" fmla="+- 0 0 2634"/>
              <a:gd name="f6" fmla="val 45711"/>
              <a:gd name="f7" fmla="+- 0 0 4141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、閱讀注意事項</a:t>
            </a:r>
            <a:endParaRPr lang="en-US" sz="1800" b="0" i="0" u="none" strike="noStrike" kern="1200" cap="none" spc="0" baseline="0">
              <a:solidFill>
                <a:srgbClr val="000000"/>
              </a:solidFill>
              <a:uFillTx/>
              <a:latin typeface="標楷體" pitchFamily="65"/>
              <a:ea typeface="標楷體" pitchFamily="65"/>
            </a:endParaRPr>
          </a:p>
        </p:txBody>
      </p:sp>
      <p:sp>
        <p:nvSpPr>
          <p:cNvPr id="7" name="直線圖說文字 1 6"/>
          <p:cNvSpPr/>
          <p:nvPr/>
        </p:nvSpPr>
        <p:spPr>
          <a:xfrm>
            <a:off x="5292071" y="3861053"/>
            <a:ext cx="3312368" cy="576053"/>
          </a:xfrm>
          <a:custGeom>
            <a:avLst/>
            <a:gdLst>
              <a:gd name="f0" fmla="val w"/>
              <a:gd name="f1" fmla="val h"/>
              <a:gd name="f2" fmla="val ss"/>
              <a:gd name="f3" fmla="val 0"/>
              <a:gd name="f4" fmla="val 48475"/>
              <a:gd name="f5" fmla="+- 0 0 2634"/>
              <a:gd name="f6" fmla="val 30448"/>
              <a:gd name="f7" fmla="+- 0 0 2272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a:t>
            </a:r>
            <a:r>
              <a:rPr lang="zh-TW" sz="1800" b="0" i="0" u="none" strike="noStrike" kern="0" cap="none" spc="0" baseline="0">
                <a:solidFill>
                  <a:srgbClr val="000000"/>
                </a:solidFill>
                <a:uFillTx/>
                <a:latin typeface="標楷體" pitchFamily="65"/>
                <a:ea typeface="標楷體" pitchFamily="65"/>
              </a:rPr>
              <a:t>點選學生身分類別</a:t>
            </a:r>
            <a:endParaRPr lang="en-US" sz="1800" b="0" i="0" u="none" strike="noStrike" kern="1200" cap="none" spc="0" baseline="0">
              <a:solidFill>
                <a:srgbClr val="000000"/>
              </a:solidFill>
              <a:uFillTx/>
              <a:latin typeface="標楷體" pitchFamily="65"/>
              <a:ea typeface="標楷體" pitchFamily="65"/>
            </a:endParaRPr>
          </a:p>
        </p:txBody>
      </p:sp>
      <p:sp>
        <p:nvSpPr>
          <p:cNvPr id="8" name="直線圖說文字 1 7"/>
          <p:cNvSpPr/>
          <p:nvPr/>
        </p:nvSpPr>
        <p:spPr>
          <a:xfrm>
            <a:off x="3369051" y="5759961"/>
            <a:ext cx="1707001" cy="404667"/>
          </a:xfrm>
          <a:custGeom>
            <a:avLst/>
            <a:gdLst>
              <a:gd name="f0" fmla="val w"/>
              <a:gd name="f1" fmla="val h"/>
              <a:gd name="f2" fmla="val ss"/>
              <a:gd name="f3" fmla="val 0"/>
              <a:gd name="f4" fmla="val 42018"/>
              <a:gd name="f5" fmla="+- 0 0 2634"/>
              <a:gd name="f6" fmla="val 67231"/>
              <a:gd name="f7" fmla="+- 0 0 5205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、新增或取消</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內容版面配置區 2"/>
          <p:cNvSpPr txBox="1">
            <a:spLocks noGrp="1"/>
          </p:cNvSpPr>
          <p:nvPr>
            <p:ph idx="1"/>
          </p:nvPr>
        </p:nvSpPr>
        <p:spPr/>
        <p:txBody>
          <a:bodyPr/>
          <a:lstStyle/>
          <a:p>
            <a:pPr lvl="0"/>
            <a:r>
              <a:rPr lang="zh-TW">
                <a:latin typeface="標楷體" pitchFamily="65"/>
                <a:ea typeface="標楷體" pitchFamily="65"/>
              </a:rPr>
              <a:t>學習扶助作業要點及注意事項一定要詳細閱讀，對學習扶助如何執行才會有具體的概念！</a:t>
            </a:r>
            <a:endParaRPr lang="en-US">
              <a:latin typeface="標楷體" pitchFamily="65"/>
              <a:ea typeface="標楷體" pitchFamily="65"/>
            </a:endParaRPr>
          </a:p>
        </p:txBody>
      </p:sp>
      <p:grpSp>
        <p:nvGrpSpPr>
          <p:cNvPr id="3" name="群組 11"/>
          <p:cNvGrpSpPr/>
          <p:nvPr/>
        </p:nvGrpSpPr>
        <p:grpSpPr>
          <a:xfrm>
            <a:off x="683568" y="764703"/>
            <a:ext cx="1728189" cy="720080"/>
            <a:chOff x="683568" y="764703"/>
            <a:chExt cx="1728189" cy="720080"/>
          </a:xfrm>
        </p:grpSpPr>
        <p:sp>
          <p:nvSpPr>
            <p:cNvPr id="4" name="笑臉 8"/>
            <p:cNvSpPr/>
            <p:nvPr/>
          </p:nvSpPr>
          <p:spPr>
            <a:xfrm>
              <a:off x="683568" y="764703"/>
              <a:ext cx="792089" cy="720080"/>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橢圓形圖說文字 10"/>
            <p:cNvSpPr/>
            <p:nvPr/>
          </p:nvSpPr>
          <p:spPr>
            <a:xfrm>
              <a:off x="1662699" y="764703"/>
              <a:ext cx="749058" cy="648071"/>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endParaRPr lang="en-US" sz="3600" b="1" i="0" u="none" strike="noStrike" kern="1200" cap="none" spc="0" baseline="0">
                <a:solidFill>
                  <a:srgbClr val="000000"/>
                </a:solidFill>
                <a:uFillTx/>
                <a:latin typeface="Calibri"/>
                <a:ea typeface="新細明體"/>
              </a:endParaRPr>
            </a:p>
          </p:txBody>
        </p:sp>
      </p:grpSp>
      <p:sp>
        <p:nvSpPr>
          <p:cNvPr id="6"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3F8BDF9-3C2D-4A28-B992-BA5662538A1E}" type="slidenum">
              <a:t>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name="Slide249">
    <p:spTree>
      <p:nvGrpSpPr>
        <p:cNvPr id="1" name=""/>
        <p:cNvGrpSpPr/>
        <p:nvPr/>
      </p:nvGrpSpPr>
      <p:grpSpPr>
        <a:xfrm>
          <a:off x="0" y="0"/>
          <a:ext cx="0" cy="0"/>
          <a:chOff x="0" y="0"/>
          <a:chExt cx="0" cy="0"/>
        </a:xfrm>
      </p:grpSpPr>
      <p:pic>
        <p:nvPicPr>
          <p:cNvPr id="19" name="圖片 18"/>
          <p:cNvPicPr>
            <a:picLocks noChangeAspect="1"/>
          </p:cNvPicPr>
          <p:nvPr/>
        </p:nvPicPr>
        <p:blipFill rotWithShape="1">
          <a:blip r:embed="rId2"/>
          <a:srcRect b="9672"/>
          <a:stretch/>
        </p:blipFill>
        <p:spPr>
          <a:xfrm>
            <a:off x="107506" y="836712"/>
            <a:ext cx="5839156" cy="5564088"/>
          </a:xfrm>
          <a:prstGeom prst="rect">
            <a:avLst/>
          </a:prstGeom>
        </p:spPr>
      </p:pic>
      <p:sp>
        <p:nvSpPr>
          <p:cNvPr id="2" name="標題 1"/>
          <p:cNvSpPr txBox="1">
            <a:spLocks noGrp="1"/>
          </p:cNvSpPr>
          <p:nvPr>
            <p:ph type="title"/>
          </p:nvPr>
        </p:nvSpPr>
        <p:spPr>
          <a:xfrm>
            <a:off x="323523" y="-162269"/>
            <a:ext cx="8229600" cy="1143000"/>
          </a:xfrm>
        </p:spPr>
        <p:txBody>
          <a:bodyPr/>
          <a:lstStyle/>
          <a:p>
            <a:pPr lvl="0"/>
            <a:r>
              <a:rPr lang="zh-TW">
                <a:solidFill>
                  <a:srgbClr val="953735"/>
                </a:solidFill>
                <a:latin typeface="標楷體" pitchFamily="65"/>
                <a:ea typeface="標楷體" pitchFamily="65"/>
              </a:rPr>
              <a:t>三、批次匯入</a:t>
            </a:r>
            <a:r>
              <a:rPr lang="en-US">
                <a:solidFill>
                  <a:srgbClr val="953735"/>
                </a:solidFill>
                <a:latin typeface="標楷體" pitchFamily="65"/>
                <a:ea typeface="標楷體" pitchFamily="65"/>
              </a:rPr>
              <a:t>/</a:t>
            </a:r>
            <a:r>
              <a:rPr lang="zh-TW">
                <a:solidFill>
                  <a:srgbClr val="953735"/>
                </a:solidFill>
                <a:latin typeface="標楷體" pitchFamily="65"/>
                <a:ea typeface="標楷體" pitchFamily="65"/>
              </a:rPr>
              <a:t>批次更新</a:t>
            </a:r>
            <a:endParaRPr lang="en-US"/>
          </a:p>
        </p:txBody>
      </p:sp>
      <p:sp>
        <p:nvSpPr>
          <p:cNvPr id="4" name="矩形 9"/>
          <p:cNvSpPr/>
          <p:nvPr/>
        </p:nvSpPr>
        <p:spPr>
          <a:xfrm>
            <a:off x="1799690" y="854713"/>
            <a:ext cx="936107" cy="28803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5" name="矩形 10"/>
          <p:cNvSpPr/>
          <p:nvPr/>
        </p:nvSpPr>
        <p:spPr>
          <a:xfrm>
            <a:off x="1799690" y="2595743"/>
            <a:ext cx="1080116" cy="216027"/>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6" name="矩形 11"/>
          <p:cNvSpPr/>
          <p:nvPr/>
        </p:nvSpPr>
        <p:spPr>
          <a:xfrm>
            <a:off x="2195720" y="3402729"/>
            <a:ext cx="1512170" cy="216027"/>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pic>
        <p:nvPicPr>
          <p:cNvPr id="7"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5364089" y="692694"/>
            <a:ext cx="2676421" cy="1506419"/>
          </a:xfrm>
          <a:prstGeom prst="rect">
            <a:avLst/>
          </a:prstGeom>
          <a:noFill/>
          <a:ln w="9528" cap="flat">
            <a:solidFill>
              <a:srgbClr val="000000"/>
            </a:solidFill>
            <a:prstDash val="solid"/>
            <a:miter/>
          </a:ln>
        </p:spPr>
      </p:pic>
      <p:pic>
        <p:nvPicPr>
          <p:cNvPr id="8" name="Picture 9">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5364089" y="2296241"/>
            <a:ext cx="2801730" cy="1852839"/>
          </a:xfrm>
          <a:prstGeom prst="rect">
            <a:avLst/>
          </a:prstGeom>
          <a:noFill/>
          <a:ln w="9528" cap="flat">
            <a:solidFill>
              <a:srgbClr val="000000"/>
            </a:solidFill>
            <a:prstDash val="solid"/>
            <a:miter/>
          </a:ln>
        </p:spPr>
      </p:pic>
      <p:cxnSp>
        <p:nvCxnSpPr>
          <p:cNvPr id="9" name="直線單箭頭接點 13"/>
          <p:cNvCxnSpPr>
            <a:stCxn id="5" idx="3"/>
          </p:cNvCxnSpPr>
          <p:nvPr/>
        </p:nvCxnSpPr>
        <p:spPr>
          <a:xfrm flipV="1">
            <a:off x="2879806" y="1700812"/>
            <a:ext cx="2484283" cy="1002945"/>
          </a:xfrm>
          <a:prstGeom prst="straightConnector1">
            <a:avLst/>
          </a:prstGeom>
          <a:noFill/>
          <a:ln w="19046" cap="flat">
            <a:solidFill>
              <a:srgbClr val="FF0000"/>
            </a:solidFill>
            <a:prstDash val="solid"/>
            <a:miter/>
            <a:tailEnd type="arrow"/>
          </a:ln>
        </p:spPr>
      </p:cxnSp>
      <p:cxnSp>
        <p:nvCxnSpPr>
          <p:cNvPr id="10" name="直線單箭頭接點 20"/>
          <p:cNvCxnSpPr/>
          <p:nvPr/>
        </p:nvCxnSpPr>
        <p:spPr>
          <a:xfrm flipV="1">
            <a:off x="3725909" y="2924947"/>
            <a:ext cx="1566171" cy="572829"/>
          </a:xfrm>
          <a:prstGeom prst="straightConnector1">
            <a:avLst/>
          </a:prstGeom>
          <a:noFill/>
          <a:ln w="19046" cap="flat">
            <a:solidFill>
              <a:srgbClr val="FF0000"/>
            </a:solidFill>
            <a:prstDash val="solid"/>
            <a:miter/>
            <a:tailEnd type="arrow"/>
          </a:ln>
        </p:spPr>
      </p:cxnSp>
      <p:pic>
        <p:nvPicPr>
          <p:cNvPr id="11" name="Picture 10">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2843811" y="4235144"/>
            <a:ext cx="6271220" cy="489999"/>
          </a:xfrm>
          <a:prstGeom prst="rect">
            <a:avLst/>
          </a:prstGeom>
          <a:noFill/>
          <a:ln w="9528" cap="flat">
            <a:solidFill>
              <a:srgbClr val="000000"/>
            </a:solidFill>
            <a:prstDash val="solid"/>
            <a:miter/>
          </a:ln>
        </p:spPr>
      </p:pic>
      <p:pic>
        <p:nvPicPr>
          <p:cNvPr id="12" name="Picture 11">
            <a:extLst>
              <a:ext uri="{FF2B5EF4-FFF2-40B4-BE49-F238E27FC236}">
                <a16:creationId xmlns:a16="http://schemas.microsoft.com/office/drawing/2014/main" id="{00000000-0000-0000-0000-000000000000}"/>
              </a:ext>
            </a:extLst>
          </p:cNvPr>
          <p:cNvPicPr>
            <a:picLocks noChangeAspect="1"/>
          </p:cNvPicPr>
          <p:nvPr/>
        </p:nvPicPr>
        <p:blipFill>
          <a:blip r:embed="rId6"/>
          <a:srcRect/>
          <a:stretch>
            <a:fillRect/>
          </a:stretch>
        </p:blipFill>
        <p:spPr>
          <a:xfrm>
            <a:off x="2843811" y="4797152"/>
            <a:ext cx="6271220" cy="472753"/>
          </a:xfrm>
          <a:prstGeom prst="rect">
            <a:avLst/>
          </a:prstGeom>
          <a:noFill/>
          <a:ln w="9528" cap="flat">
            <a:solidFill>
              <a:srgbClr val="000000"/>
            </a:solidFill>
            <a:prstDash val="solid"/>
            <a:miter/>
          </a:ln>
        </p:spPr>
      </p:pic>
      <p:sp>
        <p:nvSpPr>
          <p:cNvPr id="15" name="矩形 14"/>
          <p:cNvSpPr/>
          <p:nvPr/>
        </p:nvSpPr>
        <p:spPr>
          <a:xfrm>
            <a:off x="5364089" y="5941069"/>
            <a:ext cx="2749803" cy="402500"/>
          </a:xfrm>
          <a:prstGeom prst="rect">
            <a:avLst/>
          </a:prstGeom>
          <a:solidFill>
            <a:srgbClr val="C0504D"/>
          </a:solidFill>
          <a:ln w="25402" cap="flat">
            <a:solidFill>
              <a:srgbClr val="8C383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FFFFFF"/>
                </a:solidFill>
                <a:uFillTx/>
                <a:latin typeface="Calibri"/>
                <a:ea typeface="新細明體"/>
              </a:rPr>
              <a:t>以上統一由此匯入</a:t>
            </a:r>
            <a:endParaRPr lang="en-US" sz="1800" b="0" i="0" u="none" strike="noStrike" kern="1200" cap="none" spc="0" baseline="0">
              <a:solidFill>
                <a:srgbClr val="FFFFFF"/>
              </a:solidFill>
              <a:uFillTx/>
              <a:latin typeface="Calibri"/>
              <a:ea typeface="新細明體"/>
            </a:endParaRPr>
          </a:p>
        </p:txBody>
      </p:sp>
      <p:sp>
        <p:nvSpPr>
          <p:cNvPr id="16" name="矩形 21"/>
          <p:cNvSpPr/>
          <p:nvPr/>
        </p:nvSpPr>
        <p:spPr>
          <a:xfrm>
            <a:off x="3779919" y="6055543"/>
            <a:ext cx="753981" cy="28802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cxnSp>
        <p:nvCxnSpPr>
          <p:cNvPr id="17" name="直線單箭頭接點 24"/>
          <p:cNvCxnSpPr>
            <a:endCxn id="15" idx="1"/>
          </p:cNvCxnSpPr>
          <p:nvPr/>
        </p:nvCxnSpPr>
        <p:spPr>
          <a:xfrm flipV="1">
            <a:off x="4543088" y="6142319"/>
            <a:ext cx="821001" cy="84234"/>
          </a:xfrm>
          <a:prstGeom prst="straightConnector1">
            <a:avLst/>
          </a:prstGeom>
          <a:noFill/>
          <a:ln w="57150" cap="flat">
            <a:solidFill>
              <a:srgbClr val="FF0000"/>
            </a:solidFill>
            <a:prstDash val="solid"/>
            <a:miter/>
            <a:tailEnd type="arrow"/>
          </a:ln>
        </p:spPr>
      </p:cxnSp>
      <p:sp>
        <p:nvSpPr>
          <p:cNvPr id="18" name="直線圖說文字 1 16"/>
          <p:cNvSpPr/>
          <p:nvPr/>
        </p:nvSpPr>
        <p:spPr>
          <a:xfrm>
            <a:off x="3745912" y="908721"/>
            <a:ext cx="1422157" cy="504053"/>
          </a:xfrm>
          <a:custGeom>
            <a:avLst/>
            <a:gdLst>
              <a:gd name="f0" fmla="val w"/>
              <a:gd name="f1" fmla="val h"/>
              <a:gd name="f2" fmla="val ss"/>
              <a:gd name="f3" fmla="val 0"/>
              <a:gd name="f4" fmla="val 48475"/>
              <a:gd name="f5" fmla="+- 0 0 2634"/>
              <a:gd name="f6" fmla="val 80628"/>
              <a:gd name="f7" fmla="+- 0 0 47195"/>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600" b="0" i="0" u="none" strike="noStrike" kern="1200" cap="none" spc="0" baseline="0">
                <a:solidFill>
                  <a:srgbClr val="000000"/>
                </a:solidFill>
                <a:uFillTx/>
                <a:latin typeface="標楷體" pitchFamily="65"/>
                <a:ea typeface="標楷體" pitchFamily="65"/>
              </a:rPr>
              <a:t>匯入流程說明</a:t>
            </a:r>
            <a:endParaRPr lang="en-US" sz="1600" b="0" i="0" u="none" strike="noStrike" kern="1200" cap="none" spc="0" baseline="0">
              <a:solidFill>
                <a:srgbClr val="000000"/>
              </a:solidFill>
              <a:uFillTx/>
              <a:latin typeface="標楷體" pitchFamily="65"/>
              <a:ea typeface="標楷體" pitchFamily="65"/>
            </a:endParaRPr>
          </a:p>
        </p:txBody>
      </p:sp>
      <p:sp>
        <p:nvSpPr>
          <p:cNvPr id="28"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420C75-5F4C-4000-B05C-7C59DF6441FF}" type="slidenum">
              <a:t>40</a:t>
            </a:fld>
            <a:endParaRPr lang="en-US" sz="1400" b="0" i="0" u="none" strike="noStrike" kern="1200" cap="none" spc="0" baseline="0" dirty="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name="Slide147">
    <p:spTree>
      <p:nvGrpSpPr>
        <p:cNvPr id="1" name=""/>
        <p:cNvGrpSpPr/>
        <p:nvPr/>
      </p:nvGrpSpPr>
      <p:grpSpPr>
        <a:xfrm>
          <a:off x="0" y="0"/>
          <a:ext cx="0" cy="0"/>
          <a:chOff x="0" y="0"/>
          <a:chExt cx="0" cy="0"/>
        </a:xfrm>
      </p:grpSpPr>
      <p:pic>
        <p:nvPicPr>
          <p:cNvPr id="12" name="圖片 11"/>
          <p:cNvPicPr>
            <a:picLocks noChangeAspect="1"/>
          </p:cNvPicPr>
          <p:nvPr/>
        </p:nvPicPr>
        <p:blipFill>
          <a:blip r:embed="rId2"/>
          <a:stretch>
            <a:fillRect/>
          </a:stretch>
        </p:blipFill>
        <p:spPr>
          <a:xfrm>
            <a:off x="520706" y="1516582"/>
            <a:ext cx="8322378" cy="4936977"/>
          </a:xfrm>
          <a:prstGeom prst="rect">
            <a:avLst/>
          </a:prstGeom>
          <a:ln>
            <a:solidFill>
              <a:schemeClr val="tx1"/>
            </a:solidFill>
          </a:ln>
        </p:spPr>
      </p:pic>
      <p:sp>
        <p:nvSpPr>
          <p:cNvPr id="3"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四、學生名單</a:t>
            </a:r>
          </a:p>
        </p:txBody>
      </p:sp>
      <p:sp>
        <p:nvSpPr>
          <p:cNvPr id="4" name="圓角矩形 4"/>
          <p:cNvSpPr/>
          <p:nvPr/>
        </p:nvSpPr>
        <p:spPr>
          <a:xfrm>
            <a:off x="3516856" y="2078152"/>
            <a:ext cx="611925" cy="43161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
        <p:nvSpPr>
          <p:cNvPr id="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21C1B7-E26C-494C-8CAC-FC92C3A00E82}" type="slidenum">
              <a:t>41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6" name="圓角矩形 5"/>
          <p:cNvSpPr/>
          <p:nvPr/>
        </p:nvSpPr>
        <p:spPr>
          <a:xfrm>
            <a:off x="7762294" y="5664871"/>
            <a:ext cx="1092113" cy="31886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標楷體"/>
                <a:ea typeface="標楷體"/>
              </a:rPr>
              <a:t> </a:t>
            </a:r>
          </a:p>
        </p:txBody>
      </p:sp>
      <p:sp>
        <p:nvSpPr>
          <p:cNvPr id="7" name="直線圖說文字 1 6"/>
          <p:cNvSpPr/>
          <p:nvPr/>
        </p:nvSpPr>
        <p:spPr>
          <a:xfrm>
            <a:off x="6823487" y="1803800"/>
            <a:ext cx="1608164" cy="548704"/>
          </a:xfrm>
          <a:custGeom>
            <a:avLst/>
            <a:gdLst>
              <a:gd name="f0" fmla="val w"/>
              <a:gd name="f1" fmla="val h"/>
              <a:gd name="f2" fmla="val ss"/>
              <a:gd name="f3" fmla="val 0"/>
              <a:gd name="f4" fmla="val 48475"/>
              <a:gd name="f5" fmla="+- 0 0 2634"/>
              <a:gd name="f6" fmla="val 107610"/>
              <a:gd name="f7" fmla="+- 0 0 3305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閱讀注意事項</a:t>
            </a:r>
            <a:endParaRPr lang="en-US" sz="1800" b="0" i="0" u="none" strike="noStrike" kern="1200" cap="none" spc="0" baseline="0">
              <a:solidFill>
                <a:srgbClr val="000000"/>
              </a:solidFill>
              <a:uFillTx/>
              <a:latin typeface="標楷體" pitchFamily="65"/>
              <a:ea typeface="標楷體" pitchFamily="65"/>
            </a:endParaRPr>
          </a:p>
        </p:txBody>
      </p:sp>
      <p:sp>
        <p:nvSpPr>
          <p:cNvPr id="8" name="直線圖說文字 1 7"/>
          <p:cNvSpPr/>
          <p:nvPr/>
        </p:nvSpPr>
        <p:spPr>
          <a:xfrm>
            <a:off x="6586202" y="3635089"/>
            <a:ext cx="1584179" cy="548704"/>
          </a:xfrm>
          <a:custGeom>
            <a:avLst/>
            <a:gdLst>
              <a:gd name="f0" fmla="val w"/>
              <a:gd name="f1" fmla="val h"/>
              <a:gd name="f2" fmla="val ss"/>
              <a:gd name="f3" fmla="val 0"/>
              <a:gd name="f4" fmla="val 48475"/>
              <a:gd name="f5" fmla="+- 0 0 2634"/>
              <a:gd name="f6" fmla="val 101262"/>
              <a:gd name="f7" fmla="+- 0 0 4185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年級選擇頁籤</a:t>
            </a:r>
            <a:endParaRPr lang="en-US" sz="1800" b="0" i="0" u="none" strike="noStrike" kern="1200" cap="none" spc="0" baseline="0">
              <a:solidFill>
                <a:srgbClr val="000000"/>
              </a:solidFill>
              <a:uFillTx/>
              <a:latin typeface="標楷體" pitchFamily="65"/>
              <a:ea typeface="標楷體" pitchFamily="65"/>
            </a:endParaRPr>
          </a:p>
        </p:txBody>
      </p:sp>
      <p:sp>
        <p:nvSpPr>
          <p:cNvPr id="9" name="直線圖說文字 1 8"/>
          <p:cNvSpPr/>
          <p:nvPr/>
        </p:nvSpPr>
        <p:spPr>
          <a:xfrm>
            <a:off x="4128781" y="4899262"/>
            <a:ext cx="1368152" cy="458754"/>
          </a:xfrm>
          <a:custGeom>
            <a:avLst/>
            <a:gdLst>
              <a:gd name="f0" fmla="val w"/>
              <a:gd name="f1" fmla="val h"/>
              <a:gd name="f2" fmla="val ss"/>
              <a:gd name="f3" fmla="val 0"/>
              <a:gd name="f4" fmla="val 48475"/>
              <a:gd name="f5" fmla="+- 0 0 2634"/>
              <a:gd name="f6" fmla="val 46366"/>
              <a:gd name="f7" fmla="+- 0 0 3043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功能按鈕列</a:t>
            </a:r>
            <a:endParaRPr lang="en-US" sz="1800" b="0" i="0" u="none" strike="noStrike" kern="1200" cap="none" spc="0" baseline="0">
              <a:solidFill>
                <a:srgbClr val="000000"/>
              </a:solidFill>
              <a:uFillTx/>
              <a:latin typeface="標楷體" pitchFamily="65"/>
              <a:ea typeface="標楷體" pitchFamily="65"/>
            </a:endParaRPr>
          </a:p>
        </p:txBody>
      </p:sp>
      <p:sp>
        <p:nvSpPr>
          <p:cNvPr id="10" name="直線圖說文字 1 10"/>
          <p:cNvSpPr/>
          <p:nvPr/>
        </p:nvSpPr>
        <p:spPr>
          <a:xfrm>
            <a:off x="6818948" y="4712714"/>
            <a:ext cx="2262908" cy="430048"/>
          </a:xfrm>
          <a:custGeom>
            <a:avLst/>
            <a:gdLst>
              <a:gd name="f0" fmla="val w"/>
              <a:gd name="f1" fmla="val h"/>
              <a:gd name="f2" fmla="val ss"/>
              <a:gd name="f3" fmla="val 0"/>
              <a:gd name="f4" fmla="val 108786"/>
              <a:gd name="f5" fmla="val 55851"/>
              <a:gd name="f6" fmla="val 175049"/>
              <a:gd name="f7" fmla="val 5040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dirty="0">
                <a:solidFill>
                  <a:srgbClr val="000000"/>
                </a:solidFill>
                <a:uFillTx/>
                <a:latin typeface="標楷體" pitchFamily="65"/>
                <a:ea typeface="標楷體" pitchFamily="65"/>
              </a:rPr>
              <a:t>查閱及編輯個人</a:t>
            </a:r>
            <a:r>
              <a:rPr lang="zh-TW" sz="1800" b="0" i="0" u="none" strike="noStrike" kern="1200" cap="none" spc="0" baseline="0" dirty="0" smtClean="0">
                <a:solidFill>
                  <a:srgbClr val="000000"/>
                </a:solidFill>
                <a:uFillTx/>
                <a:latin typeface="標楷體" pitchFamily="65"/>
                <a:ea typeface="標楷體" pitchFamily="65"/>
              </a:rPr>
              <a:t>資料</a:t>
            </a:r>
            <a:endParaRPr lang="en-US" sz="1800" b="0" i="0" u="none" strike="noStrike" kern="1200" cap="none" spc="0" baseline="0" dirty="0">
              <a:solidFill>
                <a:srgbClr val="000000"/>
              </a:solidFill>
              <a:uFillTx/>
              <a:latin typeface="標楷體" pitchFamily="65"/>
              <a:ea typeface="標楷體" pitchFamily="65"/>
            </a:endParaRPr>
          </a:p>
        </p:txBody>
      </p:sp>
      <p:sp>
        <p:nvSpPr>
          <p:cNvPr id="11" name="圓角矩形 11"/>
          <p:cNvSpPr/>
          <p:nvPr/>
        </p:nvSpPr>
        <p:spPr>
          <a:xfrm>
            <a:off x="457200" y="4948622"/>
            <a:ext cx="3096341" cy="36003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name="Slide232">
    <p:spTree>
      <p:nvGrpSpPr>
        <p:cNvPr id="1" name=""/>
        <p:cNvGrpSpPr/>
        <p:nvPr/>
      </p:nvGrpSpPr>
      <p:grpSpPr>
        <a:xfrm>
          <a:off x="0" y="0"/>
          <a:ext cx="0" cy="0"/>
          <a:chOff x="0" y="0"/>
          <a:chExt cx="0" cy="0"/>
        </a:xfrm>
      </p:grpSpPr>
      <p:pic>
        <p:nvPicPr>
          <p:cNvPr id="11" name="圖片 10"/>
          <p:cNvPicPr>
            <a:picLocks noChangeAspect="1"/>
          </p:cNvPicPr>
          <p:nvPr/>
        </p:nvPicPr>
        <p:blipFill>
          <a:blip r:embed="rId2"/>
          <a:stretch>
            <a:fillRect/>
          </a:stretch>
        </p:blipFill>
        <p:spPr>
          <a:xfrm>
            <a:off x="301113" y="1583305"/>
            <a:ext cx="8541773" cy="4535914"/>
          </a:xfrm>
          <a:prstGeom prst="rect">
            <a:avLst/>
          </a:prstGeom>
          <a:ln>
            <a:solidFill>
              <a:schemeClr val="tx1"/>
            </a:solidFill>
          </a:ln>
        </p:spPr>
      </p:pic>
      <p:sp>
        <p:nvSpPr>
          <p:cNvPr id="3" name="標題 1"/>
          <p:cNvSpPr txBox="1">
            <a:spLocks noGrp="1"/>
          </p:cNvSpPr>
          <p:nvPr>
            <p:ph type="title"/>
          </p:nvPr>
        </p:nvSpPr>
        <p:spPr/>
        <p:txBody>
          <a:bodyPr/>
          <a:lstStyle/>
          <a:p>
            <a:pPr lvl="0"/>
            <a:r>
              <a:rPr lang="zh-TW">
                <a:solidFill>
                  <a:srgbClr val="953735"/>
                </a:solidFill>
                <a:latin typeface="標楷體" pitchFamily="65"/>
                <a:ea typeface="標楷體" pitchFamily="65"/>
              </a:rPr>
              <a:t>學生名單</a:t>
            </a:r>
            <a:r>
              <a:rPr lang="en-US">
                <a:solidFill>
                  <a:srgbClr val="953735"/>
                </a:solidFill>
                <a:latin typeface="標楷體" pitchFamily="65"/>
                <a:ea typeface="標楷體" pitchFamily="65"/>
              </a:rPr>
              <a:t>→</a:t>
            </a:r>
            <a:r>
              <a:rPr lang="zh-TW">
                <a:solidFill>
                  <a:srgbClr val="953735"/>
                </a:solidFill>
                <a:latin typeface="標楷體" pitchFamily="65"/>
                <a:ea typeface="標楷體" pitchFamily="65"/>
              </a:rPr>
              <a:t>轉入個案</a:t>
            </a:r>
            <a:endParaRPr lang="en-US"/>
          </a:p>
        </p:txBody>
      </p:sp>
      <p:sp>
        <p:nvSpPr>
          <p:cNvPr id="4" name="投影片編號版面配置區 3"/>
          <p:cNvSpPr txBox="1"/>
          <p:nvPr/>
        </p:nvSpPr>
        <p:spPr>
          <a:xfrm>
            <a:off x="6516215"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878DDC7-7447-4908-932C-55AF3E18A9C8}" type="slidenum">
              <a:t>42</a:t>
            </a:fld>
            <a:endParaRPr lang="en-US" sz="1400" b="0" i="0" u="none" strike="noStrike" kern="1200" cap="none" spc="0" baseline="0">
              <a:solidFill>
                <a:srgbClr val="000000"/>
              </a:solidFill>
              <a:uFillTx/>
              <a:latin typeface="Calibri"/>
              <a:ea typeface="新細明體"/>
            </a:endParaRPr>
          </a:p>
        </p:txBody>
      </p:sp>
      <p:sp>
        <p:nvSpPr>
          <p:cNvPr id="5" name="矩形 5"/>
          <p:cNvSpPr/>
          <p:nvPr/>
        </p:nvSpPr>
        <p:spPr>
          <a:xfrm>
            <a:off x="1440038" y="4811993"/>
            <a:ext cx="827705" cy="345195"/>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文字方塊 8"/>
          <p:cNvSpPr txBox="1"/>
          <p:nvPr/>
        </p:nvSpPr>
        <p:spPr>
          <a:xfrm>
            <a:off x="457200" y="5485209"/>
            <a:ext cx="253599" cy="230831"/>
          </a:xfrm>
          <a:prstGeom prst="rect">
            <a:avLst/>
          </a:prstGeom>
          <a:noFill/>
          <a:ln w="28575" cap="flat">
            <a:solidFill>
              <a:srgbClr val="FF0000"/>
            </a:solidFill>
            <a:prstDash val="solid"/>
            <a:miter/>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1" i="0" u="none" strike="noStrike" kern="1200" cap="none" spc="0" baseline="0">
                <a:solidFill>
                  <a:srgbClr val="000000"/>
                </a:solidFill>
                <a:uFillTx/>
                <a:latin typeface="Calibri"/>
                <a:ea typeface="新細明體"/>
              </a:rPr>
              <a:t>V</a:t>
            </a:r>
          </a:p>
        </p:txBody>
      </p:sp>
      <p:pic>
        <p:nvPicPr>
          <p:cNvPr id="7" name="Picture 3">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2600526" y="2687165"/>
            <a:ext cx="4010028" cy="2133596"/>
          </a:xfrm>
          <a:prstGeom prst="rect">
            <a:avLst/>
          </a:prstGeom>
          <a:noFill/>
          <a:ln w="9528" cap="flat">
            <a:solidFill>
              <a:srgbClr val="000000"/>
            </a:solidFill>
            <a:prstDash val="solid"/>
            <a:miter/>
          </a:ln>
        </p:spPr>
      </p:pic>
      <p:sp>
        <p:nvSpPr>
          <p:cNvPr id="8" name="直線圖說文字 1 11"/>
          <p:cNvSpPr/>
          <p:nvPr/>
        </p:nvSpPr>
        <p:spPr>
          <a:xfrm>
            <a:off x="6776636" y="3068964"/>
            <a:ext cx="1858691" cy="548704"/>
          </a:xfrm>
          <a:custGeom>
            <a:avLst/>
            <a:gdLst>
              <a:gd name="f0" fmla="val w"/>
              <a:gd name="f1" fmla="val h"/>
              <a:gd name="f2" fmla="val ss"/>
              <a:gd name="f3" fmla="val 0"/>
              <a:gd name="f4" fmla="val 48475"/>
              <a:gd name="f5" fmla="+- 0 0 2634"/>
              <a:gd name="f6" fmla="val 92582"/>
              <a:gd name="f7" fmla="+- 0 0 23406"/>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勾選預受輔科目</a:t>
            </a:r>
            <a:endParaRPr lang="en-US" sz="1800" b="0" i="0" u="none" strike="noStrike" kern="1200" cap="none" spc="0" baseline="0">
              <a:solidFill>
                <a:srgbClr val="000000"/>
              </a:solidFill>
              <a:uFillTx/>
              <a:latin typeface="標楷體" pitchFamily="65"/>
              <a:ea typeface="標楷體" pitchFamily="65"/>
            </a:endParaRPr>
          </a:p>
        </p:txBody>
      </p:sp>
      <p:pic>
        <p:nvPicPr>
          <p:cNvPr id="9" name="Picture 4">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3851919" y="4195166"/>
            <a:ext cx="4029075" cy="1924053"/>
          </a:xfrm>
          <a:prstGeom prst="rect">
            <a:avLst/>
          </a:prstGeom>
          <a:noFill/>
          <a:ln w="9528" cap="flat">
            <a:solidFill>
              <a:srgbClr val="000000"/>
            </a:solidFill>
            <a:prstDash val="solid"/>
            <a:miter/>
          </a:ln>
        </p:spPr>
      </p:pic>
      <p:pic>
        <p:nvPicPr>
          <p:cNvPr id="10" name="Picture 5">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4572000" y="5411318"/>
            <a:ext cx="4038603" cy="1352553"/>
          </a:xfrm>
          <a:prstGeom prst="rect">
            <a:avLst/>
          </a:prstGeom>
          <a:noFill/>
          <a:ln cap="flat">
            <a:noFill/>
          </a:ln>
        </p:spPr>
      </p:pic>
      <p:sp>
        <p:nvSpPr>
          <p:cNvPr id="12" name="矩形 11"/>
          <p:cNvSpPr/>
          <p:nvPr/>
        </p:nvSpPr>
        <p:spPr>
          <a:xfrm>
            <a:off x="3749964" y="3916218"/>
            <a:ext cx="452581" cy="122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name="Slide236">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學生名單→個資</a:t>
            </a:r>
            <a:r>
              <a:rPr lang="en-US" sz="4000">
                <a:solidFill>
                  <a:srgbClr val="953735"/>
                </a:solidFill>
                <a:latin typeface="標楷體" pitchFamily="65"/>
                <a:ea typeface="標楷體" pitchFamily="65"/>
              </a:rPr>
              <a:t>/</a:t>
            </a:r>
            <a:r>
              <a:rPr lang="zh-TW" sz="4000">
                <a:solidFill>
                  <a:srgbClr val="953735"/>
                </a:solidFill>
                <a:latin typeface="標楷體" pitchFamily="65"/>
                <a:ea typeface="標楷體" pitchFamily="65"/>
              </a:rPr>
              <a:t>歷程</a:t>
            </a:r>
            <a:r>
              <a:rPr lang="en-US" sz="4000">
                <a:solidFill>
                  <a:srgbClr val="953735"/>
                </a:solidFill>
                <a:latin typeface="標楷體" pitchFamily="65"/>
                <a:ea typeface="標楷體" pitchFamily="65"/>
              </a:rPr>
              <a:t>/</a:t>
            </a:r>
            <a:r>
              <a:rPr lang="zh-TW" sz="4000">
                <a:solidFill>
                  <a:srgbClr val="953735"/>
                </a:solidFill>
                <a:latin typeface="標楷體" pitchFamily="65"/>
                <a:ea typeface="標楷體" pitchFamily="65"/>
              </a:rPr>
              <a:t>編輯</a:t>
            </a:r>
          </a:p>
        </p:txBody>
      </p:sp>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5079665-D9D9-4C58-A34A-695A0436D435}" type="slidenum">
              <a:t>43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5" name="圖片 4"/>
          <p:cNvPicPr>
            <a:picLocks noChangeAspect="1"/>
          </p:cNvPicPr>
          <p:nvPr/>
        </p:nvPicPr>
        <p:blipFill>
          <a:blip r:embed="rId2"/>
          <a:stretch>
            <a:fillRect/>
          </a:stretch>
        </p:blipFill>
        <p:spPr>
          <a:xfrm>
            <a:off x="348803" y="1496292"/>
            <a:ext cx="8463084" cy="4488872"/>
          </a:xfrm>
          <a:prstGeom prst="rect">
            <a:avLst/>
          </a:prstGeom>
          <a:ln>
            <a:solidFill>
              <a:schemeClr val="tx1"/>
            </a:solidFill>
          </a:ln>
        </p:spPr>
      </p:pic>
      <p:sp>
        <p:nvSpPr>
          <p:cNvPr id="6" name="矩形 5"/>
          <p:cNvSpPr/>
          <p:nvPr/>
        </p:nvSpPr>
        <p:spPr>
          <a:xfrm>
            <a:off x="1662545" y="3380509"/>
            <a:ext cx="766619" cy="157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name="Slide149">
    <p:spTree>
      <p:nvGrpSpPr>
        <p:cNvPr id="1" name=""/>
        <p:cNvGrpSpPr/>
        <p:nvPr/>
      </p:nvGrpSpPr>
      <p:grpSpPr>
        <a:xfrm>
          <a:off x="0" y="0"/>
          <a:ext cx="0" cy="0"/>
          <a:chOff x="0" y="0"/>
          <a:chExt cx="0" cy="0"/>
        </a:xfrm>
      </p:grpSpPr>
      <p:pic>
        <p:nvPicPr>
          <p:cNvPr id="16" name="圖片 15"/>
          <p:cNvPicPr>
            <a:picLocks noChangeAspect="1"/>
          </p:cNvPicPr>
          <p:nvPr/>
        </p:nvPicPr>
        <p:blipFill>
          <a:blip r:embed="rId2"/>
          <a:stretch>
            <a:fillRect/>
          </a:stretch>
        </p:blipFill>
        <p:spPr>
          <a:xfrm>
            <a:off x="544604" y="901291"/>
            <a:ext cx="7968197" cy="5705622"/>
          </a:xfrm>
          <a:prstGeom prst="rect">
            <a:avLst/>
          </a:prstGeom>
          <a:ln>
            <a:solidFill>
              <a:schemeClr val="tx1"/>
            </a:solidFill>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FBFF507-B26D-4C59-95B2-CB1E5AB8E27B}" type="slidenum">
              <a:t>44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469196" y="-10794"/>
            <a:ext cx="8229600" cy="1143000"/>
          </a:xfrm>
        </p:spPr>
        <p:txBody>
          <a:bodyPr/>
          <a:lstStyle/>
          <a:p>
            <a:pPr lvl="0"/>
            <a:r>
              <a:rPr lang="zh-TW" sz="4000" dirty="0">
                <a:solidFill>
                  <a:srgbClr val="953735"/>
                </a:solidFill>
                <a:latin typeface="標楷體" pitchFamily="65"/>
                <a:ea typeface="標楷體" pitchFamily="65"/>
              </a:rPr>
              <a:t>五、個案名單管理</a:t>
            </a:r>
          </a:p>
        </p:txBody>
      </p:sp>
      <p:sp>
        <p:nvSpPr>
          <p:cNvPr id="5" name="圓角矩形 4"/>
          <p:cNvSpPr/>
          <p:nvPr/>
        </p:nvSpPr>
        <p:spPr>
          <a:xfrm>
            <a:off x="4215334" y="901291"/>
            <a:ext cx="836958" cy="36549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
        <p:nvSpPr>
          <p:cNvPr id="6" name="圓角矩形 5"/>
          <p:cNvSpPr/>
          <p:nvPr/>
        </p:nvSpPr>
        <p:spPr>
          <a:xfrm>
            <a:off x="7056273" y="6295125"/>
            <a:ext cx="1440161" cy="21602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
        <p:nvSpPr>
          <p:cNvPr id="7" name="直線圖說文字 1 6"/>
          <p:cNvSpPr/>
          <p:nvPr/>
        </p:nvSpPr>
        <p:spPr>
          <a:xfrm>
            <a:off x="6207002" y="2903576"/>
            <a:ext cx="1608164" cy="548704"/>
          </a:xfrm>
          <a:custGeom>
            <a:avLst/>
            <a:gdLst>
              <a:gd name="f0" fmla="val w"/>
              <a:gd name="f1" fmla="val h"/>
              <a:gd name="f2" fmla="val ss"/>
              <a:gd name="f3" fmla="val 0"/>
              <a:gd name="f4" fmla="val 48475"/>
              <a:gd name="f5" fmla="+- 0 0 2634"/>
              <a:gd name="f6" fmla="+- 0 0 6961"/>
              <a:gd name="f7" fmla="+- 0 0 3957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閱讀注意事項</a:t>
            </a:r>
            <a:endParaRPr lang="en-US" sz="1800" b="0" i="0" u="none" strike="noStrike" kern="1200" cap="none" spc="0" baseline="0">
              <a:solidFill>
                <a:srgbClr val="000000"/>
              </a:solidFill>
              <a:uFillTx/>
              <a:latin typeface="標楷體" pitchFamily="65"/>
              <a:ea typeface="標楷體" pitchFamily="65"/>
            </a:endParaRPr>
          </a:p>
        </p:txBody>
      </p:sp>
      <p:sp>
        <p:nvSpPr>
          <p:cNvPr id="8" name="直線圖說文字 1 7"/>
          <p:cNvSpPr/>
          <p:nvPr/>
        </p:nvSpPr>
        <p:spPr>
          <a:xfrm>
            <a:off x="6157843" y="4005062"/>
            <a:ext cx="1584179" cy="548704"/>
          </a:xfrm>
          <a:custGeom>
            <a:avLst/>
            <a:gdLst>
              <a:gd name="f0" fmla="val w"/>
              <a:gd name="f1" fmla="val h"/>
              <a:gd name="f2" fmla="val ss"/>
              <a:gd name="f3" fmla="val 0"/>
              <a:gd name="f4" fmla="val 48475"/>
              <a:gd name="f5" fmla="+- 0 0 2634"/>
              <a:gd name="f6" fmla="val 101262"/>
              <a:gd name="f7" fmla="+- 0 0 4185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選擇年級頁籤</a:t>
            </a:r>
            <a:endParaRPr lang="en-US" sz="1800" b="0" i="0" u="none" strike="noStrike" kern="1200" cap="none" spc="0" baseline="0">
              <a:solidFill>
                <a:srgbClr val="000000"/>
              </a:solidFill>
              <a:uFillTx/>
              <a:latin typeface="標楷體" pitchFamily="65"/>
              <a:ea typeface="標楷體" pitchFamily="65"/>
            </a:endParaRPr>
          </a:p>
        </p:txBody>
      </p:sp>
      <p:sp>
        <p:nvSpPr>
          <p:cNvPr id="9" name="直線圖說文字 1 8"/>
          <p:cNvSpPr/>
          <p:nvPr/>
        </p:nvSpPr>
        <p:spPr>
          <a:xfrm>
            <a:off x="3531257" y="3655606"/>
            <a:ext cx="1368152" cy="458754"/>
          </a:xfrm>
          <a:custGeom>
            <a:avLst/>
            <a:gdLst>
              <a:gd name="f0" fmla="val w"/>
              <a:gd name="f1" fmla="val h"/>
              <a:gd name="f2" fmla="val ss"/>
              <a:gd name="f3" fmla="val 0"/>
              <a:gd name="f4" fmla="val 48475"/>
              <a:gd name="f5" fmla="+- 0 0 2634"/>
              <a:gd name="f6" fmla="val 101418"/>
              <a:gd name="f7" fmla="+- 0 0 3425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功能按鈕列</a:t>
            </a:r>
            <a:endParaRPr lang="en-US" sz="1800" b="0" i="0" u="none" strike="noStrike" kern="1200" cap="none" spc="0" baseline="0">
              <a:solidFill>
                <a:srgbClr val="000000"/>
              </a:solidFill>
              <a:uFillTx/>
              <a:latin typeface="標楷體" pitchFamily="65"/>
              <a:ea typeface="標楷體" pitchFamily="65"/>
            </a:endParaRPr>
          </a:p>
        </p:txBody>
      </p:sp>
      <p:sp>
        <p:nvSpPr>
          <p:cNvPr id="10" name="直線圖說文字 1 11"/>
          <p:cNvSpPr/>
          <p:nvPr/>
        </p:nvSpPr>
        <p:spPr>
          <a:xfrm>
            <a:off x="6588223" y="5503549"/>
            <a:ext cx="2376260" cy="548704"/>
          </a:xfrm>
          <a:custGeom>
            <a:avLst/>
            <a:gdLst>
              <a:gd name="f0" fmla="val w"/>
              <a:gd name="f1" fmla="val h"/>
              <a:gd name="f2" fmla="val ss"/>
              <a:gd name="f3" fmla="val 0"/>
              <a:gd name="f4" fmla="val 108786"/>
              <a:gd name="f5" fmla="val 55851"/>
              <a:gd name="f6" fmla="val 136178"/>
              <a:gd name="f7" fmla="val 4600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dirty="0">
                <a:solidFill>
                  <a:srgbClr val="000000"/>
                </a:solidFill>
                <a:uFillTx/>
                <a:latin typeface="標楷體" pitchFamily="65"/>
                <a:ea typeface="標楷體" pitchFamily="65"/>
              </a:rPr>
              <a:t>查閱及編輯個人資料</a:t>
            </a:r>
            <a:r>
              <a:rPr lang="en-US" sz="1800" b="0" i="0" u="none" strike="noStrike" kern="1200" cap="none" spc="0" baseline="0" dirty="0">
                <a:solidFill>
                  <a:srgbClr val="000000"/>
                </a:solidFill>
                <a:uFillTx/>
                <a:latin typeface="標楷體" pitchFamily="65"/>
                <a:ea typeface="標楷體" pitchFamily="65"/>
              </a:rPr>
              <a:t>(</a:t>
            </a:r>
            <a:r>
              <a:rPr lang="zh-TW" sz="1800" b="0" i="0" u="none" strike="noStrike" kern="1200" cap="none" spc="0" baseline="0" dirty="0">
                <a:solidFill>
                  <a:srgbClr val="000000"/>
                </a:solidFill>
                <a:uFillTx/>
                <a:latin typeface="標楷體" pitchFamily="65"/>
                <a:ea typeface="標楷體" pitchFamily="65"/>
              </a:rPr>
              <a:t>接下頁</a:t>
            </a:r>
            <a:r>
              <a:rPr lang="en-US" sz="1800" b="0" i="0" u="none" strike="noStrike" kern="1200" cap="none" spc="0" baseline="0" dirty="0">
                <a:solidFill>
                  <a:srgbClr val="000000"/>
                </a:solidFill>
                <a:uFillTx/>
                <a:latin typeface="標楷體" pitchFamily="65"/>
                <a:ea typeface="標楷體" pitchFamily="65"/>
              </a:rPr>
              <a:t>)</a:t>
            </a:r>
          </a:p>
        </p:txBody>
      </p:sp>
      <p:sp>
        <p:nvSpPr>
          <p:cNvPr id="11" name="直線圖說文字 1 6"/>
          <p:cNvSpPr/>
          <p:nvPr/>
        </p:nvSpPr>
        <p:spPr>
          <a:xfrm>
            <a:off x="4235893" y="5229197"/>
            <a:ext cx="1608164" cy="548704"/>
          </a:xfrm>
          <a:custGeom>
            <a:avLst/>
            <a:gdLst>
              <a:gd name="f0" fmla="val w"/>
              <a:gd name="f1" fmla="val h"/>
              <a:gd name="f2" fmla="val ss"/>
              <a:gd name="f3" fmla="val 0"/>
              <a:gd name="f4" fmla="val 48475"/>
              <a:gd name="f5" fmla="+- 0 0 2634"/>
              <a:gd name="f6" fmla="+- 0 0 6961"/>
              <a:gd name="f7" fmla="+- 0 0 3957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0" cap="none" spc="0" baseline="0">
                <a:solidFill>
                  <a:srgbClr val="000000"/>
                </a:solidFill>
                <a:uFillTx/>
                <a:latin typeface="標楷體" pitchFamily="65"/>
                <a:ea typeface="標楷體" pitchFamily="65"/>
              </a:rPr>
              <a:t>功能按鈕列</a:t>
            </a:r>
            <a:endParaRPr lang="en-US" sz="1800" b="0" i="0" u="none" strike="noStrike" kern="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name="Slide148">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866028" y="1205619"/>
            <a:ext cx="7628189" cy="5550691"/>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7CB4132-3666-48FE-96A7-BF39DEFFD9C1}" type="slidenum">
              <a:t>45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個案名單→個資</a:t>
            </a:r>
            <a:r>
              <a:rPr lang="en-US" sz="4000">
                <a:solidFill>
                  <a:srgbClr val="953735"/>
                </a:solidFill>
                <a:latin typeface="標楷體" pitchFamily="65"/>
                <a:ea typeface="標楷體" pitchFamily="65"/>
              </a:rPr>
              <a:t>/</a:t>
            </a:r>
            <a:r>
              <a:rPr lang="zh-TW" sz="4000">
                <a:solidFill>
                  <a:srgbClr val="953735"/>
                </a:solidFill>
                <a:latin typeface="標楷體" pitchFamily="65"/>
                <a:ea typeface="標楷體" pitchFamily="65"/>
              </a:rPr>
              <a:t>歷程</a:t>
            </a:r>
            <a:r>
              <a:rPr lang="en-US" sz="4000">
                <a:solidFill>
                  <a:srgbClr val="953735"/>
                </a:solidFill>
                <a:latin typeface="標楷體" pitchFamily="65"/>
                <a:ea typeface="標楷體" pitchFamily="65"/>
              </a:rPr>
              <a:t>/</a:t>
            </a:r>
            <a:r>
              <a:rPr lang="zh-TW" sz="4000">
                <a:solidFill>
                  <a:srgbClr val="953735"/>
                </a:solidFill>
                <a:latin typeface="標楷體" pitchFamily="65"/>
                <a:ea typeface="標楷體" pitchFamily="65"/>
              </a:rPr>
              <a:t>編輯</a:t>
            </a:r>
          </a:p>
        </p:txBody>
      </p:sp>
      <p:sp>
        <p:nvSpPr>
          <p:cNvPr id="5" name="直線圖說文字 1 4"/>
          <p:cNvSpPr/>
          <p:nvPr/>
        </p:nvSpPr>
        <p:spPr>
          <a:xfrm>
            <a:off x="5106113" y="1646369"/>
            <a:ext cx="1479414" cy="475101"/>
          </a:xfrm>
          <a:custGeom>
            <a:avLst/>
            <a:gdLst>
              <a:gd name="f0" fmla="val w"/>
              <a:gd name="f1" fmla="val h"/>
              <a:gd name="f2" fmla="val ss"/>
              <a:gd name="f3" fmla="val 0"/>
              <a:gd name="f4" fmla="val 70695"/>
              <a:gd name="f5" fmla="+- 0 0 5940"/>
              <a:gd name="f6" fmla="val 128242"/>
              <a:gd name="f7" fmla="+- 0 0 3370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dirty="0">
                <a:solidFill>
                  <a:srgbClr val="000000"/>
                </a:solidFill>
                <a:uFillTx/>
                <a:latin typeface="標楷體" pitchFamily="65"/>
                <a:ea typeface="標楷體" pitchFamily="65"/>
              </a:rPr>
              <a:t>閱讀注意事項</a:t>
            </a:r>
            <a:endParaRPr lang="en-US" sz="1800" b="0" i="0" u="none" strike="noStrike" kern="1200" cap="none" spc="0" baseline="0" dirty="0">
              <a:solidFill>
                <a:srgbClr val="000000"/>
              </a:solidFill>
              <a:uFillTx/>
              <a:latin typeface="標楷體" pitchFamily="65"/>
              <a:ea typeface="標楷體" pitchFamily="65"/>
            </a:endParaRPr>
          </a:p>
        </p:txBody>
      </p:sp>
      <p:sp>
        <p:nvSpPr>
          <p:cNvPr id="6" name="直線圖說文字 1 5"/>
          <p:cNvSpPr/>
          <p:nvPr/>
        </p:nvSpPr>
        <p:spPr>
          <a:xfrm>
            <a:off x="6300188" y="2708919"/>
            <a:ext cx="2520278" cy="576062"/>
          </a:xfrm>
          <a:custGeom>
            <a:avLst/>
            <a:gdLst>
              <a:gd name="f0" fmla="val w"/>
              <a:gd name="f1" fmla="val h"/>
              <a:gd name="f2" fmla="val ss"/>
              <a:gd name="f3" fmla="val 0"/>
              <a:gd name="f4" fmla="val 119352"/>
              <a:gd name="f5" fmla="val 22362"/>
              <a:gd name="f6" fmla="val 169996"/>
              <a:gd name="f7" fmla="val 1612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FF0000"/>
                </a:solidFill>
                <a:uFillTx/>
                <a:latin typeface="標楷體" pitchFamily="65"/>
                <a:ea typeface="標楷體" pitchFamily="65"/>
              </a:rPr>
              <a:t>點選欄位</a:t>
            </a:r>
            <a:r>
              <a:rPr lang="zh-TW" sz="1800" b="0" i="0" u="none" strike="noStrike" kern="0" cap="none" spc="0" baseline="0">
                <a:solidFill>
                  <a:srgbClr val="FF0000"/>
                </a:solidFill>
                <a:uFillTx/>
                <a:latin typeface="標楷體" pitchFamily="65"/>
                <a:ea typeface="標楷體" pitchFamily="65"/>
              </a:rPr>
              <a:t>註記未受輔個案採用之其他扶助資源</a:t>
            </a:r>
            <a:endParaRPr lang="en-US" sz="1800" b="0" i="0" u="none" strike="noStrike" kern="1200" cap="none" spc="0" baseline="0">
              <a:solidFill>
                <a:srgbClr val="FF0000"/>
              </a:solidFill>
              <a:uFillTx/>
              <a:latin typeface="標楷體" pitchFamily="65"/>
              <a:ea typeface="標楷體" pitchFamily="65"/>
            </a:endParaRPr>
          </a:p>
        </p:txBody>
      </p:sp>
      <p:sp>
        <p:nvSpPr>
          <p:cNvPr id="7" name="直線圖說文字 1 5"/>
          <p:cNvSpPr/>
          <p:nvPr/>
        </p:nvSpPr>
        <p:spPr>
          <a:xfrm>
            <a:off x="1979712" y="2969038"/>
            <a:ext cx="2956200" cy="450762"/>
          </a:xfrm>
          <a:custGeom>
            <a:avLst/>
            <a:gdLst>
              <a:gd name="f0" fmla="val w"/>
              <a:gd name="f1" fmla="val h"/>
              <a:gd name="f2" fmla="val ss"/>
              <a:gd name="f3" fmla="val 0"/>
              <a:gd name="f4" fmla="val 119352"/>
              <a:gd name="f5" fmla="val 22362"/>
              <a:gd name="f6" fmla="val 169996"/>
              <a:gd name="f7" fmla="val 1612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點選欄位即可進行資料編輯</a:t>
            </a:r>
            <a:endParaRPr lang="en-US" sz="1800" b="0" i="0" u="none" strike="noStrike" kern="1200" cap="none" spc="0" baseline="0">
              <a:solidFill>
                <a:srgbClr val="000000"/>
              </a:solidFill>
              <a:uFillTx/>
              <a:latin typeface="標楷體" pitchFamily="65"/>
              <a:ea typeface="標楷體" pitchFamily="65"/>
            </a:endParaRPr>
          </a:p>
        </p:txBody>
      </p:sp>
      <p:sp>
        <p:nvSpPr>
          <p:cNvPr id="8" name="直線圖說文字 1 6"/>
          <p:cNvSpPr/>
          <p:nvPr/>
        </p:nvSpPr>
        <p:spPr>
          <a:xfrm>
            <a:off x="1718367" y="5589242"/>
            <a:ext cx="2156365" cy="394508"/>
          </a:xfrm>
          <a:custGeom>
            <a:avLst/>
            <a:gdLst>
              <a:gd name="f0" fmla="val w"/>
              <a:gd name="f1" fmla="val h"/>
              <a:gd name="f2" fmla="val ss"/>
              <a:gd name="f3" fmla="val 0"/>
              <a:gd name="f4" fmla="+- 0 0 18993"/>
              <a:gd name="f5" fmla="val 10399"/>
              <a:gd name="f6" fmla="+- 0 0 106462"/>
              <a:gd name="f7" fmla="+- 0 0 477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受輔紀錄</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結案紀錄</a:t>
            </a:r>
            <a:endParaRPr lang="en-US" sz="1800" b="0" i="0" u="none" strike="noStrike" kern="1200" cap="none" spc="0" baseline="0">
              <a:solidFill>
                <a:srgbClr val="000000"/>
              </a:solidFill>
              <a:uFillTx/>
              <a:latin typeface="標楷體" pitchFamily="65"/>
              <a:ea typeface="標楷體" pitchFamily="65"/>
            </a:endParaRPr>
          </a:p>
        </p:txBody>
      </p:sp>
      <p:sp>
        <p:nvSpPr>
          <p:cNvPr id="9" name="直線圖說文字 1 10"/>
          <p:cNvSpPr/>
          <p:nvPr/>
        </p:nvSpPr>
        <p:spPr>
          <a:xfrm>
            <a:off x="5037831" y="4934980"/>
            <a:ext cx="3456386" cy="873279"/>
          </a:xfrm>
          <a:custGeom>
            <a:avLst/>
            <a:gdLst>
              <a:gd name="f0" fmla="val w"/>
              <a:gd name="f1" fmla="val h"/>
              <a:gd name="f2" fmla="val ss"/>
              <a:gd name="f3" fmla="val 0"/>
              <a:gd name="f4" fmla="+- 0 0 14464"/>
              <a:gd name="f5" fmla="val 9152"/>
              <a:gd name="f6" fmla="+- 0 0 50161"/>
              <a:gd name="f7" fmla="val 452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呈現手動轉入之學生預受輔科目</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，並列入該科個案學生數計算</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name="Slide15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67B4BE-CDF6-43A6-9F5A-870819D52A74}" type="slidenum">
              <a:t>46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個案名單管理：異動轉銜說明</a:t>
            </a:r>
            <a:endParaRPr lang="en-US" sz="4000"/>
          </a:p>
        </p:txBody>
      </p:sp>
      <p:sp>
        <p:nvSpPr>
          <p:cNvPr id="4" name="內容版面配置區 2"/>
          <p:cNvSpPr txBox="1">
            <a:spLocks noGrp="1"/>
          </p:cNvSpPr>
          <p:nvPr>
            <p:ph idx="1"/>
          </p:nvPr>
        </p:nvSpPr>
        <p:spPr>
          <a:xfrm>
            <a:off x="467541" y="1484784"/>
            <a:ext cx="8229600" cy="4525959"/>
          </a:xfrm>
        </p:spPr>
        <p:txBody>
          <a:bodyPr/>
          <a:lstStyle/>
          <a:p>
            <a:pPr lvl="0">
              <a:lnSpc>
                <a:spcPct val="90000"/>
              </a:lnSpc>
              <a:spcBef>
                <a:spcPts val="700"/>
              </a:spcBef>
            </a:pPr>
            <a:r>
              <a:rPr lang="zh-TW" sz="2400">
                <a:latin typeface="標楷體" pitchFamily="65"/>
                <a:ea typeface="標楷體" pitchFamily="65"/>
              </a:rPr>
              <a:t>異動轉銜條件：</a:t>
            </a:r>
            <a:endParaRPr lang="en-US" sz="2400">
              <a:latin typeface="標楷體" pitchFamily="65"/>
              <a:ea typeface="標楷體" pitchFamily="65"/>
            </a:endParaRPr>
          </a:p>
          <a:p>
            <a:pPr lvl="0">
              <a:lnSpc>
                <a:spcPct val="90000"/>
              </a:lnSpc>
              <a:spcBef>
                <a:spcPts val="700"/>
              </a:spcBef>
            </a:pPr>
            <a:endParaRPr lang="en-US" sz="2400">
              <a:latin typeface="標楷體" pitchFamily="65"/>
              <a:ea typeface="標楷體" pitchFamily="65"/>
            </a:endParaRPr>
          </a:p>
          <a:p>
            <a:pPr lvl="0">
              <a:lnSpc>
                <a:spcPct val="90000"/>
              </a:lnSpc>
              <a:spcBef>
                <a:spcPts val="700"/>
              </a:spcBef>
            </a:pPr>
            <a:endParaRPr lang="en-US" sz="2400">
              <a:latin typeface="標楷體" pitchFamily="65"/>
              <a:ea typeface="標楷體" pitchFamily="65"/>
            </a:endParaRPr>
          </a:p>
          <a:p>
            <a:pPr lvl="0">
              <a:lnSpc>
                <a:spcPct val="90000"/>
              </a:lnSpc>
              <a:spcBef>
                <a:spcPts val="700"/>
              </a:spcBef>
            </a:pPr>
            <a:endParaRPr lang="en-US" sz="2400">
              <a:latin typeface="標楷體" pitchFamily="65"/>
              <a:ea typeface="標楷體" pitchFamily="65"/>
            </a:endParaRPr>
          </a:p>
          <a:p>
            <a:pPr lvl="0">
              <a:lnSpc>
                <a:spcPct val="90000"/>
              </a:lnSpc>
              <a:spcBef>
                <a:spcPts val="700"/>
              </a:spcBef>
            </a:pPr>
            <a:r>
              <a:rPr lang="zh-TW" sz="2400">
                <a:latin typeface="標楷體" pitchFamily="65"/>
                <a:ea typeface="標楷體" pitchFamily="65"/>
              </a:rPr>
              <a:t>六、九年級畢業生異動轉銜：</a:t>
            </a:r>
            <a:endParaRPr lang="en-US" sz="2400">
              <a:latin typeface="標楷體" pitchFamily="65"/>
              <a:ea typeface="標楷體" pitchFamily="65"/>
            </a:endParaRPr>
          </a:p>
          <a:p>
            <a:pPr marL="514350" lvl="0" indent="-514350">
              <a:lnSpc>
                <a:spcPct val="90000"/>
              </a:lnSpc>
              <a:spcBef>
                <a:spcPts val="700"/>
              </a:spcBef>
              <a:buFont typeface="Calibri"/>
              <a:buAutoNum type="arabicParenR"/>
            </a:pPr>
            <a:r>
              <a:rPr lang="zh-TW" sz="2200">
                <a:latin typeface="標楷體" pitchFamily="65"/>
                <a:ea typeface="標楷體" pitchFamily="65"/>
              </a:rPr>
              <a:t>六年級未結案之個案學生應由其就讀學校於每年</a:t>
            </a:r>
            <a:r>
              <a:rPr lang="en-US" sz="2200">
                <a:solidFill>
                  <a:srgbClr val="FF0000"/>
                </a:solidFill>
                <a:latin typeface="標楷體" pitchFamily="65"/>
                <a:ea typeface="標楷體" pitchFamily="65"/>
              </a:rPr>
              <a:t>6/20</a:t>
            </a:r>
            <a:r>
              <a:rPr lang="zh-TW" sz="2200">
                <a:solidFill>
                  <a:srgbClr val="FF0000"/>
                </a:solidFill>
                <a:latin typeface="標楷體" pitchFamily="65"/>
                <a:ea typeface="標楷體" pitchFamily="65"/>
              </a:rPr>
              <a:t>前</a:t>
            </a:r>
            <a:r>
              <a:rPr lang="zh-TW" sz="2200">
                <a:latin typeface="標楷體" pitchFamily="65"/>
                <a:ea typeface="標楷體" pitchFamily="65"/>
              </a:rPr>
              <a:t>，主動完成異動轉銜之轉出作業。</a:t>
            </a:r>
            <a:endParaRPr lang="en-US" sz="2200">
              <a:latin typeface="標楷體" pitchFamily="65"/>
              <a:ea typeface="標楷體" pitchFamily="65"/>
            </a:endParaRPr>
          </a:p>
          <a:p>
            <a:pPr marL="514350" lvl="0" indent="-514350">
              <a:lnSpc>
                <a:spcPct val="90000"/>
              </a:lnSpc>
              <a:spcBef>
                <a:spcPts val="700"/>
              </a:spcBef>
              <a:buFont typeface="Calibri"/>
              <a:buAutoNum type="arabicParenR"/>
            </a:pPr>
            <a:r>
              <a:rPr lang="zh-TW" sz="2200">
                <a:latin typeface="標楷體" pitchFamily="65"/>
                <a:ea typeface="標楷體" pitchFamily="65"/>
              </a:rPr>
              <a:t>各國民中學至遲應於每年</a:t>
            </a:r>
            <a:r>
              <a:rPr lang="en-US" sz="2200">
                <a:solidFill>
                  <a:srgbClr val="FF0000"/>
                </a:solidFill>
                <a:latin typeface="標楷體" pitchFamily="65"/>
                <a:ea typeface="標楷體" pitchFamily="65"/>
              </a:rPr>
              <a:t>6/30</a:t>
            </a:r>
            <a:r>
              <a:rPr lang="zh-TW" sz="2200">
                <a:solidFill>
                  <a:srgbClr val="FF0000"/>
                </a:solidFill>
                <a:latin typeface="標楷體" pitchFamily="65"/>
                <a:ea typeface="標楷體" pitchFamily="65"/>
              </a:rPr>
              <a:t>前</a:t>
            </a:r>
            <a:r>
              <a:rPr lang="zh-TW" sz="2200">
                <a:latin typeface="標楷體" pitchFamily="65"/>
                <a:ea typeface="標楷體" pitchFamily="65"/>
              </a:rPr>
              <a:t>，完成新生之個案學生轉入作業。但新生報到日期晚於</a:t>
            </a:r>
            <a:r>
              <a:rPr lang="en-US" sz="2200">
                <a:latin typeface="標楷體" pitchFamily="65"/>
                <a:ea typeface="標楷體" pitchFamily="65"/>
              </a:rPr>
              <a:t>6/30</a:t>
            </a:r>
            <a:r>
              <a:rPr lang="zh-TW" sz="2200">
                <a:latin typeface="標楷體" pitchFamily="65"/>
                <a:ea typeface="標楷體" pitchFamily="65"/>
              </a:rPr>
              <a:t>之地方政府，其所屬國民中學得延後至該校新生報到日期後二日內完成轉入作業。</a:t>
            </a:r>
            <a:endParaRPr lang="en-US" sz="2200">
              <a:latin typeface="標楷體" pitchFamily="65"/>
              <a:ea typeface="標楷體" pitchFamily="65"/>
            </a:endParaRPr>
          </a:p>
          <a:p>
            <a:pPr marL="514350" lvl="0" indent="-514350">
              <a:lnSpc>
                <a:spcPct val="90000"/>
              </a:lnSpc>
              <a:spcBef>
                <a:spcPts val="700"/>
              </a:spcBef>
              <a:buFont typeface="Calibri"/>
              <a:buAutoNum type="arabicParenR"/>
            </a:pPr>
            <a:r>
              <a:rPr lang="zh-TW" sz="2200">
                <a:latin typeface="標楷體" pitchFamily="65"/>
                <a:ea typeface="標楷體" pitchFamily="65"/>
              </a:rPr>
              <a:t>九年級之個案學生由其就讀學校將學生異動內容修正成「畢業」或「結業」。</a:t>
            </a:r>
          </a:p>
          <a:p>
            <a:pPr marL="0" lvl="0" indent="0">
              <a:lnSpc>
                <a:spcPct val="90000"/>
              </a:lnSpc>
              <a:spcBef>
                <a:spcPts val="700"/>
              </a:spcBef>
              <a:buNone/>
            </a:pPr>
            <a:endParaRPr lang="en-US" sz="2400">
              <a:latin typeface="標楷體" pitchFamily="65"/>
              <a:ea typeface="標楷體" pitchFamily="65"/>
            </a:endParaRPr>
          </a:p>
          <a:p>
            <a:pPr lvl="0">
              <a:lnSpc>
                <a:spcPct val="90000"/>
              </a:lnSpc>
              <a:spcBef>
                <a:spcPts val="700"/>
              </a:spcBef>
            </a:pPr>
            <a:endParaRPr lang="en-US" sz="2400">
              <a:latin typeface="標楷體" pitchFamily="65"/>
              <a:ea typeface="標楷體" pitchFamily="65"/>
            </a:endParaRPr>
          </a:p>
        </p:txBody>
      </p:sp>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131838" y="1556793"/>
            <a:ext cx="3933821" cy="1457325"/>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name="Slide152">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697345" y="1275982"/>
            <a:ext cx="7749309" cy="5548888"/>
          </a:xfrm>
          <a:prstGeom prst="rect">
            <a:avLst/>
          </a:prstGeom>
          <a:ln>
            <a:solidFill>
              <a:schemeClr val="tx1"/>
            </a:solidFill>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83735EA-25E4-4D9F-BB8D-98CC76286EA2}" type="slidenum">
              <a:t>47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rotWithShape="1">
          <a:blip r:embed="rId3"/>
          <a:srcRect l="-291" t="30985" r="291" b="1168"/>
          <a:stretch/>
        </p:blipFill>
        <p:spPr>
          <a:xfrm>
            <a:off x="2724518" y="2725160"/>
            <a:ext cx="6357338" cy="1987961"/>
          </a:xfrm>
          <a:prstGeom prst="rect">
            <a:avLst/>
          </a:prstGeom>
          <a:noFill/>
          <a:ln w="9528" cap="flat">
            <a:solidFill>
              <a:srgbClr val="000000"/>
            </a:solidFill>
            <a:prstDash val="solid"/>
            <a:miter/>
          </a:ln>
        </p:spPr>
      </p:pic>
      <p:sp>
        <p:nvSpPr>
          <p:cNvPr id="5" name="直線圖說文字 1 5"/>
          <p:cNvSpPr/>
          <p:nvPr/>
        </p:nvSpPr>
        <p:spPr>
          <a:xfrm>
            <a:off x="3553648" y="2725160"/>
            <a:ext cx="1224134" cy="458754"/>
          </a:xfrm>
          <a:custGeom>
            <a:avLst/>
            <a:gdLst>
              <a:gd name="f0" fmla="val w"/>
              <a:gd name="f1" fmla="val h"/>
              <a:gd name="f2" fmla="val ss"/>
              <a:gd name="f3" fmla="val 0"/>
              <a:gd name="f4" fmla="val 61763"/>
              <a:gd name="f5" fmla="+- 0 0 8999"/>
              <a:gd name="f6" fmla="val 129893"/>
              <a:gd name="f7" fmla="+- 0 0 4507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對象勾選</a:t>
            </a:r>
            <a:endParaRPr lang="en-US" sz="1800" b="0" i="0" u="none" strike="noStrike" kern="1200" cap="none" spc="0" baseline="0">
              <a:solidFill>
                <a:srgbClr val="000000"/>
              </a:solidFill>
              <a:uFillTx/>
              <a:latin typeface="標楷體" pitchFamily="65"/>
              <a:ea typeface="標楷體" pitchFamily="65"/>
            </a:endParaRPr>
          </a:p>
        </p:txBody>
      </p:sp>
      <p:sp>
        <p:nvSpPr>
          <p:cNvPr id="6" name="圓角矩形 6"/>
          <p:cNvSpPr/>
          <p:nvPr/>
        </p:nvSpPr>
        <p:spPr>
          <a:xfrm>
            <a:off x="1621555" y="3995010"/>
            <a:ext cx="936098" cy="31468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標楷體"/>
              <a:ea typeface="標楷體"/>
            </a:endParaRPr>
          </a:p>
        </p:txBody>
      </p:sp>
      <p:sp>
        <p:nvSpPr>
          <p:cNvPr id="7" name="直線圖說文字 1 7"/>
          <p:cNvSpPr/>
          <p:nvPr/>
        </p:nvSpPr>
        <p:spPr>
          <a:xfrm>
            <a:off x="6168556" y="3526843"/>
            <a:ext cx="1368152" cy="458754"/>
          </a:xfrm>
          <a:custGeom>
            <a:avLst/>
            <a:gdLst>
              <a:gd name="f0" fmla="val w"/>
              <a:gd name="f1" fmla="val h"/>
              <a:gd name="f2" fmla="val ss"/>
              <a:gd name="f3" fmla="val 0"/>
              <a:gd name="f4" fmla="val 61763"/>
              <a:gd name="f5" fmla="+- 0 0 8999"/>
              <a:gd name="f6" fmla="val 129893"/>
              <a:gd name="f7" fmla="+- 0 0 4507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功能按鈕列</a:t>
            </a:r>
            <a:endParaRPr lang="en-US" sz="1800" b="0" i="0" u="none" strike="noStrike" kern="1200" cap="none" spc="0" baseline="0">
              <a:solidFill>
                <a:srgbClr val="000000"/>
              </a:solidFill>
              <a:uFillTx/>
              <a:latin typeface="標楷體" pitchFamily="65"/>
              <a:ea typeface="標楷體" pitchFamily="65"/>
            </a:endParaRPr>
          </a:p>
        </p:txBody>
      </p:sp>
      <p:sp>
        <p:nvSpPr>
          <p:cNvPr id="8" name="標題 1"/>
          <p:cNvSpPr txBox="1"/>
          <p:nvPr/>
        </p:nvSpPr>
        <p:spPr>
          <a:xfrm>
            <a:off x="457200" y="274640"/>
            <a:ext cx="8229600" cy="1143000"/>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4000" b="0" i="0" u="none" strike="noStrike" kern="1200" cap="none" spc="0" baseline="0">
                <a:solidFill>
                  <a:srgbClr val="953735"/>
                </a:solidFill>
                <a:uFillTx/>
                <a:latin typeface="標楷體" pitchFamily="65"/>
                <a:ea typeface="標楷體" pitchFamily="65"/>
              </a:rPr>
              <a:t>個案名單管理→異動轉銜清單</a:t>
            </a:r>
            <a:endParaRPr lang="en-US" sz="4000" b="0" i="0" u="none" strike="noStrike" kern="1200" cap="none" spc="0" baseline="0">
              <a:solidFill>
                <a:srgbClr val="000000"/>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name="Slide244">
    <p:spTree>
      <p:nvGrpSpPr>
        <p:cNvPr id="1" name=""/>
        <p:cNvGrpSpPr/>
        <p:nvPr/>
      </p:nvGrpSpPr>
      <p:grpSpPr>
        <a:xfrm>
          <a:off x="0" y="0"/>
          <a:ext cx="0" cy="0"/>
          <a:chOff x="0" y="0"/>
          <a:chExt cx="0" cy="0"/>
        </a:xfrm>
      </p:grpSpPr>
      <p:sp>
        <p:nvSpPr>
          <p:cNvPr id="2" name="標題 1"/>
          <p:cNvSpPr txBox="1">
            <a:spLocks noGrp="1"/>
          </p:cNvSpPr>
          <p:nvPr>
            <p:ph type="title"/>
          </p:nvPr>
        </p:nvSpPr>
        <p:spPr>
          <a:xfrm>
            <a:off x="467541" y="-171404"/>
            <a:ext cx="8229600" cy="1143000"/>
          </a:xfrm>
        </p:spPr>
        <p:txBody>
          <a:bodyPr/>
          <a:lstStyle/>
          <a:p>
            <a:pPr lvl="0"/>
            <a:r>
              <a:rPr lang="zh-TW">
                <a:solidFill>
                  <a:srgbClr val="953735"/>
                </a:solidFill>
                <a:latin typeface="標楷體" pitchFamily="65"/>
                <a:ea typeface="標楷體" pitchFamily="65"/>
              </a:rPr>
              <a:t>個案名單管理：結案說明</a:t>
            </a:r>
            <a:endParaRPr lang="en-US"/>
          </a:p>
        </p:txBody>
      </p:sp>
      <p:sp>
        <p:nvSpPr>
          <p:cNvPr id="3" name="內容版面配置區 2"/>
          <p:cNvSpPr txBox="1">
            <a:spLocks noGrp="1"/>
          </p:cNvSpPr>
          <p:nvPr>
            <p:ph idx="1"/>
          </p:nvPr>
        </p:nvSpPr>
        <p:spPr>
          <a:xfrm>
            <a:off x="457200" y="764703"/>
            <a:ext cx="8229600" cy="4525959"/>
          </a:xfrm>
        </p:spPr>
        <p:txBody>
          <a:bodyPr/>
          <a:lstStyle/>
          <a:p>
            <a:pPr lvl="0">
              <a:spcBef>
                <a:spcPts val="700"/>
              </a:spcBef>
            </a:pPr>
            <a:r>
              <a:rPr lang="zh-TW" sz="2800">
                <a:latin typeface="標楷體" pitchFamily="65"/>
                <a:ea typeface="標楷體" pitchFamily="65"/>
              </a:rPr>
              <a:t>個案學生具下列因素者，經學校學習輔導小組會議決議後，應於學生管理系統登錄結案：</a:t>
            </a:r>
            <a:endParaRPr lang="en-US" sz="2800">
              <a:latin typeface="標楷體" pitchFamily="65"/>
              <a:ea typeface="標楷體" pitchFamily="65"/>
            </a:endParaRPr>
          </a:p>
          <a:p>
            <a:pPr lvl="0">
              <a:spcBef>
                <a:spcPts val="700"/>
              </a:spcBef>
            </a:pPr>
            <a:endParaRPr lang="en-US" sz="2800">
              <a:latin typeface="標楷體" pitchFamily="65"/>
              <a:ea typeface="標楷體" pitchFamily="65"/>
            </a:endParaRPr>
          </a:p>
          <a:p>
            <a:pPr marL="0" lvl="0" indent="0">
              <a:spcBef>
                <a:spcPts val="700"/>
              </a:spcBef>
              <a:buNone/>
            </a:pPr>
            <a:endParaRPr lang="en-US" sz="2800">
              <a:latin typeface="標楷體" pitchFamily="65"/>
              <a:ea typeface="標楷體" pitchFamily="65"/>
            </a:endParaRPr>
          </a:p>
          <a:p>
            <a:pPr lvl="0">
              <a:spcBef>
                <a:spcPts val="700"/>
              </a:spcBef>
            </a:pPr>
            <a:r>
              <a:rPr lang="zh-TW" sz="2800">
                <a:latin typeface="標楷體" pitchFamily="65"/>
                <a:ea typeface="標楷體" pitchFamily="65"/>
              </a:rPr>
              <a:t>選擇其他因素，需再勾選結案情形</a:t>
            </a:r>
            <a:r>
              <a:rPr lang="en-US" sz="2800">
                <a:latin typeface="標楷體" pitchFamily="65"/>
                <a:ea typeface="標楷體" pitchFamily="65"/>
              </a:rPr>
              <a:t>(</a:t>
            </a:r>
            <a:r>
              <a:rPr lang="zh-TW" sz="2800">
                <a:latin typeface="標楷體" pitchFamily="65"/>
                <a:ea typeface="標楷體" pitchFamily="65"/>
              </a:rPr>
              <a:t>可複選</a:t>
            </a:r>
            <a:r>
              <a:rPr lang="en-US" sz="2800">
                <a:latin typeface="標楷體" pitchFamily="65"/>
                <a:ea typeface="標楷體" pitchFamily="65"/>
              </a:rPr>
              <a:t>)</a:t>
            </a:r>
            <a:r>
              <a:rPr lang="zh-TW" sz="2800">
                <a:latin typeface="標楷體" pitchFamily="65"/>
                <a:ea typeface="標楷體" pitchFamily="65"/>
              </a:rPr>
              <a:t>，若勾選其他，則需填寫說明</a:t>
            </a:r>
            <a:r>
              <a:rPr lang="en-US" sz="2800">
                <a:latin typeface="標楷體" pitchFamily="65"/>
                <a:ea typeface="標楷體" pitchFamily="65"/>
              </a:rPr>
              <a:t>(20</a:t>
            </a:r>
            <a:r>
              <a:rPr lang="zh-TW" sz="2800">
                <a:latin typeface="標楷體" pitchFamily="65"/>
                <a:ea typeface="標楷體" pitchFamily="65"/>
              </a:rPr>
              <a:t>字以內</a:t>
            </a:r>
            <a:r>
              <a:rPr lang="en-US" sz="2800">
                <a:latin typeface="標楷體" pitchFamily="65"/>
                <a:ea typeface="標楷體" pitchFamily="65"/>
              </a:rPr>
              <a:t>)</a:t>
            </a:r>
            <a:r>
              <a:rPr lang="zh-TW" sz="2800">
                <a:latin typeface="標楷體" pitchFamily="65"/>
                <a:ea typeface="標楷體" pitchFamily="65"/>
              </a:rPr>
              <a:t>。</a:t>
            </a:r>
            <a:endParaRPr lang="en-US" sz="2800">
              <a:latin typeface="標楷體" pitchFamily="65"/>
              <a:ea typeface="標楷體" pitchFamily="65"/>
            </a:endParaRPr>
          </a:p>
          <a:p>
            <a:pPr lvl="0">
              <a:spcBef>
                <a:spcPts val="700"/>
              </a:spcBef>
            </a:pPr>
            <a:r>
              <a:rPr lang="zh-TW" sz="2800">
                <a:latin typeface="標楷體" pitchFamily="65"/>
                <a:ea typeface="標楷體" pitchFamily="65"/>
              </a:rPr>
              <a:t>再輸入會議主持人及會議日期，即可完成結案。</a:t>
            </a:r>
            <a:endParaRPr lang="en-US" sz="2800">
              <a:latin typeface="標楷體" pitchFamily="65"/>
              <a:ea typeface="標楷體" pitchFamily="65"/>
            </a:endParaRPr>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267739" y="4149080"/>
            <a:ext cx="4464493" cy="2664296"/>
          </a:xfrm>
          <a:prstGeom prst="rect">
            <a:avLst/>
          </a:prstGeom>
          <a:noFill/>
          <a:ln w="9528" cap="flat">
            <a:solidFill>
              <a:srgbClr val="000000"/>
            </a:solidFill>
            <a:prstDash val="solid"/>
            <a:miter/>
          </a:ln>
        </p:spPr>
      </p:pic>
      <p:pic>
        <p:nvPicPr>
          <p:cNvPr id="5" name="Picture 3">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971595" y="1700811"/>
            <a:ext cx="4608511" cy="1072508"/>
          </a:xfrm>
          <a:prstGeom prst="rect">
            <a:avLst/>
          </a:prstGeom>
          <a:noFill/>
          <a:ln w="9528" cap="flat">
            <a:solidFill>
              <a:srgbClr val="000000"/>
            </a:solidFill>
            <a:prstDash val="solid"/>
            <a:miter/>
          </a:ln>
        </p:spPr>
      </p:pic>
      <p:pic>
        <p:nvPicPr>
          <p:cNvPr id="6" name="Picture 2">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5756129" y="1628802"/>
            <a:ext cx="3064346" cy="1144508"/>
          </a:xfrm>
          <a:prstGeom prst="rect">
            <a:avLst/>
          </a:prstGeom>
          <a:noFill/>
          <a:ln w="9528" cap="flat">
            <a:solidFill>
              <a:srgbClr val="000000"/>
            </a:solidFill>
            <a:prstDash val="solid"/>
            <a:miter/>
          </a:ln>
        </p:spPr>
      </p:pic>
      <p:sp>
        <p:nvSpPr>
          <p:cNvPr id="7" name="矩形 3"/>
          <p:cNvSpPr/>
          <p:nvPr/>
        </p:nvSpPr>
        <p:spPr>
          <a:xfrm>
            <a:off x="2483766" y="4797152"/>
            <a:ext cx="2952332" cy="684071"/>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8" name="矩形 4"/>
          <p:cNvSpPr/>
          <p:nvPr/>
        </p:nvSpPr>
        <p:spPr>
          <a:xfrm>
            <a:off x="8761808" y="6444041"/>
            <a:ext cx="418703"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0B61A1-A5AD-49DA-9675-95D2BF9978BE}" type="slidenum">
              <a:t>48</a:t>
            </a:fld>
            <a:endParaRPr lang="en-US" sz="1800" b="0" i="0" u="none" strike="noStrike" kern="1200" cap="none" spc="0" baseline="0">
              <a:solidFill>
                <a:srgbClr val="000000"/>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name="Slide153">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697345" y="1248955"/>
            <a:ext cx="7749309" cy="5548888"/>
          </a:xfrm>
          <a:prstGeom prst="rect">
            <a:avLst/>
          </a:prstGeom>
          <a:ln>
            <a:solidFill>
              <a:schemeClr val="tx1"/>
            </a:solidFill>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ED7F96E-2816-4135-8CF5-921FF7B24D63}" type="slidenum">
              <a:t>49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grpSp>
        <p:nvGrpSpPr>
          <p:cNvPr id="4" name="群組 4"/>
          <p:cNvGrpSpPr/>
          <p:nvPr/>
        </p:nvGrpSpPr>
        <p:grpSpPr>
          <a:xfrm>
            <a:off x="3088514" y="2225963"/>
            <a:ext cx="5993343" cy="1697899"/>
            <a:chOff x="3088514" y="2225963"/>
            <a:chExt cx="5993343" cy="1697899"/>
          </a:xfrm>
        </p:grpSpPr>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rotWithShape="1">
            <a:blip r:embed="rId3"/>
            <a:srcRect t="28180"/>
            <a:stretch/>
          </p:blipFill>
          <p:spPr>
            <a:xfrm>
              <a:off x="3088514" y="2225963"/>
              <a:ext cx="5993343" cy="1697899"/>
            </a:xfrm>
            <a:prstGeom prst="rect">
              <a:avLst/>
            </a:prstGeom>
            <a:noFill/>
            <a:ln w="9528" cap="flat">
              <a:solidFill>
                <a:srgbClr val="000000"/>
              </a:solidFill>
              <a:prstDash val="solid"/>
              <a:miter/>
            </a:ln>
          </p:spPr>
        </p:pic>
        <p:sp>
          <p:nvSpPr>
            <p:cNvPr id="6" name="直線圖說文字 1 6"/>
            <p:cNvSpPr/>
            <p:nvPr/>
          </p:nvSpPr>
          <p:spPr>
            <a:xfrm>
              <a:off x="6392204" y="3399821"/>
              <a:ext cx="1448839" cy="330491"/>
            </a:xfrm>
            <a:custGeom>
              <a:avLst/>
              <a:gdLst>
                <a:gd name="f0" fmla="val w"/>
                <a:gd name="f1" fmla="val h"/>
                <a:gd name="f2" fmla="val ss"/>
                <a:gd name="f3" fmla="val 0"/>
                <a:gd name="f4" fmla="val 48475"/>
                <a:gd name="f5" fmla="+- 0 0 2634"/>
                <a:gd name="f6" fmla="val 91926"/>
                <a:gd name="f7" fmla="+- 0 0 3489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功能按鈕列</a:t>
              </a:r>
              <a:endParaRPr lang="en-US" sz="1800" b="0" i="0" u="none" strike="noStrike" kern="1200" cap="none" spc="0" baseline="0">
                <a:solidFill>
                  <a:srgbClr val="000000"/>
                </a:solidFill>
                <a:uFillTx/>
                <a:latin typeface="標楷體" pitchFamily="65"/>
                <a:ea typeface="標楷體" pitchFamily="65"/>
              </a:endParaRPr>
            </a:p>
          </p:txBody>
        </p:sp>
      </p:grpSp>
      <p:sp>
        <p:nvSpPr>
          <p:cNvPr id="7" name="標題 1"/>
          <p:cNvSpPr txBox="1">
            <a:spLocks noGrp="1"/>
          </p:cNvSpPr>
          <p:nvPr>
            <p:ph type="title"/>
          </p:nvPr>
        </p:nvSpPr>
        <p:spPr/>
        <p:txBody>
          <a:bodyPr/>
          <a:lstStyle/>
          <a:p>
            <a:pPr lvl="0"/>
            <a:r>
              <a:rPr lang="zh-TW" sz="4000" dirty="0">
                <a:solidFill>
                  <a:srgbClr val="953735"/>
                </a:solidFill>
                <a:latin typeface="標楷體" pitchFamily="65"/>
                <a:ea typeface="標楷體" pitchFamily="65"/>
              </a:rPr>
              <a:t>個案名單管理→結案清單</a:t>
            </a:r>
          </a:p>
        </p:txBody>
      </p:sp>
      <p:sp>
        <p:nvSpPr>
          <p:cNvPr id="8" name="矩形 10"/>
          <p:cNvSpPr/>
          <p:nvPr/>
        </p:nvSpPr>
        <p:spPr>
          <a:xfrm>
            <a:off x="2567709" y="3995863"/>
            <a:ext cx="924173" cy="369234"/>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p>
            <a:pPr lvl="0"/>
            <a:r>
              <a:rPr lang="zh-TW" sz="4000">
                <a:solidFill>
                  <a:srgbClr val="953735"/>
                </a:solidFill>
                <a:latin typeface="標楷體" pitchFamily="65"/>
                <a:ea typeface="標楷體" pitchFamily="65"/>
                <a:cs typeface="Times New Roman" pitchFamily="18"/>
              </a:rPr>
              <a:t>學習扶助基本學習內容</a:t>
            </a:r>
          </a:p>
        </p:txBody>
      </p:sp>
      <p:sp>
        <p:nvSpPr>
          <p:cNvPr id="3" name="內容版面配置區 2"/>
          <p:cNvSpPr txBox="1">
            <a:spLocks noGrp="1"/>
          </p:cNvSpPr>
          <p:nvPr>
            <p:ph idx="1"/>
          </p:nvPr>
        </p:nvSpPr>
        <p:spPr>
          <a:xfrm>
            <a:off x="467541" y="1196748"/>
            <a:ext cx="8229600" cy="936107"/>
          </a:xfrm>
        </p:spPr>
        <p:txBody>
          <a:bodyPr/>
          <a:lstStyle/>
          <a:p>
            <a:pPr lvl="0">
              <a:spcBef>
                <a:spcPts val="600"/>
              </a:spcBef>
            </a:pPr>
            <a:r>
              <a:rPr lang="zh-TW" sz="2400">
                <a:latin typeface="標楷體" pitchFamily="65"/>
                <a:ea typeface="標楷體" pitchFamily="65"/>
              </a:rPr>
              <a:t>係指無論課程綱要或課程標準如何改變、教材如何重編，學生在該年級之工具學科中必須習得之最基本內容。</a:t>
            </a:r>
            <a:endParaRPr lang="en-US" sz="2400">
              <a:latin typeface="標楷體" pitchFamily="65"/>
              <a:ea typeface="標楷體" pitchFamily="65"/>
            </a:endParaRPr>
          </a:p>
        </p:txBody>
      </p:sp>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54BDCB3-59C6-40B0-A650-6B2967C49000}" type="slidenum">
              <a:t>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683568" y="2069314"/>
            <a:ext cx="7704853" cy="4324316"/>
          </a:xfrm>
          <a:prstGeom prst="rect">
            <a:avLst/>
          </a:prstGeom>
          <a:noFill/>
          <a:ln w="9528" cap="flat">
            <a:solidFill>
              <a:srgbClr val="7F7F7F"/>
            </a:solidFill>
            <a:prstDash val="solid"/>
            <a:miter/>
          </a:ln>
        </p:spPr>
      </p:pic>
      <p:sp>
        <p:nvSpPr>
          <p:cNvPr id="6" name="矩形 5"/>
          <p:cNvSpPr/>
          <p:nvPr/>
        </p:nvSpPr>
        <p:spPr>
          <a:xfrm>
            <a:off x="5364089" y="2420892"/>
            <a:ext cx="864098" cy="28803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7" name="矩形 7"/>
          <p:cNvSpPr/>
          <p:nvPr/>
        </p:nvSpPr>
        <p:spPr>
          <a:xfrm>
            <a:off x="1043604" y="5157188"/>
            <a:ext cx="864098" cy="28803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name="Slide154">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702759-0CE8-4D93-BD8C-5C4A4DFE2D37}" type="slidenum">
              <a:t>50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學習輔導小組</a:t>
            </a:r>
          </a:p>
        </p:txBody>
      </p:sp>
      <p:sp>
        <p:nvSpPr>
          <p:cNvPr id="4" name="內容版面配置區 2"/>
          <p:cNvSpPr txBox="1">
            <a:spLocks noGrp="1"/>
          </p:cNvSpPr>
          <p:nvPr>
            <p:ph idx="1"/>
          </p:nvPr>
        </p:nvSpPr>
        <p:spPr>
          <a:xfrm>
            <a:off x="467541" y="1340766"/>
            <a:ext cx="8229600" cy="4525959"/>
          </a:xfrm>
        </p:spPr>
        <p:txBody>
          <a:bodyPr/>
          <a:lstStyle/>
          <a:p>
            <a:pPr lvl="0">
              <a:spcBef>
                <a:spcPts val="600"/>
              </a:spcBef>
            </a:pPr>
            <a:r>
              <a:rPr lang="zh-TW" sz="2400">
                <a:latin typeface="標楷體" pitchFamily="65"/>
                <a:ea typeface="標楷體" pitchFamily="65"/>
              </a:rPr>
              <a:t>對於需要進行學習扶助的學生，</a:t>
            </a:r>
            <a:r>
              <a:rPr lang="zh-TW" sz="2400" b="1">
                <a:latin typeface="標楷體" pitchFamily="65"/>
                <a:ea typeface="標楷體" pitchFamily="65"/>
              </a:rPr>
              <a:t>學校校長</a:t>
            </a:r>
            <a:r>
              <a:rPr lang="zh-TW" sz="2400">
                <a:latin typeface="標楷體" pitchFamily="65"/>
                <a:ea typeface="標楷體" pitchFamily="65"/>
              </a:rPr>
              <a:t>須召集相關處室成立「學習輔導小組」，規劃與執行本要點相關事項。</a:t>
            </a:r>
            <a:endParaRPr lang="en-US" sz="2400">
              <a:latin typeface="標楷體" pitchFamily="65"/>
              <a:ea typeface="標楷體" pitchFamily="65"/>
            </a:endParaRPr>
          </a:p>
          <a:p>
            <a:pPr lvl="0">
              <a:spcBef>
                <a:spcPts val="600"/>
              </a:spcBef>
            </a:pPr>
            <a:r>
              <a:rPr lang="zh-TW" sz="2400">
                <a:latin typeface="標楷體" pitchFamily="65"/>
                <a:ea typeface="標楷體" pitchFamily="65"/>
              </a:rPr>
              <a:t>主要工作：</a:t>
            </a:r>
            <a:endParaRPr lang="en-US" sz="2400">
              <a:latin typeface="標楷體" pitchFamily="65"/>
              <a:ea typeface="標楷體" pitchFamily="65"/>
            </a:endParaRPr>
          </a:p>
          <a:p>
            <a:pPr marL="0" lvl="0" indent="0">
              <a:spcBef>
                <a:spcPts val="600"/>
              </a:spcBef>
              <a:buNone/>
            </a:pPr>
            <a:r>
              <a:rPr lang="en-US" sz="2400">
                <a:latin typeface="標楷體" pitchFamily="65"/>
                <a:ea typeface="標楷體" pitchFamily="65"/>
              </a:rPr>
              <a:t>1.</a:t>
            </a:r>
            <a:r>
              <a:rPr lang="zh-TW" sz="2400">
                <a:latin typeface="標楷體" pitchFamily="65"/>
                <a:ea typeface="標楷體" pitchFamily="65"/>
              </a:rPr>
              <a:t>評估除了測驗未通過的學生之外，其他學生是否需要接受學習扶助。</a:t>
            </a:r>
            <a:endParaRPr lang="en-US" sz="2400">
              <a:latin typeface="標楷體" pitchFamily="65"/>
              <a:ea typeface="標楷體" pitchFamily="65"/>
            </a:endParaRPr>
          </a:p>
          <a:p>
            <a:pPr marL="0" lvl="0" indent="0">
              <a:spcBef>
                <a:spcPts val="600"/>
              </a:spcBef>
              <a:buNone/>
            </a:pPr>
            <a:r>
              <a:rPr lang="en-US" sz="2400">
                <a:latin typeface="標楷體" pitchFamily="65"/>
                <a:ea typeface="標楷體" pitchFamily="65"/>
              </a:rPr>
              <a:t>2.</a:t>
            </a:r>
            <a:r>
              <a:rPr lang="zh-TW" sz="2400">
                <a:latin typeface="標楷體" pitchFamily="65"/>
                <a:ea typeface="標楷體" pitchFamily="65"/>
              </a:rPr>
              <a:t>身心障礙學生經小組認定確有受測困難，得免參加篩選及成長測驗。</a:t>
            </a:r>
            <a:endParaRPr lang="en-US" sz="2400">
              <a:latin typeface="標楷體" pitchFamily="65"/>
              <a:ea typeface="標楷體" pitchFamily="65"/>
            </a:endParaRPr>
          </a:p>
          <a:p>
            <a:pPr marL="0" lvl="0" indent="0">
              <a:spcBef>
                <a:spcPts val="600"/>
              </a:spcBef>
              <a:buNone/>
            </a:pPr>
            <a:r>
              <a:rPr lang="en-US" sz="2400">
                <a:latin typeface="標楷體" pitchFamily="65"/>
                <a:ea typeface="標楷體" pitchFamily="65"/>
              </a:rPr>
              <a:t>3.</a:t>
            </a:r>
            <a:r>
              <a:rPr lang="zh-TW" sz="2400">
                <a:latin typeface="標楷體" pitchFamily="65"/>
                <a:ea typeface="標楷體" pitchFamily="65"/>
              </a:rPr>
              <a:t>決議個案學生是否達結案因素。</a:t>
            </a:r>
            <a:endParaRPr lang="en-US" sz="2400">
              <a:latin typeface="標楷體" pitchFamily="65"/>
              <a:ea typeface="標楷體" pitchFamily="65"/>
            </a:endParaRPr>
          </a:p>
        </p:txBody>
      </p:sp>
      <p:grpSp>
        <p:nvGrpSpPr>
          <p:cNvPr id="5" name="群組 4"/>
          <p:cNvGrpSpPr/>
          <p:nvPr/>
        </p:nvGrpSpPr>
        <p:grpSpPr>
          <a:xfrm>
            <a:off x="683568" y="588288"/>
            <a:ext cx="1555367" cy="648071"/>
            <a:chOff x="683568" y="588288"/>
            <a:chExt cx="1555367" cy="648071"/>
          </a:xfrm>
        </p:grpSpPr>
        <p:sp>
          <p:nvSpPr>
            <p:cNvPr id="6" name="笑臉 5"/>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7" name="橢圓形圖說文字 6"/>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name="Slide155">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821CA3-44A2-46A5-A5CB-EE227477038C}" type="slidenum">
              <a:t>51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內容版面配置區 2"/>
          <p:cNvSpPr txBox="1">
            <a:spLocks noGrp="1"/>
          </p:cNvSpPr>
          <p:nvPr>
            <p:ph idx="1"/>
          </p:nvPr>
        </p:nvSpPr>
        <p:spPr/>
        <p:txBody>
          <a:bodyPr/>
          <a:lstStyle/>
          <a:p>
            <a:pPr marL="0" lvl="0" indent="0">
              <a:spcBef>
                <a:spcPts val="600"/>
              </a:spcBef>
              <a:buNone/>
            </a:pPr>
            <a:r>
              <a:rPr lang="en-US" sz="2400">
                <a:latin typeface="DejaVu Sans" pitchFamily="34"/>
              </a:rPr>
              <a:t>Q.</a:t>
            </a:r>
            <a:r>
              <a:rPr lang="zh-TW" sz="2400">
                <a:latin typeface="標楷體" pitchFamily="65"/>
                <a:ea typeface="標楷體" pitchFamily="65"/>
              </a:rPr>
              <a:t>身心障礙學生要參加學習扶助嗎？</a:t>
            </a:r>
            <a:endParaRPr lang="en-US" sz="2400">
              <a:latin typeface="標楷體" pitchFamily="65"/>
              <a:ea typeface="標楷體" pitchFamily="65"/>
            </a:endParaRPr>
          </a:p>
          <a:p>
            <a:pPr marL="0" lvl="0" indent="0">
              <a:spcBef>
                <a:spcPts val="500"/>
              </a:spcBef>
              <a:buNone/>
            </a:pPr>
            <a:r>
              <a:rPr lang="zh-TW" sz="2000">
                <a:latin typeface="標楷體" pitchFamily="65"/>
                <a:ea typeface="標楷體" pitchFamily="65"/>
              </a:rPr>
              <a:t>可參見〈學習扶助作業注意事項〉相關說明：</a:t>
            </a:r>
            <a:endParaRPr lang="en-US" sz="2000">
              <a:latin typeface="標楷體" pitchFamily="65"/>
              <a:ea typeface="標楷體" pitchFamily="65"/>
            </a:endParaRPr>
          </a:p>
          <a:p>
            <a:pPr marL="0" lvl="0" indent="0">
              <a:spcBef>
                <a:spcPts val="500"/>
              </a:spcBef>
              <a:buNone/>
            </a:pPr>
            <a:r>
              <a:rPr lang="en-US" sz="2000">
                <a:latin typeface="標楷體" pitchFamily="65"/>
                <a:ea typeface="標楷體" pitchFamily="65"/>
              </a:rPr>
              <a:t>1.</a:t>
            </a:r>
            <a:r>
              <a:rPr lang="zh-TW" sz="2000">
                <a:latin typeface="標楷體" pitchFamily="65"/>
                <a:ea typeface="標楷體" pitchFamily="65"/>
              </a:rPr>
              <a:t>第三條第二項：身心障礙學生經學習輔導小組認定受輔可提升學業成就者及其他經學習輔導小組評估認定有學習需求之學生，依國語文、數學或英語科之需求科目，分科參加學習扶助</a:t>
            </a:r>
            <a:r>
              <a:rPr lang="en-US" sz="2000">
                <a:latin typeface="標楷體" pitchFamily="65"/>
                <a:ea typeface="標楷體" pitchFamily="65"/>
              </a:rPr>
              <a:t> (</a:t>
            </a:r>
            <a:r>
              <a:rPr lang="zh-TW" sz="2000">
                <a:latin typeface="標楷體" pitchFamily="65"/>
                <a:ea typeface="標楷體" pitchFamily="65"/>
              </a:rPr>
              <a:t>該類學生以不超過全校各科目總受輔人數之百分之三十五，且不得單獨成班</a:t>
            </a:r>
            <a:r>
              <a:rPr lang="en-US" sz="2000">
                <a:latin typeface="標楷體" pitchFamily="65"/>
                <a:ea typeface="標楷體" pitchFamily="65"/>
              </a:rPr>
              <a:t>)</a:t>
            </a:r>
            <a:r>
              <a:rPr lang="zh-TW" sz="2000">
                <a:latin typeface="標楷體" pitchFamily="65"/>
                <a:ea typeface="標楷體" pitchFamily="65"/>
              </a:rPr>
              <a:t>。</a:t>
            </a:r>
            <a:r>
              <a:rPr lang="en-US" sz="2000">
                <a:latin typeface="標楷體" pitchFamily="65"/>
                <a:ea typeface="標楷體" pitchFamily="65"/>
              </a:rPr>
              <a:t> </a:t>
            </a:r>
          </a:p>
          <a:p>
            <a:pPr marL="0" lvl="0" indent="0">
              <a:spcBef>
                <a:spcPts val="500"/>
              </a:spcBef>
              <a:buNone/>
            </a:pPr>
            <a:r>
              <a:rPr lang="en-US" sz="2000">
                <a:latin typeface="標楷體" pitchFamily="65"/>
                <a:ea typeface="標楷體" pitchFamily="65"/>
              </a:rPr>
              <a:t>2.</a:t>
            </a:r>
            <a:r>
              <a:rPr lang="zh-TW" sz="2000">
                <a:latin typeface="標楷體" pitchFamily="65"/>
                <a:ea typeface="標楷體" pitchFamily="65"/>
              </a:rPr>
              <a:t>第四條第三項：身心障礙學生經學校學習輔導小組認定確有受測困難，得免參加篩選及成長測驗。</a:t>
            </a:r>
            <a:endParaRPr lang="en-US" sz="2000">
              <a:latin typeface="標楷體" pitchFamily="65"/>
              <a:ea typeface="標楷體" pitchFamily="65"/>
            </a:endParaRPr>
          </a:p>
          <a:p>
            <a:pPr marL="0" lvl="0" indent="0">
              <a:spcBef>
                <a:spcPts val="500"/>
              </a:spcBef>
              <a:buNone/>
            </a:pPr>
            <a:r>
              <a:rPr lang="en-US" sz="2000">
                <a:latin typeface="標楷體" pitchFamily="65"/>
                <a:ea typeface="標楷體" pitchFamily="65"/>
              </a:rPr>
              <a:t>3.</a:t>
            </a:r>
            <a:r>
              <a:rPr lang="zh-TW" sz="2000">
                <a:latin typeface="標楷體" pitchFamily="65"/>
                <a:ea typeface="標楷體" pitchFamily="65"/>
              </a:rPr>
              <a:t>第九條第三項：個案管理結案因素相關說明。</a:t>
            </a:r>
            <a:endParaRPr lang="en-US" sz="2000">
              <a:latin typeface="標楷體" pitchFamily="65"/>
              <a:ea typeface="標楷體" pitchFamily="65"/>
            </a:endParaRPr>
          </a:p>
          <a:p>
            <a:pPr marL="0" lvl="0" indent="0">
              <a:spcBef>
                <a:spcPts val="500"/>
              </a:spcBef>
              <a:buNone/>
            </a:pPr>
            <a:r>
              <a:rPr lang="en-US" sz="2000">
                <a:latin typeface="標楷體" pitchFamily="65"/>
                <a:ea typeface="標楷體" pitchFamily="65"/>
              </a:rPr>
              <a:t>4.</a:t>
            </a:r>
            <a:r>
              <a:rPr lang="zh-TW" sz="2000">
                <a:latin typeface="標楷體" pitchFamily="65"/>
                <a:ea typeface="標楷體" pitchFamily="65"/>
              </a:rPr>
              <a:t>第九條第五項：經鑑輔會鑑定為疑似身心障礙學生，並達篩選標準者，經持續輔導，相關輔導資料應再提報鑑輔會鑑定；通過者，轉介特殊教育服務。</a:t>
            </a:r>
            <a:r>
              <a:rPr lang="en-US" sz="2000">
                <a:latin typeface="標楷體" pitchFamily="65"/>
                <a:ea typeface="標楷體" pitchFamily="65"/>
              </a:rPr>
              <a:t> </a:t>
            </a:r>
          </a:p>
          <a:p>
            <a:pPr marL="0" lvl="0" indent="0">
              <a:buNone/>
            </a:pPr>
            <a:endParaRPr lang="en-US"/>
          </a:p>
        </p:txBody>
      </p:sp>
      <p:grpSp>
        <p:nvGrpSpPr>
          <p:cNvPr id="4" name="群組 3"/>
          <p:cNvGrpSpPr/>
          <p:nvPr/>
        </p:nvGrpSpPr>
        <p:grpSpPr>
          <a:xfrm>
            <a:off x="683568" y="588288"/>
            <a:ext cx="1555367" cy="648071"/>
            <a:chOff x="683568" y="588288"/>
            <a:chExt cx="1555367" cy="648071"/>
          </a:xfrm>
        </p:grpSpPr>
        <p:sp>
          <p:nvSpPr>
            <p:cNvPr id="5" name="笑臉 4"/>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橢圓形圖說文字 5"/>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name="Slide156">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ECC94B5-CD9E-4B8E-A117-AD96239471B3}" type="slidenum">
              <a:t>52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內容版面配置區 2"/>
          <p:cNvSpPr txBox="1">
            <a:spLocks noGrp="1"/>
          </p:cNvSpPr>
          <p:nvPr>
            <p:ph idx="1"/>
          </p:nvPr>
        </p:nvSpPr>
        <p:spPr>
          <a:xfrm>
            <a:off x="457200" y="1600200"/>
            <a:ext cx="8363276" cy="4525959"/>
          </a:xfrm>
        </p:spPr>
        <p:txBody>
          <a:bodyPr/>
          <a:lstStyle/>
          <a:p>
            <a:pPr marL="0" lvl="0" indent="0">
              <a:spcBef>
                <a:spcPts val="500"/>
              </a:spcBef>
              <a:buNone/>
            </a:pPr>
            <a:r>
              <a:rPr lang="en-US" sz="2000">
                <a:latin typeface="DejaVu Sans" pitchFamily="34"/>
              </a:rPr>
              <a:t>Q.</a:t>
            </a:r>
            <a:r>
              <a:rPr lang="zh-TW" sz="2000">
                <a:latin typeface="標楷體" pitchFamily="65"/>
                <a:ea typeface="標楷體" pitchFamily="65"/>
              </a:rPr>
              <a:t>學生名單裡找不到異動轉銜的功能？</a:t>
            </a:r>
            <a:endParaRPr lang="en-US" sz="2000">
              <a:latin typeface="標楷體" pitchFamily="65"/>
              <a:ea typeface="標楷體" pitchFamily="65"/>
            </a:endParaRPr>
          </a:p>
          <a:p>
            <a:pPr marL="0" lvl="0" indent="0">
              <a:spcBef>
                <a:spcPts val="500"/>
              </a:spcBef>
              <a:buNone/>
            </a:pPr>
            <a:r>
              <a:rPr lang="zh-TW" sz="2000">
                <a:latin typeface="標楷體" pitchFamily="65"/>
                <a:ea typeface="標楷體" pitchFamily="65"/>
              </a:rPr>
              <a:t>學生名單的學生若不在校內就讀，只須刪除不須異動轉銜，只有個案學生才需要異動轉銜。</a:t>
            </a:r>
            <a:endParaRPr lang="en-US" sz="2000">
              <a:latin typeface="標楷體" pitchFamily="65"/>
              <a:ea typeface="標楷體" pitchFamily="65"/>
            </a:endParaRPr>
          </a:p>
          <a:p>
            <a:pPr lvl="0">
              <a:spcBef>
                <a:spcPts val="500"/>
              </a:spcBef>
            </a:pPr>
            <a:endParaRPr lang="en-US" sz="2000">
              <a:latin typeface="標楷體" pitchFamily="65"/>
              <a:ea typeface="標楷體" pitchFamily="65"/>
            </a:endParaRPr>
          </a:p>
          <a:p>
            <a:pPr marL="0" lvl="0" indent="0">
              <a:spcBef>
                <a:spcPts val="500"/>
              </a:spcBef>
              <a:buNone/>
            </a:pPr>
            <a:r>
              <a:rPr lang="en-US" sz="2000">
                <a:latin typeface="DejaVu Sans" pitchFamily="34"/>
              </a:rPr>
              <a:t>Q.</a:t>
            </a:r>
            <a:r>
              <a:rPr lang="zh-TW" sz="2000">
                <a:latin typeface="標楷體" pitchFamily="65"/>
                <a:ea typeface="標楷體" pitchFamily="65"/>
              </a:rPr>
              <a:t>個案學生轉學到私立學校，但在目的學校選單找不到那間學校？</a:t>
            </a:r>
            <a:endParaRPr lang="en-US" sz="2000">
              <a:latin typeface="標楷體" pitchFamily="65"/>
              <a:ea typeface="標楷體" pitchFamily="65"/>
            </a:endParaRPr>
          </a:p>
          <a:p>
            <a:pPr marL="0" lvl="0" indent="0">
              <a:spcBef>
                <a:spcPts val="500"/>
              </a:spcBef>
              <a:buNone/>
            </a:pPr>
            <a:r>
              <a:rPr lang="zh-TW" sz="2000">
                <a:latin typeface="標楷體" pitchFamily="65"/>
                <a:ea typeface="標楷體" pitchFamily="65"/>
              </a:rPr>
              <a:t>學生轉到私立學校或到海外就讀，異動轉銜條件請選擇「其他</a:t>
            </a:r>
            <a:r>
              <a:rPr lang="en-US" sz="2000">
                <a:latin typeface="標楷體" pitchFamily="65"/>
                <a:ea typeface="標楷體" pitchFamily="65"/>
              </a:rPr>
              <a:t>(</a:t>
            </a:r>
            <a:r>
              <a:rPr lang="zh-TW" sz="2000">
                <a:latin typeface="標楷體" pitchFamily="65"/>
                <a:ea typeface="標楷體" pitchFamily="65"/>
              </a:rPr>
              <a:t>移民、至私立學校就讀</a:t>
            </a:r>
            <a:r>
              <a:rPr lang="en-US" sz="2000">
                <a:latin typeface="標楷體" pitchFamily="65"/>
                <a:ea typeface="標楷體" pitchFamily="65"/>
              </a:rPr>
              <a:t>)</a:t>
            </a:r>
            <a:r>
              <a:rPr lang="zh-TW" sz="2000">
                <a:latin typeface="標楷體" pitchFamily="65"/>
                <a:ea typeface="標楷體" pitchFamily="65"/>
              </a:rPr>
              <a:t>」，按下</a:t>
            </a:r>
            <a:r>
              <a:rPr lang="en-US" sz="2000">
                <a:latin typeface="標楷體" pitchFamily="65"/>
                <a:ea typeface="標楷體" pitchFamily="65"/>
              </a:rPr>
              <a:t>OK</a:t>
            </a:r>
            <a:r>
              <a:rPr lang="zh-TW" sz="2000">
                <a:latin typeface="標楷體" pitchFamily="65"/>
                <a:ea typeface="標楷體" pitchFamily="65"/>
              </a:rPr>
              <a:t>即可。</a:t>
            </a:r>
            <a:endParaRPr lang="en-US" sz="2000">
              <a:latin typeface="標楷體" pitchFamily="65"/>
              <a:ea typeface="標楷體" pitchFamily="65"/>
            </a:endParaRPr>
          </a:p>
          <a:p>
            <a:pPr marL="0" lvl="0" indent="0">
              <a:spcBef>
                <a:spcPts val="500"/>
              </a:spcBef>
              <a:buNone/>
            </a:pPr>
            <a:endParaRPr lang="en-US" sz="2000">
              <a:latin typeface="標楷體" pitchFamily="65"/>
              <a:ea typeface="標楷體" pitchFamily="65"/>
            </a:endParaRPr>
          </a:p>
          <a:p>
            <a:pPr marL="0" lvl="0" indent="0">
              <a:spcBef>
                <a:spcPts val="500"/>
              </a:spcBef>
              <a:buNone/>
            </a:pPr>
            <a:r>
              <a:rPr lang="en-US" sz="2000">
                <a:latin typeface="DejaVu Sans" pitchFamily="34"/>
              </a:rPr>
              <a:t>Q.</a:t>
            </a:r>
            <a:r>
              <a:rPr lang="zh-TW" sz="2000">
                <a:latin typeface="標楷體" pitchFamily="65"/>
                <a:ea typeface="標楷體" pitchFamily="65"/>
              </a:rPr>
              <a:t>個案學生測驗完無未通過科目，幫學生結案後發現提報率不足？</a:t>
            </a:r>
            <a:endParaRPr lang="en-US" sz="2000">
              <a:latin typeface="標楷體" pitchFamily="65"/>
              <a:ea typeface="標楷體" pitchFamily="65"/>
            </a:endParaRPr>
          </a:p>
          <a:p>
            <a:pPr marL="0" lvl="0" indent="0">
              <a:spcBef>
                <a:spcPts val="500"/>
              </a:spcBef>
              <a:buNone/>
            </a:pPr>
            <a:r>
              <a:rPr lang="zh-TW" sz="2000">
                <a:latin typeface="標楷體" pitchFamily="65"/>
                <a:ea typeface="標楷體" pitchFamily="65"/>
              </a:rPr>
              <a:t>已通過測驗之個案學生若非入班輔導對象，若要以進步因素結案請於</a:t>
            </a:r>
            <a:r>
              <a:rPr lang="zh-TW" sz="2000" b="1" u="sng">
                <a:latin typeface="標楷體" pitchFamily="65"/>
                <a:ea typeface="標楷體" pitchFamily="65"/>
              </a:rPr>
              <a:t>篩選測驗期程結束後</a:t>
            </a:r>
            <a:r>
              <a:rPr lang="zh-TW" sz="2000">
                <a:latin typeface="標楷體" pitchFamily="65"/>
                <a:ea typeface="標楷體" pitchFamily="65"/>
              </a:rPr>
              <a:t>再操作。</a:t>
            </a:r>
            <a:endParaRPr lang="en-US" sz="2000"/>
          </a:p>
        </p:txBody>
      </p:sp>
      <p:grpSp>
        <p:nvGrpSpPr>
          <p:cNvPr id="4" name="群組 3"/>
          <p:cNvGrpSpPr/>
          <p:nvPr/>
        </p:nvGrpSpPr>
        <p:grpSpPr>
          <a:xfrm>
            <a:off x="683568" y="588288"/>
            <a:ext cx="1555367" cy="648071"/>
            <a:chOff x="683568" y="588288"/>
            <a:chExt cx="1555367" cy="648071"/>
          </a:xfrm>
        </p:grpSpPr>
        <p:sp>
          <p:nvSpPr>
            <p:cNvPr id="5" name="笑臉 4"/>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橢圓形圖說文字 5"/>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582" y="174299"/>
            <a:ext cx="8229600" cy="1143000"/>
          </a:xfrm>
        </p:spPr>
        <p:txBody>
          <a:bodyPr>
            <a:normAutofit/>
          </a:bodyPr>
          <a:lstStyle/>
          <a:p>
            <a:r>
              <a:rPr lang="zh-TW" altLang="en-US" sz="4000" dirty="0">
                <a:solidFill>
                  <a:srgbClr val="953735"/>
                </a:solidFill>
                <a:latin typeface="標楷體" pitchFamily="65"/>
                <a:ea typeface="標楷體" pitchFamily="65"/>
              </a:rPr>
              <a:t>班級順序調整</a:t>
            </a:r>
          </a:p>
        </p:txBody>
      </p:sp>
      <p:pic>
        <p:nvPicPr>
          <p:cNvPr id="4" name="內容版面配置區 3"/>
          <p:cNvPicPr>
            <a:picLocks noGrp="1" noChangeAspect="1"/>
          </p:cNvPicPr>
          <p:nvPr>
            <p:ph idx="1"/>
          </p:nvPr>
        </p:nvPicPr>
        <p:blipFill rotWithShape="1">
          <a:blip r:embed="rId2"/>
          <a:srcRect l="16305"/>
          <a:stretch/>
        </p:blipFill>
        <p:spPr>
          <a:xfrm>
            <a:off x="1239418" y="1550534"/>
            <a:ext cx="5678619" cy="4525963"/>
          </a:xfrm>
          <a:prstGeom prst="rect">
            <a:avLst/>
          </a:prstGeom>
          <a:ln>
            <a:solidFill>
              <a:schemeClr val="tx1"/>
            </a:solidFill>
          </a:ln>
        </p:spPr>
      </p:pic>
      <p:sp>
        <p:nvSpPr>
          <p:cNvPr id="5" name="矩形 4"/>
          <p:cNvSpPr/>
          <p:nvPr/>
        </p:nvSpPr>
        <p:spPr>
          <a:xfrm>
            <a:off x="4618182" y="2093774"/>
            <a:ext cx="2142837" cy="3398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直線圖說文字 1 3"/>
          <p:cNvSpPr/>
          <p:nvPr/>
        </p:nvSpPr>
        <p:spPr>
          <a:xfrm>
            <a:off x="6741195" y="1352534"/>
            <a:ext cx="2140133" cy="925840"/>
          </a:xfrm>
          <a:custGeom>
            <a:avLst/>
            <a:gdLst>
              <a:gd name="f0" fmla="val w"/>
              <a:gd name="f1" fmla="val h"/>
              <a:gd name="f2" fmla="val ss"/>
              <a:gd name="f3" fmla="val 0"/>
              <a:gd name="f4" fmla="val 48475"/>
              <a:gd name="f5" fmla="+- 0 0 2634"/>
              <a:gd name="f6" fmla="val 74842"/>
              <a:gd name="f7" fmla="+- 0 0 3553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lvl="0">
              <a:defRPr sz="1800" b="0" i="0" u="none" strike="noStrike" kern="0" cap="none" spc="0" baseline="0">
                <a:solidFill>
                  <a:srgbClr val="000000"/>
                </a:solidFill>
                <a:uFillTx/>
              </a:defRPr>
            </a:pPr>
            <a:r>
              <a:rPr lang="en-US" altLang="zh-TW" dirty="0" smtClean="0">
                <a:solidFill>
                  <a:srgbClr val="000000"/>
                </a:solidFill>
                <a:latin typeface="標楷體" pitchFamily="65"/>
                <a:ea typeface="標楷體" pitchFamily="65"/>
              </a:rPr>
              <a:t>1.</a:t>
            </a:r>
            <a:r>
              <a:rPr lang="zh-TW" altLang="en-US" dirty="0" smtClean="0">
                <a:solidFill>
                  <a:srgbClr val="000000"/>
                </a:solidFill>
                <a:latin typeface="標楷體" pitchFamily="65"/>
                <a:ea typeface="標楷體" pitchFamily="65"/>
              </a:rPr>
              <a:t>點選上移</a:t>
            </a:r>
            <a:r>
              <a:rPr lang="en-US" altLang="zh-TW" dirty="0" smtClean="0">
                <a:solidFill>
                  <a:srgbClr val="000000"/>
                </a:solidFill>
                <a:latin typeface="標楷體" pitchFamily="65"/>
                <a:ea typeface="標楷體" pitchFamily="65"/>
              </a:rPr>
              <a:t>/</a:t>
            </a:r>
            <a:r>
              <a:rPr lang="zh-TW" altLang="en-US" dirty="0">
                <a:solidFill>
                  <a:srgbClr val="000000"/>
                </a:solidFill>
                <a:latin typeface="標楷體" pitchFamily="65"/>
                <a:ea typeface="標楷體" pitchFamily="65"/>
              </a:rPr>
              <a:t>下移或使用滑鼠點擊該行拖曳</a:t>
            </a:r>
            <a:endParaRPr lang="en-US" sz="1800" b="0" i="0" u="none" strike="noStrike" kern="1200" cap="none" spc="0" baseline="0" dirty="0">
              <a:solidFill>
                <a:srgbClr val="000000"/>
              </a:solidFill>
              <a:uFillTx/>
              <a:latin typeface="標楷體" pitchFamily="65"/>
              <a:ea typeface="標楷體" pitchFamily="65"/>
            </a:endParaRPr>
          </a:p>
        </p:txBody>
      </p:sp>
      <p:sp>
        <p:nvSpPr>
          <p:cNvPr id="7" name="直線圖說文字 1 3"/>
          <p:cNvSpPr/>
          <p:nvPr/>
        </p:nvSpPr>
        <p:spPr>
          <a:xfrm>
            <a:off x="5689600" y="5473020"/>
            <a:ext cx="1882473" cy="505941"/>
          </a:xfrm>
          <a:custGeom>
            <a:avLst/>
            <a:gdLst>
              <a:gd name="f0" fmla="val w"/>
              <a:gd name="f1" fmla="val h"/>
              <a:gd name="f2" fmla="val ss"/>
              <a:gd name="f3" fmla="val 0"/>
              <a:gd name="f4" fmla="val 48475"/>
              <a:gd name="f5" fmla="+- 0 0 2634"/>
              <a:gd name="f6" fmla="val 74842"/>
              <a:gd name="f7" fmla="+- 0 0 3553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lvl="0">
              <a:defRPr sz="1800" b="0" i="0" u="none" strike="noStrike" kern="0" cap="none" spc="0" baseline="0">
                <a:solidFill>
                  <a:srgbClr val="000000"/>
                </a:solidFill>
                <a:uFillTx/>
              </a:defRPr>
            </a:pPr>
            <a:r>
              <a:rPr lang="en-US" altLang="zh-TW" dirty="0" smtClean="0">
                <a:solidFill>
                  <a:srgbClr val="000000"/>
                </a:solidFill>
                <a:latin typeface="標楷體" pitchFamily="65"/>
                <a:ea typeface="標楷體" pitchFamily="65"/>
              </a:rPr>
              <a:t>2.</a:t>
            </a:r>
            <a:r>
              <a:rPr lang="zh-TW" altLang="en-US" dirty="0" smtClean="0">
                <a:solidFill>
                  <a:srgbClr val="000000"/>
                </a:solidFill>
                <a:latin typeface="標楷體" pitchFamily="65"/>
                <a:ea typeface="標楷體" pitchFamily="65"/>
              </a:rPr>
              <a:t>點選確認排序</a:t>
            </a:r>
            <a:endParaRPr lang="en-US" sz="1800" b="0" i="0" u="none" strike="noStrike" kern="1200" cap="none" spc="0" baseline="0" dirty="0">
              <a:solidFill>
                <a:srgbClr val="000000"/>
              </a:solidFill>
              <a:uFillTx/>
              <a:latin typeface="標楷體" pitchFamily="65"/>
              <a:ea typeface="標楷體" pitchFamily="65"/>
            </a:endParaRPr>
          </a:p>
        </p:txBody>
      </p:sp>
      <p:sp>
        <p:nvSpPr>
          <p:cNvPr id="8"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ECC94B5-CD9E-4B8E-A117-AD96239471B3}" type="slidenum">
              <a:t>53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extLst>
      <p:ext uri="{BB962C8B-B14F-4D97-AF65-F5344CB8AC3E}">
        <p14:creationId xmlns:p14="http://schemas.microsoft.com/office/powerpoint/2010/main" val="3086621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name="Slide157">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9224146-9918-4A17-9268-B1F8927EB139}" type="slidenum">
              <a:t>54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測驗操作</a:t>
            </a:r>
            <a:r>
              <a:rPr lang="en-US" b="1">
                <a:solidFill>
                  <a:srgbClr val="953735"/>
                </a:solidFill>
                <a:latin typeface="標楷體" pitchFamily="65"/>
                <a:ea typeface="標楷體" pitchFamily="65"/>
              </a:rPr>
              <a:t>─登記測驗科目</a:t>
            </a:r>
          </a:p>
        </p:txBody>
      </p:sp>
      <p:grpSp>
        <p:nvGrpSpPr>
          <p:cNvPr id="4" name="群組 3"/>
          <p:cNvGrpSpPr/>
          <p:nvPr/>
        </p:nvGrpSpPr>
        <p:grpSpPr>
          <a:xfrm>
            <a:off x="611559" y="2346021"/>
            <a:ext cx="3528395" cy="3672404"/>
            <a:chOff x="611559" y="2346021"/>
            <a:chExt cx="3528395" cy="3672404"/>
          </a:xfrm>
        </p:grpSpPr>
        <p:sp>
          <p:nvSpPr>
            <p:cNvPr id="5" name="圓角矩形 4"/>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6" name="圖片 5">
              <a:extLst>
                <a:ext uri="{FF2B5EF4-FFF2-40B4-BE49-F238E27FC236}">
                  <a16:creationId xmlns:a16="http://schemas.microsoft.com/office/drawing/2014/main" id="{00000000-0000-0000-0000-000000000000}"/>
                </a:ext>
              </a:extLst>
            </p:cNvPr>
            <p:cNvPicPr>
              <a:picLocks noChangeAspect="1"/>
            </p:cNvPicPr>
            <p:nvPr/>
          </p:nvPicPr>
          <p:blipFill>
            <a:blip r:embed="rId2"/>
            <a:srcRect t="5900" b="64788"/>
            <a:stretch>
              <a:fillRect/>
            </a:stretch>
          </p:blipFill>
          <p:spPr>
            <a:xfrm>
              <a:off x="1007933" y="2698622"/>
              <a:ext cx="2752545" cy="2952332"/>
            </a:xfrm>
            <a:prstGeom prst="rect">
              <a:avLst/>
            </a:prstGeom>
            <a:noFill/>
            <a:ln cap="flat">
              <a:noFill/>
            </a:ln>
          </p:spPr>
        </p:pic>
      </p:grpSp>
      <p:sp>
        <p:nvSpPr>
          <p:cNvPr id="7" name="圓角矩形 6"/>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勾選或匯入考科</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登記情形統計</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表單下載</a:t>
            </a:r>
            <a:endParaRPr lang="en-US" sz="2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標楷體" pitchFamily="65"/>
                <a:ea typeface="標楷體" pitchFamily="65"/>
              </a:rPr>
              <a:t>  1.</a:t>
            </a:r>
            <a:r>
              <a:rPr lang="zh-TW" sz="2800" b="0" i="0" u="none" strike="noStrike" kern="1200" cap="none" spc="0" baseline="0">
                <a:solidFill>
                  <a:srgbClr val="000000"/>
                </a:solidFill>
                <a:uFillTx/>
                <a:latin typeface="標楷體" pitchFamily="65"/>
                <a:ea typeface="標楷體" pitchFamily="65"/>
              </a:rPr>
              <a:t>測驗名單</a:t>
            </a:r>
            <a:endParaRPr lang="en-US" sz="2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標楷體" pitchFamily="65"/>
                <a:ea typeface="標楷體" pitchFamily="65"/>
              </a:rPr>
              <a:t>  2.</a:t>
            </a:r>
            <a:r>
              <a:rPr lang="zh-TW" sz="2800" b="0" i="0" u="none" strike="noStrike" kern="1200" cap="none" spc="0" baseline="0">
                <a:solidFill>
                  <a:srgbClr val="000000"/>
                </a:solidFill>
                <a:uFillTx/>
                <a:latin typeface="標楷體" pitchFamily="65"/>
                <a:ea typeface="標楷體" pitchFamily="65"/>
              </a:rPr>
              <a:t>紙筆測驗檢核表</a:t>
            </a:r>
            <a:endParaRPr lang="en-US" sz="2800" b="0" i="0" u="none" strike="noStrike" kern="1200" cap="none" spc="0" baseline="0">
              <a:solidFill>
                <a:srgbClr val="000000"/>
              </a:solidFill>
              <a:uFillTx/>
              <a:latin typeface="標楷體" pitchFamily="65"/>
              <a:ea typeface="標楷體" pitchFamily="65"/>
            </a:endParaRPr>
          </a:p>
        </p:txBody>
      </p:sp>
      <p:sp>
        <p:nvSpPr>
          <p:cNvPr id="8" name="AutoShape 25"/>
          <p:cNvSpPr/>
          <p:nvPr/>
        </p:nvSpPr>
        <p:spPr>
          <a:xfrm>
            <a:off x="395532" y="3645026"/>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name="Slide158">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131368" y="332658"/>
            <a:ext cx="6608981" cy="6242215"/>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0099025-EC46-40CA-A87C-69C3027F099E}" type="slidenum">
              <a:t>55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7425677" y="953115"/>
            <a:ext cx="1656179" cy="458754"/>
          </a:xfrm>
          <a:custGeom>
            <a:avLst/>
            <a:gdLst>
              <a:gd name="f0" fmla="val w"/>
              <a:gd name="f1" fmla="val h"/>
              <a:gd name="f2" fmla="val ss"/>
              <a:gd name="f3" fmla="val 0"/>
              <a:gd name="f4" fmla="val 48475"/>
              <a:gd name="f5" fmla="+- 0 0 2634"/>
              <a:gd name="f6" fmla="val 74842"/>
              <a:gd name="f7" fmla="+- 0 0 3553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閱讀注意事項</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6372197" y="4149080"/>
            <a:ext cx="2592287" cy="1152125"/>
          </a:xfrm>
          <a:custGeom>
            <a:avLst/>
            <a:gdLst>
              <a:gd name="f0" fmla="val w"/>
              <a:gd name="f1" fmla="val h"/>
              <a:gd name="f2" fmla="val ss"/>
              <a:gd name="f3" fmla="val 0"/>
              <a:gd name="f4" fmla="val 48475"/>
              <a:gd name="f5" fmla="+- 0 0 2634"/>
              <a:gd name="f6" fmla="val 63268"/>
              <a:gd name="f7" fmla="+- 0 0 3589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留意是否有學生未選考任何科目</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將無法執行預約測驗時間功能</a:t>
            </a:r>
            <a:r>
              <a:rPr lang="en-US" sz="1800" b="0" i="0" u="none" strike="noStrike" kern="1200" cap="none" spc="0" baseline="0">
                <a:solidFill>
                  <a:srgbClr val="000000"/>
                </a:solidFill>
                <a:uFillTx/>
                <a:latin typeface="標楷體" pitchFamily="65"/>
                <a:ea typeface="標楷體" pitchFamily="65"/>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name="Slide15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rotWithShape="1">
          <a:blip r:embed="rId2"/>
          <a:srcRect b="7753"/>
          <a:stretch/>
        </p:blipFill>
        <p:spPr>
          <a:xfrm>
            <a:off x="204789" y="338135"/>
            <a:ext cx="8734421" cy="5702447"/>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C806AB2-3DA8-4E34-9E0A-BDB07FCA3B5A}" type="slidenum">
              <a:t>56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6084170" y="548676"/>
            <a:ext cx="2880323" cy="1872206"/>
          </a:xfrm>
          <a:custGeom>
            <a:avLst/>
            <a:gdLst>
              <a:gd name="f0" fmla="val w"/>
              <a:gd name="f1" fmla="val h"/>
              <a:gd name="f2" fmla="val ss"/>
              <a:gd name="f3" fmla="val 0"/>
              <a:gd name="f4" fmla="val 23761"/>
              <a:gd name="f5" fmla="+- 0 0 2936"/>
              <a:gd name="f6" fmla="val 35790"/>
              <a:gd name="f7" fmla="+- 0 0 20715"/>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表單下載：</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測驗名單內含學生基本資料及考科</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國小紙筆測驗名單檢核表</a:t>
            </a:r>
            <a:r>
              <a:rPr lang="en-US" sz="1800" b="0" i="0" u="none" strike="noStrike" kern="1200" cap="none" spc="0" baseline="0">
                <a:solidFill>
                  <a:srgbClr val="000000"/>
                </a:solidFill>
                <a:uFillTx/>
                <a:latin typeface="標楷體" pitchFamily="65"/>
                <a:ea typeface="標楷體" pitchFamily="65"/>
              </a:rPr>
              <a:t>(</a:t>
            </a:r>
            <a:r>
              <a:rPr lang="zh-TW" sz="1800" b="1" i="0" u="none" strike="noStrike" kern="1200" cap="none" spc="0" baseline="0">
                <a:solidFill>
                  <a:srgbClr val="0000FF"/>
                </a:solidFill>
                <a:uFillTx/>
                <a:latin typeface="標楷體" pitchFamily="65"/>
                <a:ea typeface="標楷體" pitchFamily="65"/>
              </a:rPr>
              <a:t>將試卷寄回測驗中心批改須檢附</a:t>
            </a:r>
            <a:r>
              <a:rPr lang="en-US" sz="1800" b="0" i="0" u="none" strike="noStrike" kern="1200" cap="none" spc="0" baseline="0">
                <a:solidFill>
                  <a:srgbClr val="000000"/>
                </a:solidFill>
                <a:uFillTx/>
                <a:latin typeface="標楷體" pitchFamily="65"/>
                <a:ea typeface="標楷體" pitchFamily="65"/>
              </a:rPr>
              <a:t>)</a:t>
            </a:r>
          </a:p>
        </p:txBody>
      </p:sp>
      <p:sp>
        <p:nvSpPr>
          <p:cNvPr id="5" name="直線圖說文字 1 4"/>
          <p:cNvSpPr/>
          <p:nvPr/>
        </p:nvSpPr>
        <p:spPr>
          <a:xfrm>
            <a:off x="6111712" y="2636910"/>
            <a:ext cx="2880323" cy="936107"/>
          </a:xfrm>
          <a:custGeom>
            <a:avLst/>
            <a:gdLst>
              <a:gd name="f0" fmla="val w"/>
              <a:gd name="f1" fmla="val h"/>
              <a:gd name="f2" fmla="val ss"/>
              <a:gd name="f3" fmla="val 0"/>
              <a:gd name="f4" fmla="val 54461"/>
              <a:gd name="f5" fmla="+- 0 0 2029"/>
              <a:gd name="f6" fmla="val 78584"/>
              <a:gd name="f7" fmla="+- 0 0 3674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匯入考科勾選：</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請留意說明內容</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單科匯入或三科匯入</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name="Slide160">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84158" y="785807"/>
            <a:ext cx="8574091" cy="5286375"/>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075BB0-29D8-4654-9C84-B2F7393AB72D}" type="slidenum">
              <a:t>57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6409980" y="3645026"/>
            <a:ext cx="2448269" cy="1048094"/>
          </a:xfrm>
          <a:custGeom>
            <a:avLst/>
            <a:gdLst>
              <a:gd name="f0" fmla="val w"/>
              <a:gd name="f1" fmla="val h"/>
              <a:gd name="f2" fmla="val ss"/>
              <a:gd name="f3" fmla="val 0"/>
              <a:gd name="f4" fmla="val 103054"/>
              <a:gd name="f5" fmla="val 67227"/>
              <a:gd name="f6" fmla="val 136308"/>
              <a:gd name="f7" fmla="val 5502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、至少勾選一個科目，否則無法使用預約測驗日期功能</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475332" y="764703"/>
            <a:ext cx="2080442" cy="688058"/>
          </a:xfrm>
          <a:custGeom>
            <a:avLst/>
            <a:gdLst>
              <a:gd name="f0" fmla="val w"/>
              <a:gd name="f1" fmla="val h"/>
              <a:gd name="f2" fmla="val ss"/>
              <a:gd name="f3" fmla="val 0"/>
              <a:gd name="f4" fmla="val 101392"/>
              <a:gd name="f5" fmla="val 45173"/>
              <a:gd name="f6" fmla="val 134646"/>
              <a:gd name="f7" fmla="val 38659"/>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、閱讀注意事項</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6516215" y="1196748"/>
            <a:ext cx="2049636" cy="795098"/>
          </a:xfrm>
          <a:custGeom>
            <a:avLst/>
            <a:gdLst>
              <a:gd name="f0" fmla="val w"/>
              <a:gd name="f1" fmla="val h"/>
              <a:gd name="f2" fmla="val ss"/>
              <a:gd name="f3" fmla="val 0"/>
              <a:gd name="f4" fmla="val 101392"/>
              <a:gd name="f5" fmla="val 45173"/>
              <a:gd name="f6" fmla="val 134646"/>
              <a:gd name="f7" fmla="val 38659"/>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、點選確定登記儲存或更新資料</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name="Slide16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7A7FD3-2858-4D8B-A903-B28A092A9065}" type="slidenum">
              <a:t>58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grpSp>
        <p:nvGrpSpPr>
          <p:cNvPr id="3" name="群組 2"/>
          <p:cNvGrpSpPr/>
          <p:nvPr/>
        </p:nvGrpSpPr>
        <p:grpSpPr>
          <a:xfrm>
            <a:off x="611559" y="2346021"/>
            <a:ext cx="3528395" cy="3672404"/>
            <a:chOff x="611559" y="2346021"/>
            <a:chExt cx="3528395" cy="3672404"/>
          </a:xfrm>
        </p:grpSpPr>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5" name="圖片 4">
              <a:extLst>
                <a:ext uri="{FF2B5EF4-FFF2-40B4-BE49-F238E27FC236}">
                  <a16:creationId xmlns:a16="http://schemas.microsoft.com/office/drawing/2014/main" id="{00000000-0000-0000-0000-000000000000}"/>
                </a:ext>
              </a:extLst>
            </p:cNvPr>
            <p:cNvPicPr>
              <a:picLocks noChangeAspect="1"/>
            </p:cNvPicPr>
            <p:nvPr/>
          </p:nvPicPr>
          <p:blipFill>
            <a:blip r:embed="rId2"/>
            <a:srcRect t="5900" b="64788"/>
            <a:stretch>
              <a:fillRect/>
            </a:stretch>
          </p:blipFill>
          <p:spPr>
            <a:xfrm>
              <a:off x="1007933" y="2698622"/>
              <a:ext cx="2752545" cy="2952332"/>
            </a:xfrm>
            <a:prstGeom prst="rect">
              <a:avLst/>
            </a:prstGeom>
            <a:noFill/>
            <a:ln cap="flat">
              <a:noFill/>
            </a:ln>
          </p:spPr>
        </p:pic>
      </p:grpSp>
      <p:sp>
        <p:nvSpPr>
          <p:cNvPr id="6" name="圓角矩形 5"/>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登記測驗時段</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預訂狀況統計</a:t>
            </a:r>
            <a:endParaRPr lang="en-US" sz="2800" b="0" i="0" u="none" strike="noStrike" kern="1200" cap="none" spc="0" baseline="0">
              <a:solidFill>
                <a:srgbClr val="000000"/>
              </a:solidFill>
              <a:uFillTx/>
              <a:latin typeface="標楷體" pitchFamily="65"/>
              <a:ea typeface="標楷體" pitchFamily="65"/>
            </a:endParaRPr>
          </a:p>
        </p:txBody>
      </p:sp>
      <p:sp>
        <p:nvSpPr>
          <p:cNvPr id="7" name="AutoShape 25"/>
          <p:cNvSpPr/>
          <p:nvPr/>
        </p:nvSpPr>
        <p:spPr>
          <a:xfrm>
            <a:off x="395532" y="4005062"/>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
        <p:nvSpPr>
          <p:cNvPr id="8" name="標題 1"/>
          <p:cNvSpPr txBox="1">
            <a:spLocks noGrp="1"/>
          </p:cNvSpPr>
          <p:nvPr>
            <p:ph type="title"/>
          </p:nvPr>
        </p:nvSpPr>
        <p:spPr>
          <a:xfrm>
            <a:off x="755577" y="1268757"/>
            <a:ext cx="7772400" cy="936107"/>
          </a:xfrm>
        </p:spPr>
        <p:txBody>
          <a:bodyPr/>
          <a:lstStyle/>
          <a:p>
            <a:pPr lvl="0"/>
            <a:r>
              <a:rPr lang="zh-TW" b="1" dirty="0">
                <a:solidFill>
                  <a:srgbClr val="953735"/>
                </a:solidFill>
                <a:latin typeface="標楷體" pitchFamily="65"/>
                <a:ea typeface="標楷體" pitchFamily="65"/>
              </a:rPr>
              <a:t>測驗操作</a:t>
            </a:r>
            <a:r>
              <a:rPr lang="en-US" b="1" dirty="0">
                <a:solidFill>
                  <a:srgbClr val="953735"/>
                </a:solidFill>
                <a:latin typeface="標楷體" pitchFamily="65"/>
                <a:ea typeface="標楷體" pitchFamily="65"/>
              </a:rPr>
              <a:t>─</a:t>
            </a:r>
            <a:r>
              <a:rPr lang="en-US" b="1" dirty="0" err="1">
                <a:solidFill>
                  <a:srgbClr val="953735"/>
                </a:solidFill>
                <a:latin typeface="標楷體" pitchFamily="65"/>
                <a:ea typeface="標楷體" pitchFamily="65"/>
              </a:rPr>
              <a:t>預約測驗時間</a:t>
            </a:r>
            <a:endParaRPr lang="en-US" b="1" dirty="0">
              <a:solidFill>
                <a:srgbClr val="953735"/>
              </a:solidFill>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name="Slide162">
    <p:spTree>
      <p:nvGrpSpPr>
        <p:cNvPr id="1" name=""/>
        <p:cNvGrpSpPr/>
        <p:nvPr/>
      </p:nvGrpSpPr>
      <p:grpSpPr>
        <a:xfrm>
          <a:off x="0" y="0"/>
          <a:ext cx="0" cy="0"/>
          <a:chOff x="0" y="0"/>
          <a:chExt cx="0" cy="0"/>
        </a:xfrm>
      </p:grpSpPr>
      <p:grpSp>
        <p:nvGrpSpPr>
          <p:cNvPr id="9" name="群組 8"/>
          <p:cNvGrpSpPr/>
          <p:nvPr/>
        </p:nvGrpSpPr>
        <p:grpSpPr>
          <a:xfrm>
            <a:off x="1106918" y="348472"/>
            <a:ext cx="6799578" cy="6326962"/>
            <a:chOff x="1106918" y="348472"/>
            <a:chExt cx="6799578" cy="6326962"/>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106918" y="348472"/>
              <a:ext cx="6799578" cy="6326962"/>
            </a:xfrm>
            <a:prstGeom prst="rect">
              <a:avLst/>
            </a:prstGeom>
            <a:noFill/>
            <a:ln w="9528" cap="flat">
              <a:solidFill>
                <a:srgbClr val="000000"/>
              </a:solidFill>
              <a:prstDash val="solid"/>
              <a:miter/>
            </a:ln>
          </p:spPr>
        </p:pic>
        <p:pic>
          <p:nvPicPr>
            <p:cNvPr id="7" name="圖片 6"/>
            <p:cNvPicPr>
              <a:picLocks noChangeAspect="1"/>
            </p:cNvPicPr>
            <p:nvPr/>
          </p:nvPicPr>
          <p:blipFill>
            <a:blip r:embed="rId3"/>
            <a:stretch>
              <a:fillRect/>
            </a:stretch>
          </p:blipFill>
          <p:spPr>
            <a:xfrm>
              <a:off x="1128278" y="2637806"/>
              <a:ext cx="6756859" cy="4037628"/>
            </a:xfrm>
            <a:prstGeom prst="rect">
              <a:avLst/>
            </a:prstGeom>
          </p:spPr>
        </p:pic>
      </p:grpSp>
      <p:pic>
        <p:nvPicPr>
          <p:cNvPr id="11" name="圖片 10"/>
          <p:cNvPicPr>
            <a:picLocks noChangeAspect="1"/>
          </p:cNvPicPr>
          <p:nvPr/>
        </p:nvPicPr>
        <p:blipFill>
          <a:blip r:embed="rId4"/>
          <a:stretch>
            <a:fillRect/>
          </a:stretch>
        </p:blipFill>
        <p:spPr>
          <a:xfrm>
            <a:off x="1128278" y="2546524"/>
            <a:ext cx="6756859" cy="4037628"/>
          </a:xfrm>
          <a:prstGeom prst="rect">
            <a:avLst/>
          </a:prstGeom>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FC214F-3CEB-4343-BD68-A42861E1C991}" type="slidenum">
              <a:t>59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grpSp>
        <p:nvGrpSpPr>
          <p:cNvPr id="8" name="群組 7"/>
          <p:cNvGrpSpPr/>
          <p:nvPr/>
        </p:nvGrpSpPr>
        <p:grpSpPr>
          <a:xfrm>
            <a:off x="985868" y="724074"/>
            <a:ext cx="6456413" cy="4624129"/>
            <a:chOff x="265432" y="1149108"/>
            <a:chExt cx="6456413" cy="4624129"/>
          </a:xfrm>
        </p:grpSpPr>
        <p:sp>
          <p:nvSpPr>
            <p:cNvPr id="4" name="直線圖說文字 1 3"/>
            <p:cNvSpPr/>
            <p:nvPr/>
          </p:nvSpPr>
          <p:spPr>
            <a:xfrm>
              <a:off x="4489594" y="1149108"/>
              <a:ext cx="2232251" cy="688058"/>
            </a:xfrm>
            <a:custGeom>
              <a:avLst/>
              <a:gdLst>
                <a:gd name="f0" fmla="val w"/>
                <a:gd name="f1" fmla="val h"/>
                <a:gd name="f2" fmla="val ss"/>
                <a:gd name="f3" fmla="val 0"/>
                <a:gd name="f4" fmla="val 60890"/>
                <a:gd name="f5" fmla="+- 0 0 3983"/>
                <a:gd name="f6" fmla="val 78956"/>
                <a:gd name="f7" fmla="+- 0 0 2025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、閱讀說明事項</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265432" y="5085179"/>
              <a:ext cx="1714280" cy="688058"/>
            </a:xfrm>
            <a:custGeom>
              <a:avLst/>
              <a:gdLst>
                <a:gd name="f0" fmla="val w"/>
                <a:gd name="f1" fmla="val h"/>
                <a:gd name="f2" fmla="val ss"/>
                <a:gd name="f3" fmla="val 0"/>
                <a:gd name="f4" fmla="+- 0 0 3659"/>
                <a:gd name="f5" fmla="val 67020"/>
                <a:gd name="f6" fmla="+- 0 0 52674"/>
                <a:gd name="f7" fmla="val 7962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、點選日期</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6"/>
            <p:cNvSpPr/>
            <p:nvPr/>
          </p:nvSpPr>
          <p:spPr>
            <a:xfrm>
              <a:off x="4489594" y="4925890"/>
              <a:ext cx="1584179" cy="694998"/>
            </a:xfrm>
            <a:custGeom>
              <a:avLst/>
              <a:gdLst>
                <a:gd name="f0" fmla="val w"/>
                <a:gd name="f1" fmla="val h"/>
                <a:gd name="f2" fmla="val ss"/>
                <a:gd name="f3" fmla="val 0"/>
                <a:gd name="f4" fmla="val 111467"/>
                <a:gd name="f5" fmla="val 21603"/>
                <a:gd name="f6" fmla="val 173456"/>
                <a:gd name="f7" fmla="val 591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dirty="0">
                  <a:solidFill>
                    <a:srgbClr val="000000"/>
                  </a:solidFill>
                  <a:uFillTx/>
                  <a:latin typeface="標楷體" pitchFamily="65"/>
                  <a:ea typeface="標楷體" pitchFamily="65"/>
                </a:rPr>
                <a:t>3</a:t>
              </a:r>
              <a:r>
                <a:rPr lang="zh-TW" sz="1800" b="0" i="0" u="none" strike="noStrike" kern="1200" cap="none" spc="0" baseline="0" dirty="0">
                  <a:solidFill>
                    <a:srgbClr val="000000"/>
                  </a:solidFill>
                  <a:uFillTx/>
                  <a:latin typeface="標楷體" pitchFamily="65"/>
                  <a:ea typeface="標楷體" pitchFamily="65"/>
                </a:rPr>
                <a:t>、勾選時段點選預訂</a:t>
              </a:r>
              <a:endParaRPr lang="en-US" sz="1800" b="0" i="0" u="none" strike="noStrike" kern="1200" cap="none" spc="0" baseline="0" dirty="0">
                <a:solidFill>
                  <a:srgbClr val="000000"/>
                </a:solidFill>
                <a:uFillTx/>
                <a:latin typeface="標楷體" pitchFamily="65"/>
                <a:ea typeface="標楷體" pitchFamily="65"/>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標題 1"/>
          <p:cNvSpPr txBox="1">
            <a:spLocks noGrp="1"/>
          </p:cNvSpPr>
          <p:nvPr>
            <p:ph type="title"/>
          </p:nvPr>
        </p:nvSpPr>
        <p:spPr>
          <a:xfrm>
            <a:off x="251524" y="332658"/>
            <a:ext cx="8892475" cy="1143000"/>
          </a:xfrm>
        </p:spPr>
        <p:txBody>
          <a:bodyPr/>
          <a:lstStyle/>
          <a:p>
            <a:pPr lvl="0"/>
            <a:r>
              <a:rPr lang="zh-TW" sz="4000">
                <a:solidFill>
                  <a:srgbClr val="953735"/>
                </a:solidFill>
                <a:latin typeface="Times New Roman" pitchFamily="18"/>
                <a:ea typeface="標楷體" pitchFamily="65"/>
                <a:cs typeface="Times New Roman" pitchFamily="18"/>
              </a:rPr>
              <a:t>學習扶助理念和目標對象</a:t>
            </a:r>
          </a:p>
        </p:txBody>
      </p:sp>
      <p:grpSp>
        <p:nvGrpSpPr>
          <p:cNvPr id="3" name="群組 1"/>
          <p:cNvGrpSpPr/>
          <p:nvPr/>
        </p:nvGrpSpPr>
        <p:grpSpPr>
          <a:xfrm>
            <a:off x="1511658" y="1268757"/>
            <a:ext cx="7465948" cy="4948796"/>
            <a:chOff x="1511658" y="1268757"/>
            <a:chExt cx="7465948" cy="4948796"/>
          </a:xfrm>
        </p:grpSpPr>
        <p:sp>
          <p:nvSpPr>
            <p:cNvPr id="4" name="等腰三角形 4"/>
            <p:cNvSpPr/>
            <p:nvPr/>
          </p:nvSpPr>
          <p:spPr>
            <a:xfrm>
              <a:off x="3527883" y="2113096"/>
              <a:ext cx="2088233" cy="1368152"/>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FDEADA"/>
            </a:solidFill>
            <a:ln w="9528" cap="flat">
              <a:solidFill>
                <a:srgbClr val="000000"/>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Arial" pitchFamily="34"/>
                  <a:ea typeface="標楷體" pitchFamily="65"/>
                  <a:cs typeface="Arial" pitchFamily="34"/>
                </a:rPr>
                <a:t>需特殊教育者</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Arial" pitchFamily="34"/>
                <a:ea typeface="標楷體" pitchFamily="65"/>
                <a:cs typeface="Arial" pitchFamily="34"/>
              </a:endParaRPr>
            </a:p>
          </p:txBody>
        </p:sp>
        <p:sp>
          <p:nvSpPr>
            <p:cNvPr id="5" name="梯形 8"/>
            <p:cNvSpPr/>
            <p:nvPr/>
          </p:nvSpPr>
          <p:spPr>
            <a:xfrm>
              <a:off x="1511658" y="4849401"/>
              <a:ext cx="6120682" cy="1368152"/>
            </a:xfrm>
            <a:custGeom>
              <a:avLst/>
              <a:gdLst>
                <a:gd name="f0" fmla="val 10800000"/>
                <a:gd name="f1" fmla="val 5400000"/>
                <a:gd name="f2" fmla="val 180"/>
                <a:gd name="f3" fmla="val w"/>
                <a:gd name="f4" fmla="val h"/>
                <a:gd name="f5" fmla="val ss"/>
                <a:gd name="f6" fmla="val 0"/>
                <a:gd name="f7" fmla="val 73945"/>
                <a:gd name="f8" fmla="+- 0 0 -270"/>
                <a:gd name="f9" fmla="+- 0 0 -9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 f32 1 3"/>
                <a:gd name="f38" fmla="*/ f33 1 4"/>
                <a:gd name="f39" fmla="min f33 f32"/>
                <a:gd name="f40" fmla="*/ 50000 f33 1"/>
                <a:gd name="f41" fmla="+- f6 f36 0"/>
                <a:gd name="f42" fmla="*/ f40 1 f39"/>
                <a:gd name="f43" fmla="*/ f39 f7 1"/>
                <a:gd name="f44" fmla="*/ f38 f7 1"/>
                <a:gd name="f45" fmla="*/ f37 f7 1"/>
                <a:gd name="f46" fmla="*/ f43 1 200000"/>
                <a:gd name="f47" fmla="*/ f43 1 100000"/>
                <a:gd name="f48" fmla="*/ f44 1 f42"/>
                <a:gd name="f49" fmla="*/ f45 1 f42"/>
                <a:gd name="f50" fmla="*/ f41 f26 1"/>
                <a:gd name="f51" fmla="+- f29 0 f47"/>
                <a:gd name="f52" fmla="+- f29 0 f46"/>
                <a:gd name="f53" fmla="+- f29 0 f48"/>
                <a:gd name="f54" fmla="*/ f48 f26 1"/>
                <a:gd name="f55" fmla="*/ f49 f26 1"/>
                <a:gd name="f56" fmla="*/ f47 f26 1"/>
                <a:gd name="f57" fmla="*/ f46 f26 1"/>
                <a:gd name="f58" fmla="*/ f53 f26 1"/>
                <a:gd name="f59" fmla="*/ f51 f26 1"/>
                <a:gd name="f60" fmla="*/ f52 f26 1"/>
              </a:gdLst>
              <a:ahLst/>
              <a:cxnLst>
                <a:cxn ang="3cd4">
                  <a:pos x="hc" y="t"/>
                </a:cxn>
                <a:cxn ang="0">
                  <a:pos x="r" y="vc"/>
                </a:cxn>
                <a:cxn ang="cd4">
                  <a:pos x="hc" y="b"/>
                </a:cxn>
                <a:cxn ang="cd2">
                  <a:pos x="l" y="vc"/>
                </a:cxn>
                <a:cxn ang="f24">
                  <a:pos x="f57" y="f50"/>
                </a:cxn>
                <a:cxn ang="f25">
                  <a:pos x="f60" y="f50"/>
                </a:cxn>
              </a:cxnLst>
              <a:rect l="f54" t="f55" r="f58" b="f34"/>
              <a:pathLst>
                <a:path>
                  <a:moveTo>
                    <a:pt x="f31" y="f34"/>
                  </a:moveTo>
                  <a:lnTo>
                    <a:pt x="f56" y="f31"/>
                  </a:lnTo>
                  <a:lnTo>
                    <a:pt x="f59" y="f31"/>
                  </a:lnTo>
                  <a:lnTo>
                    <a:pt x="f35" y="f34"/>
                  </a:lnTo>
                  <a:close/>
                </a:path>
              </a:pathLst>
            </a:custGeom>
            <a:solidFill>
              <a:srgbClr val="FAC090"/>
            </a:solidFill>
            <a:ln w="9528" cap="flat">
              <a:solidFill>
                <a:srgbClr val="000000"/>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Arial" pitchFamily="34"/>
                  <a:ea typeface="標楷體" pitchFamily="65"/>
                  <a:cs typeface="Arial" pitchFamily="34"/>
                </a:rPr>
                <a:t>具有基本程度以上的學習者</a:t>
              </a:r>
            </a:p>
          </p:txBody>
        </p:sp>
        <p:sp>
          <p:nvSpPr>
            <p:cNvPr id="6" name="梯形 9"/>
            <p:cNvSpPr/>
            <p:nvPr/>
          </p:nvSpPr>
          <p:spPr>
            <a:xfrm>
              <a:off x="2519775" y="3481248"/>
              <a:ext cx="4104458" cy="1368152"/>
            </a:xfrm>
            <a:custGeom>
              <a:avLst/>
              <a:gdLst>
                <a:gd name="f0" fmla="val 10800000"/>
                <a:gd name="f1" fmla="val 5400000"/>
                <a:gd name="f2" fmla="val 180"/>
                <a:gd name="f3" fmla="val w"/>
                <a:gd name="f4" fmla="val h"/>
                <a:gd name="f5" fmla="val ss"/>
                <a:gd name="f6" fmla="val 0"/>
                <a:gd name="f7" fmla="val 73004"/>
                <a:gd name="f8" fmla="+- 0 0 -270"/>
                <a:gd name="f9" fmla="+- 0 0 -9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 f32 1 3"/>
                <a:gd name="f38" fmla="*/ f33 1 4"/>
                <a:gd name="f39" fmla="min f33 f32"/>
                <a:gd name="f40" fmla="*/ 50000 f33 1"/>
                <a:gd name="f41" fmla="+- f6 f36 0"/>
                <a:gd name="f42" fmla="*/ f40 1 f39"/>
                <a:gd name="f43" fmla="*/ f39 f7 1"/>
                <a:gd name="f44" fmla="*/ f38 f7 1"/>
                <a:gd name="f45" fmla="*/ f37 f7 1"/>
                <a:gd name="f46" fmla="*/ f43 1 200000"/>
                <a:gd name="f47" fmla="*/ f43 1 100000"/>
                <a:gd name="f48" fmla="*/ f44 1 f42"/>
                <a:gd name="f49" fmla="*/ f45 1 f42"/>
                <a:gd name="f50" fmla="*/ f41 f26 1"/>
                <a:gd name="f51" fmla="+- f29 0 f47"/>
                <a:gd name="f52" fmla="+- f29 0 f46"/>
                <a:gd name="f53" fmla="+- f29 0 f48"/>
                <a:gd name="f54" fmla="*/ f48 f26 1"/>
                <a:gd name="f55" fmla="*/ f49 f26 1"/>
                <a:gd name="f56" fmla="*/ f47 f26 1"/>
                <a:gd name="f57" fmla="*/ f46 f26 1"/>
                <a:gd name="f58" fmla="*/ f53 f26 1"/>
                <a:gd name="f59" fmla="*/ f51 f26 1"/>
                <a:gd name="f60" fmla="*/ f52 f26 1"/>
              </a:gdLst>
              <a:ahLst/>
              <a:cxnLst>
                <a:cxn ang="3cd4">
                  <a:pos x="hc" y="t"/>
                </a:cxn>
                <a:cxn ang="0">
                  <a:pos x="r" y="vc"/>
                </a:cxn>
                <a:cxn ang="cd4">
                  <a:pos x="hc" y="b"/>
                </a:cxn>
                <a:cxn ang="cd2">
                  <a:pos x="l" y="vc"/>
                </a:cxn>
                <a:cxn ang="f24">
                  <a:pos x="f57" y="f50"/>
                </a:cxn>
                <a:cxn ang="f25">
                  <a:pos x="f60" y="f50"/>
                </a:cxn>
              </a:cxnLst>
              <a:rect l="f54" t="f55" r="f58" b="f34"/>
              <a:pathLst>
                <a:path>
                  <a:moveTo>
                    <a:pt x="f31" y="f34"/>
                  </a:moveTo>
                  <a:lnTo>
                    <a:pt x="f56" y="f31"/>
                  </a:lnTo>
                  <a:lnTo>
                    <a:pt x="f59" y="f31"/>
                  </a:lnTo>
                  <a:lnTo>
                    <a:pt x="f35" y="f34"/>
                  </a:lnTo>
                  <a:close/>
                </a:path>
              </a:pathLst>
            </a:custGeom>
            <a:solidFill>
              <a:srgbClr val="FCD5B5"/>
            </a:solidFill>
            <a:ln w="57150" cap="flat">
              <a:solidFill>
                <a:srgbClr val="000000"/>
              </a:solidFill>
              <a:prstDash val="solid"/>
              <a:miter/>
            </a:ln>
            <a:effectLst>
              <a:outerShdw dist="22997" dir="5400000" algn="tl">
                <a:srgbClr val="000000">
                  <a:alpha val="35000"/>
                </a:srgbClr>
              </a:outerShdw>
            </a:effectLst>
          </p:spPr>
          <p:txBody>
            <a:bodyPr vert="horz" wrap="square" lIns="35999" tIns="45720" rIns="35999"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600" b="0" i="0" u="none" strike="noStrike" kern="1200" cap="none" spc="0" baseline="0">
                  <a:solidFill>
                    <a:srgbClr val="000000"/>
                  </a:solidFill>
                  <a:uFillTx/>
                  <a:latin typeface="Arial" pitchFamily="34"/>
                  <a:ea typeface="標楷體" pitchFamily="65"/>
                  <a:cs typeface="Arial" pitchFamily="34"/>
                </a:rPr>
                <a:t>學習</a:t>
              </a:r>
              <a:r>
                <a:rPr lang="zh-TW" sz="2600" b="0" i="0" u="none" strike="noStrike" kern="1200" cap="none" spc="0" baseline="0">
                  <a:solidFill>
                    <a:srgbClr val="000000"/>
                  </a:solidFill>
                  <a:uFillTx/>
                  <a:latin typeface="Times New Roman" pitchFamily="18"/>
                  <a:ea typeface="標楷體" pitchFamily="65"/>
                  <a:cs typeface="Times New Roman" pitchFamily="18"/>
                </a:rPr>
                <a:t>能力</a:t>
              </a:r>
              <a:r>
                <a:rPr lang="en-US" sz="2600" b="0" i="0" u="none" strike="noStrike" kern="1200" cap="none" spc="0" baseline="0">
                  <a:solidFill>
                    <a:srgbClr val="000000"/>
                  </a:solidFill>
                  <a:uFillTx/>
                  <a:latin typeface="Times New Roman" pitchFamily="18"/>
                  <a:ea typeface="標楷體" pitchFamily="65"/>
                  <a:cs typeface="Times New Roman" pitchFamily="18"/>
                </a:rPr>
                <a:t>OK</a:t>
              </a:r>
              <a:r>
                <a:rPr lang="en-US" sz="2600" b="0" i="0" u="none" strike="noStrike" kern="1200" cap="none" spc="0" baseline="0">
                  <a:solidFill>
                    <a:srgbClr val="000000"/>
                  </a:solidFill>
                  <a:uFillTx/>
                  <a:latin typeface="Arial" pitchFamily="34"/>
                  <a:ea typeface="標楷體" pitchFamily="65"/>
                  <a:cs typeface="Arial" pitchFamily="34"/>
                </a:rPr>
                <a:t/>
              </a:r>
              <a:br>
                <a:rPr lang="en-US" sz="2600" b="0" i="0" u="none" strike="noStrike" kern="1200" cap="none" spc="0" baseline="0">
                  <a:solidFill>
                    <a:srgbClr val="000000"/>
                  </a:solidFill>
                  <a:uFillTx/>
                  <a:latin typeface="Arial" pitchFamily="34"/>
                  <a:ea typeface="標楷體" pitchFamily="65"/>
                  <a:cs typeface="Arial" pitchFamily="34"/>
                </a:rPr>
              </a:br>
              <a:r>
                <a:rPr lang="zh-TW" sz="2600" b="0" i="0" u="none" strike="noStrike" kern="1200" cap="none" spc="0" baseline="0">
                  <a:solidFill>
                    <a:srgbClr val="000000"/>
                  </a:solidFill>
                  <a:uFillTx/>
                  <a:latin typeface="Arial" pitchFamily="34"/>
                  <a:ea typeface="標楷體" pitchFamily="65"/>
                  <a:cs typeface="Arial" pitchFamily="34"/>
                </a:rPr>
                <a:t>但屬學習低成就者</a:t>
              </a:r>
            </a:p>
          </p:txBody>
        </p:sp>
        <p:sp>
          <p:nvSpPr>
            <p:cNvPr id="7" name="圓角矩形圖說文字 7"/>
            <p:cNvSpPr/>
            <p:nvPr/>
          </p:nvSpPr>
          <p:spPr>
            <a:xfrm>
              <a:off x="6025274" y="1268757"/>
              <a:ext cx="2952332" cy="2788462"/>
            </a:xfrm>
            <a:custGeom>
              <a:avLst>
                <a:gd name="f0" fmla="val -445"/>
                <a:gd name="f1" fmla="val 24089"/>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600" b="0" i="0" u="none" strike="noStrike" kern="1200" cap="none" spc="0" baseline="0">
                  <a:solidFill>
                    <a:srgbClr val="000000"/>
                  </a:solidFill>
                  <a:uFillTx/>
                  <a:latin typeface="標楷體" pitchFamily="65"/>
                  <a:ea typeface="標楷體" pitchFamily="65"/>
                </a:rPr>
                <a:t>特徵：</a:t>
              </a:r>
              <a:endParaRPr lang="en-US" sz="16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a:t>
              </a:r>
              <a:r>
                <a:rPr lang="zh-TW" sz="1600" b="0" i="0" u="none" strike="noStrike" kern="1200" cap="none" spc="0" baseline="0">
                  <a:solidFill>
                    <a:srgbClr val="000000"/>
                  </a:solidFill>
                  <a:uFillTx/>
                  <a:latin typeface="標楷體" pitchFamily="65"/>
                  <a:ea typeface="標楷體" pitchFamily="65"/>
                </a:rPr>
                <a:t>未能通過篩選測驗</a:t>
              </a:r>
              <a:endParaRPr lang="en-US" sz="16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a:t>
              </a:r>
              <a:r>
                <a:rPr lang="zh-TW" sz="1600" b="0" i="0" u="none" strike="noStrike" kern="1200" cap="none" spc="0" baseline="0">
                  <a:solidFill>
                    <a:srgbClr val="000000"/>
                  </a:solidFill>
                  <a:uFillTx/>
                  <a:latin typeface="標楷體" pitchFamily="65"/>
                  <a:ea typeface="標楷體" pitchFamily="65"/>
                </a:rPr>
                <a:t>未具備基本能力</a:t>
              </a:r>
              <a:endParaRPr lang="en-US" sz="16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a:t>
              </a:r>
              <a:r>
                <a:rPr lang="zh-TW" sz="1600" b="0" i="0" u="none" strike="noStrike" kern="1200" cap="none" spc="0" baseline="0">
                  <a:solidFill>
                    <a:srgbClr val="000000"/>
                  </a:solidFill>
                  <a:uFillTx/>
                  <a:latin typeface="標楷體" pitchFamily="65"/>
                  <a:ea typeface="標楷體" pitchFamily="65"/>
                </a:rPr>
                <a:t>課堂上的客人</a:t>
              </a:r>
              <a:endParaRPr lang="en-US" sz="16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a:t>
              </a:r>
              <a:r>
                <a:rPr lang="zh-TW" sz="1600" b="0" i="0" u="none" strike="noStrike" kern="1200" cap="none" spc="0" baseline="0">
                  <a:solidFill>
                    <a:srgbClr val="000000"/>
                  </a:solidFill>
                  <a:uFillTx/>
                  <a:latin typeface="標楷體" pitchFamily="65"/>
                  <a:ea typeface="標楷體" pitchFamily="65"/>
                </a:rPr>
                <a:t>需要額外抽離且長期密集 </a:t>
              </a:r>
              <a:r>
                <a:rPr lang="en-US" sz="1600" b="0" i="0" u="none" strike="noStrike" kern="1200" cap="none" spc="0" baseline="0">
                  <a:solidFill>
                    <a:srgbClr val="000000"/>
                  </a:solidFill>
                  <a:uFillTx/>
                  <a:latin typeface="標楷體" pitchFamily="65"/>
                  <a:ea typeface="標楷體" pitchFamily="65"/>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  </a:t>
              </a:r>
              <a:r>
                <a:rPr lang="zh-TW" sz="1600" b="0" i="0" u="none" strike="noStrike" kern="0" cap="none" spc="0" baseline="0">
                  <a:solidFill>
                    <a:srgbClr val="000000"/>
                  </a:solidFill>
                  <a:uFillTx/>
                  <a:latin typeface="標楷體" pitchFamily="65"/>
                  <a:ea typeface="標楷體" pitchFamily="65"/>
                </a:rPr>
                <a:t>扶助</a:t>
              </a:r>
              <a:endParaRPr lang="en-US" sz="16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a:t>
              </a:r>
              <a:r>
                <a:rPr lang="zh-TW" sz="1600" b="0" i="0" u="none" strike="noStrike" kern="1200" cap="none" spc="0" baseline="0">
                  <a:solidFill>
                    <a:srgbClr val="000000"/>
                  </a:solidFill>
                  <a:uFillTx/>
                  <a:latin typeface="標楷體" pitchFamily="65"/>
                  <a:ea typeface="標楷體" pitchFamily="65"/>
                </a:rPr>
                <a:t>需要不同教材</a:t>
              </a:r>
              <a:endParaRPr lang="en-US" sz="16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a:t>
              </a:r>
              <a:r>
                <a:rPr lang="zh-TW" sz="1600" b="0" i="0" u="none" strike="noStrike" kern="1200" cap="none" spc="0" baseline="0">
                  <a:solidFill>
                    <a:srgbClr val="000000"/>
                  </a:solidFill>
                  <a:uFillTx/>
                  <a:latin typeface="標楷體" pitchFamily="65"/>
                  <a:ea typeface="標楷體" pitchFamily="65"/>
                </a:rPr>
                <a:t>必要時依據學生學習反應</a:t>
              </a:r>
              <a:endParaRPr lang="en-US" sz="16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標楷體" pitchFamily="65"/>
                  <a:ea typeface="標楷體" pitchFamily="65"/>
                </a:rPr>
                <a:t>  </a:t>
              </a:r>
              <a:r>
                <a:rPr lang="zh-TW" sz="1600" b="0" i="0" u="none" strike="noStrike" kern="1200" cap="none" spc="0" baseline="0">
                  <a:solidFill>
                    <a:srgbClr val="000000"/>
                  </a:solidFill>
                  <a:uFillTx/>
                  <a:latin typeface="標楷體" pitchFamily="65"/>
                  <a:ea typeface="標楷體" pitchFamily="65"/>
                </a:rPr>
                <a:t>調整目標</a:t>
              </a:r>
              <a:endParaRPr lang="en-US" sz="1800" b="0" i="0" u="none" strike="noStrike" kern="1200" cap="none" spc="0" baseline="0">
                <a:solidFill>
                  <a:srgbClr val="000000"/>
                </a:solidFill>
                <a:uFillTx/>
                <a:latin typeface="標楷體" pitchFamily="65"/>
                <a:ea typeface="標楷體" pitchFamily="65"/>
              </a:endParaRPr>
            </a:p>
          </p:txBody>
        </p:sp>
      </p:grpSp>
      <p:sp>
        <p:nvSpPr>
          <p:cNvPr id="8" name="文字方塊 2"/>
          <p:cNvSpPr txBox="1"/>
          <p:nvPr/>
        </p:nvSpPr>
        <p:spPr>
          <a:xfrm>
            <a:off x="251524" y="1449927"/>
            <a:ext cx="3528395" cy="1477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學習扶助為針對學習結果不足，而無法順利進行現階段學習內容者，多元策略提供一系列基本學力的再訓練，以強化學生可以順利進行現階段內容的學習。</a:t>
            </a:r>
            <a:endParaRPr lang="en-US" sz="1800" b="0" i="0" u="none" strike="noStrike" kern="1200" cap="none" spc="0" baseline="0">
              <a:solidFill>
                <a:srgbClr val="000000"/>
              </a:solidFill>
              <a:uFillTx/>
              <a:latin typeface="標楷體" pitchFamily="65"/>
              <a:ea typeface="標楷體" pitchFamily="65"/>
            </a:endParaRPr>
          </a:p>
        </p:txBody>
      </p:sp>
      <p:sp>
        <p:nvSpPr>
          <p:cNvPr id="9"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5CEF6A8-1C8D-4A81-B96F-32F2535D8125}" type="slidenum">
              <a:t>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name="Slide163">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46065" y="500295"/>
            <a:ext cx="8671465" cy="5628159"/>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8D05B28-EE86-4BC8-87FA-62B549BB4C3E}" type="slidenum">
              <a:t>60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6804251" y="2764953"/>
            <a:ext cx="1944215" cy="688058"/>
          </a:xfrm>
          <a:custGeom>
            <a:avLst/>
            <a:gdLst>
              <a:gd name="f0" fmla="val w"/>
              <a:gd name="f1" fmla="val h"/>
              <a:gd name="f2" fmla="val ss"/>
              <a:gd name="f3" fmla="val 0"/>
              <a:gd name="f4" fmla="val 101392"/>
              <a:gd name="f5" fmla="val 63119"/>
              <a:gd name="f6" fmla="val 139708"/>
              <a:gd name="f7" fmla="val 67919"/>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、觀看學校預訂狀況</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name="Slide164">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856C849-B04E-4AB1-887F-D9E5A833BB79}" type="slidenum">
              <a:t>61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測驗操作</a:t>
            </a:r>
            <a:r>
              <a:rPr lang="en-US" b="1">
                <a:solidFill>
                  <a:srgbClr val="953735"/>
                </a:solidFill>
                <a:latin typeface="標楷體" pitchFamily="65"/>
                <a:ea typeface="標楷體" pitchFamily="65"/>
              </a:rPr>
              <a:t>─下載紙筆測驗卷</a:t>
            </a:r>
          </a:p>
        </p:txBody>
      </p:sp>
      <p:grpSp>
        <p:nvGrpSpPr>
          <p:cNvPr id="4" name="群組 3"/>
          <p:cNvGrpSpPr/>
          <p:nvPr/>
        </p:nvGrpSpPr>
        <p:grpSpPr>
          <a:xfrm>
            <a:off x="611559" y="2346021"/>
            <a:ext cx="3528395" cy="3672404"/>
            <a:chOff x="611559" y="2346021"/>
            <a:chExt cx="3528395" cy="3672404"/>
          </a:xfrm>
        </p:grpSpPr>
        <p:sp>
          <p:nvSpPr>
            <p:cNvPr id="5" name="圓角矩形 4"/>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6" name="圖片 5">
              <a:extLst>
                <a:ext uri="{FF2B5EF4-FFF2-40B4-BE49-F238E27FC236}">
                  <a16:creationId xmlns:a16="http://schemas.microsoft.com/office/drawing/2014/main" id="{00000000-0000-0000-0000-000000000000}"/>
                </a:ext>
              </a:extLst>
            </p:cNvPr>
            <p:cNvPicPr>
              <a:picLocks noChangeAspect="1"/>
            </p:cNvPicPr>
            <p:nvPr/>
          </p:nvPicPr>
          <p:blipFill>
            <a:blip r:embed="rId2"/>
            <a:srcRect t="5900" b="64788"/>
            <a:stretch>
              <a:fillRect/>
            </a:stretch>
          </p:blipFill>
          <p:spPr>
            <a:xfrm>
              <a:off x="1007933" y="2698622"/>
              <a:ext cx="2752545" cy="2952332"/>
            </a:xfrm>
            <a:prstGeom prst="rect">
              <a:avLst/>
            </a:prstGeom>
            <a:noFill/>
            <a:ln cap="flat">
              <a:noFill/>
            </a:ln>
          </p:spPr>
        </p:pic>
      </p:grpSp>
      <p:sp>
        <p:nvSpPr>
          <p:cNvPr id="7" name="圓角矩形 6"/>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紙筆測驗施測說明</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紙筆測驗卷及答案</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歷次基本學習內容對照表</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標楷體" pitchFamily="65"/>
              <a:ea typeface="標楷體" pitchFamily="65"/>
            </a:endParaRPr>
          </a:p>
        </p:txBody>
      </p:sp>
      <p:sp>
        <p:nvSpPr>
          <p:cNvPr id="8" name="AutoShape 25"/>
          <p:cNvSpPr/>
          <p:nvPr/>
        </p:nvSpPr>
        <p:spPr>
          <a:xfrm>
            <a:off x="395532" y="4437107"/>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name="Slide165">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683568" y="652579"/>
            <a:ext cx="7461714" cy="5835335"/>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FCA1F49-136B-4713-AE2C-8EA311A71270}" type="slidenum">
              <a:t>62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3955136" y="297408"/>
            <a:ext cx="2952332" cy="688058"/>
          </a:xfrm>
          <a:custGeom>
            <a:avLst/>
            <a:gdLst>
              <a:gd name="f0" fmla="val w"/>
              <a:gd name="f1" fmla="val h"/>
              <a:gd name="f2" fmla="val ss"/>
              <a:gd name="f3" fmla="val 0"/>
              <a:gd name="f4" fmla="val 60890"/>
              <a:gd name="f5" fmla="+- 0 0 3983"/>
              <a:gd name="f6" fmla="val 71362"/>
              <a:gd name="f7" fmla="+- 0 0 1435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可下載施測說明，於測驗前撥放或朗讀</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4888766" y="2348535"/>
            <a:ext cx="2539168" cy="688058"/>
          </a:xfrm>
          <a:custGeom>
            <a:avLst/>
            <a:gdLst>
              <a:gd name="f0" fmla="val w"/>
              <a:gd name="f1" fmla="val h"/>
              <a:gd name="f2" fmla="val ss"/>
              <a:gd name="f3" fmla="val 0"/>
              <a:gd name="f4" fmla="val 60890"/>
              <a:gd name="f5" fmla="+- 0 0 3983"/>
              <a:gd name="f6" fmla="val 97941"/>
              <a:gd name="f7" fmla="+- 0 0 3117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dirty="0">
                <a:solidFill>
                  <a:srgbClr val="000000"/>
                </a:solidFill>
                <a:uFillTx/>
                <a:latin typeface="標楷體" pitchFamily="65"/>
                <a:ea typeface="標楷體" pitchFamily="65"/>
              </a:rPr>
              <a:t>下載測驗卷</a:t>
            </a:r>
            <a:r>
              <a:rPr lang="zh-TW" sz="1800" b="0" i="0" u="none" strike="noStrike" kern="1200" cap="none" spc="0" baseline="0" dirty="0" smtClean="0">
                <a:solidFill>
                  <a:srgbClr val="000000"/>
                </a:solidFill>
                <a:uFillTx/>
                <a:latin typeface="標楷體" pitchFamily="65"/>
                <a:ea typeface="標楷體" pitchFamily="65"/>
              </a:rPr>
              <a:t>、</a:t>
            </a:r>
            <a:r>
              <a:rPr lang="zh-TW" altLang="en-US" sz="1800" b="0" i="0" u="none" strike="noStrike" kern="1200" cap="none" spc="0" baseline="0" dirty="0" smtClean="0">
                <a:solidFill>
                  <a:srgbClr val="000000"/>
                </a:solidFill>
                <a:uFillTx/>
                <a:latin typeface="標楷體" pitchFamily="65"/>
                <a:ea typeface="標楷體" pitchFamily="65"/>
              </a:rPr>
              <a:t>英聽檔</a:t>
            </a:r>
            <a:endParaRPr lang="en-US" sz="1800" b="0" i="0" u="none" strike="noStrike" kern="1200" cap="none" spc="0" baseline="0" dirty="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dirty="0">
                <a:solidFill>
                  <a:srgbClr val="000000"/>
                </a:solidFill>
                <a:uFillTx/>
                <a:latin typeface="標楷體" pitchFamily="65"/>
                <a:ea typeface="標楷體" pitchFamily="65"/>
              </a:rPr>
              <a:t>下載監試注意事項</a:t>
            </a:r>
            <a:endParaRPr lang="en-US" sz="1800" b="0" i="0" u="none" strike="noStrike" kern="1200" cap="none" spc="0" baseline="0" dirty="0">
              <a:solidFill>
                <a:srgbClr val="000000"/>
              </a:solidFill>
              <a:uFillTx/>
              <a:latin typeface="標楷體" pitchFamily="65"/>
              <a:ea typeface="標楷體" pitchFamily="65"/>
            </a:endParaRPr>
          </a:p>
        </p:txBody>
      </p:sp>
      <p:sp>
        <p:nvSpPr>
          <p:cNvPr id="6" name="直線圖說文字 1 5"/>
          <p:cNvSpPr/>
          <p:nvPr/>
        </p:nvSpPr>
        <p:spPr>
          <a:xfrm>
            <a:off x="3779910" y="4365107"/>
            <a:ext cx="2232251" cy="688058"/>
          </a:xfrm>
          <a:custGeom>
            <a:avLst/>
            <a:gdLst>
              <a:gd name="f0" fmla="val w"/>
              <a:gd name="f1" fmla="val h"/>
              <a:gd name="f2" fmla="val ss"/>
              <a:gd name="f3" fmla="val 0"/>
              <a:gd name="f4" fmla="val 60890"/>
              <a:gd name="f5" fmla="+- 0 0 3983"/>
              <a:gd name="f6" fmla="val 97941"/>
              <a:gd name="f7" fmla="+- 0 0 3117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以下為歷次測驗基本學習內容對照表</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name="Slide166">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DFEFAB-37B1-42A5-A20D-E06006605313}" type="slidenum">
              <a:t>63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測驗操作</a:t>
            </a:r>
            <a:r>
              <a:rPr lang="en-US" b="1">
                <a:solidFill>
                  <a:srgbClr val="953735"/>
                </a:solidFill>
                <a:latin typeface="標楷體" pitchFamily="65"/>
                <a:ea typeface="標楷體" pitchFamily="65"/>
              </a:rPr>
              <a:t>─上傳紙筆測驗結果</a:t>
            </a:r>
          </a:p>
        </p:txBody>
      </p:sp>
      <p:grpSp>
        <p:nvGrpSpPr>
          <p:cNvPr id="4" name="群組 3"/>
          <p:cNvGrpSpPr/>
          <p:nvPr/>
        </p:nvGrpSpPr>
        <p:grpSpPr>
          <a:xfrm>
            <a:off x="611559" y="2346021"/>
            <a:ext cx="3528395" cy="3672404"/>
            <a:chOff x="611559" y="2346021"/>
            <a:chExt cx="3528395" cy="3672404"/>
          </a:xfrm>
        </p:grpSpPr>
        <p:sp>
          <p:nvSpPr>
            <p:cNvPr id="5" name="圓角矩形 4"/>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6" name="圖片 5">
              <a:extLst>
                <a:ext uri="{FF2B5EF4-FFF2-40B4-BE49-F238E27FC236}">
                  <a16:creationId xmlns:a16="http://schemas.microsoft.com/office/drawing/2014/main" id="{00000000-0000-0000-0000-000000000000}"/>
                </a:ext>
              </a:extLst>
            </p:cNvPr>
            <p:cNvPicPr>
              <a:picLocks noChangeAspect="1"/>
            </p:cNvPicPr>
            <p:nvPr/>
          </p:nvPicPr>
          <p:blipFill>
            <a:blip r:embed="rId2"/>
            <a:srcRect t="5900" b="64788"/>
            <a:stretch>
              <a:fillRect/>
            </a:stretch>
          </p:blipFill>
          <p:spPr>
            <a:xfrm>
              <a:off x="1007933" y="2698622"/>
              <a:ext cx="2752545" cy="2952332"/>
            </a:xfrm>
            <a:prstGeom prst="rect">
              <a:avLst/>
            </a:prstGeom>
            <a:noFill/>
            <a:ln cap="flat">
              <a:noFill/>
            </a:ln>
          </p:spPr>
        </p:pic>
      </p:grpSp>
      <p:sp>
        <p:nvSpPr>
          <p:cNvPr id="7" name="圓角矩形 6"/>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匯出非下修</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下修登打用範例檔</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匯入非下修</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下修紙筆測驗結果</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個別學生線上登打</a:t>
            </a:r>
            <a:endParaRPr lang="en-US" sz="2800" b="0" i="0" u="none" strike="noStrike" kern="1200" cap="none" spc="0" baseline="0">
              <a:solidFill>
                <a:srgbClr val="000000"/>
              </a:solidFill>
              <a:uFillTx/>
              <a:latin typeface="標楷體" pitchFamily="65"/>
              <a:ea typeface="標楷體" pitchFamily="65"/>
            </a:endParaRPr>
          </a:p>
        </p:txBody>
      </p:sp>
      <p:sp>
        <p:nvSpPr>
          <p:cNvPr id="8" name="AutoShape 25"/>
          <p:cNvSpPr/>
          <p:nvPr/>
        </p:nvSpPr>
        <p:spPr>
          <a:xfrm>
            <a:off x="395532" y="4776743"/>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name="Slide16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r="20981"/>
          <a:stretch>
            <a:fillRect/>
          </a:stretch>
        </p:blipFill>
        <p:spPr>
          <a:xfrm>
            <a:off x="827587" y="6212546"/>
            <a:ext cx="6811464" cy="336463"/>
          </a:xfrm>
          <a:prstGeom prst="rect">
            <a:avLst/>
          </a:prstGeom>
          <a:noFill/>
          <a:ln w="9528" cap="flat">
            <a:solidFill>
              <a:srgbClr val="000000"/>
            </a:solidFill>
            <a:prstDash val="solid"/>
            <a:miter/>
          </a:ln>
        </p:spPr>
      </p:pic>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C939387-9156-499A-B684-FC56EE835AA6}" type="slidenum">
              <a:t>64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5" name="直線圖說文字 1 3"/>
          <p:cNvSpPr/>
          <p:nvPr/>
        </p:nvSpPr>
        <p:spPr>
          <a:xfrm>
            <a:off x="5436098" y="2204865"/>
            <a:ext cx="1728188"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閱讀說明事項</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4"/>
          <p:cNvSpPr/>
          <p:nvPr/>
        </p:nvSpPr>
        <p:spPr>
          <a:xfrm>
            <a:off x="5916113" y="5571795"/>
            <a:ext cx="1368152" cy="439076"/>
          </a:xfrm>
          <a:custGeom>
            <a:avLst/>
            <a:gdLst>
              <a:gd name="f0" fmla="val w"/>
              <a:gd name="f1" fmla="val h"/>
              <a:gd name="f2" fmla="val ss"/>
              <a:gd name="f3" fmla="val 0"/>
              <a:gd name="f4" fmla="val 60890"/>
              <a:gd name="f5" fmla="+- 0 0 3983"/>
              <a:gd name="f6" fmla="val 98790"/>
              <a:gd name="f7" fmla="+- 0 0 2916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各功能頁籤</a:t>
            </a:r>
            <a:endParaRPr lang="en-US" sz="1800" b="0" i="0" u="none" strike="noStrike" kern="1200" cap="none" spc="0" baseline="0">
              <a:solidFill>
                <a:srgbClr val="000000"/>
              </a:solidFill>
              <a:uFillTx/>
              <a:latin typeface="標楷體" pitchFamily="65"/>
              <a:ea typeface="標楷體" pitchFamily="65"/>
            </a:endParaRPr>
          </a:p>
        </p:txBody>
      </p:sp>
      <p:pic>
        <p:nvPicPr>
          <p:cNvPr id="8" name="圖片 7"/>
          <p:cNvPicPr>
            <a:picLocks noChangeAspect="1"/>
          </p:cNvPicPr>
          <p:nvPr/>
        </p:nvPicPr>
        <p:blipFill>
          <a:blip r:embed="rId3"/>
          <a:stretch>
            <a:fillRect/>
          </a:stretch>
        </p:blipFill>
        <p:spPr>
          <a:xfrm>
            <a:off x="827587" y="107404"/>
            <a:ext cx="6811464" cy="6105142"/>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name="Slide168">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006790" y="1299883"/>
            <a:ext cx="7008263" cy="5164741"/>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05B7A49-F5ED-4B53-839E-482DAC693A2B}" type="slidenum">
              <a:t>65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圓角矩形 3"/>
          <p:cNvSpPr/>
          <p:nvPr/>
        </p:nvSpPr>
        <p:spPr>
          <a:xfrm>
            <a:off x="1006790" y="1670297"/>
            <a:ext cx="2485092" cy="29835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直線圖說文字 1 7"/>
          <p:cNvSpPr/>
          <p:nvPr/>
        </p:nvSpPr>
        <p:spPr>
          <a:xfrm>
            <a:off x="4644009" y="1670297"/>
            <a:ext cx="1656179" cy="659392"/>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閱讀說明事項</a:t>
            </a:r>
            <a:endParaRPr lang="en-US" sz="1800" b="0" i="0" u="none" strike="noStrike" kern="1200" cap="none" spc="0" baseline="0">
              <a:solidFill>
                <a:srgbClr val="000000"/>
              </a:solidFill>
              <a:uFillTx/>
              <a:latin typeface="標楷體" pitchFamily="65"/>
              <a:ea typeface="標楷體" pitchFamily="65"/>
            </a:endParaRPr>
          </a:p>
        </p:txBody>
      </p:sp>
      <p:sp>
        <p:nvSpPr>
          <p:cNvPr id="6"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批次匯出非下修</a:t>
            </a:r>
            <a:r>
              <a:rPr lang="en-US" sz="4000">
                <a:solidFill>
                  <a:srgbClr val="953735"/>
                </a:solidFill>
                <a:latin typeface="標楷體" pitchFamily="65"/>
                <a:ea typeface="標楷體" pitchFamily="65"/>
              </a:rPr>
              <a:t>/</a:t>
            </a:r>
            <a:r>
              <a:rPr lang="zh-TW" sz="4000">
                <a:solidFill>
                  <a:srgbClr val="953735"/>
                </a:solidFill>
                <a:latin typeface="標楷體" pitchFamily="65"/>
                <a:ea typeface="標楷體" pitchFamily="65"/>
              </a:rPr>
              <a:t>下修登打用</a:t>
            </a:r>
            <a:r>
              <a:rPr lang="en-US" sz="4000">
                <a:solidFill>
                  <a:srgbClr val="953735"/>
                </a:solidFill>
                <a:latin typeface="標楷體" pitchFamily="65"/>
                <a:ea typeface="標楷體" pitchFamily="65"/>
              </a:rPr>
              <a:t>xls</a:t>
            </a:r>
            <a:r>
              <a:rPr lang="zh-TW" sz="4000">
                <a:solidFill>
                  <a:srgbClr val="953735"/>
                </a:solidFill>
                <a:latin typeface="標楷體" pitchFamily="65"/>
                <a:ea typeface="標楷體" pitchFamily="65"/>
              </a:rPr>
              <a:t>檔</a:t>
            </a:r>
            <a:endParaRPr lang="en-US" sz="4000">
              <a:solidFill>
                <a:srgbClr val="953735"/>
              </a:solidFill>
              <a:latin typeface="標楷體" pitchFamily="65"/>
              <a:ea typeface="標楷體" pitchFamily="65"/>
            </a:endParaRPr>
          </a:p>
        </p:txBody>
      </p:sp>
      <p:sp>
        <p:nvSpPr>
          <p:cNvPr id="7" name="圓角矩形 12"/>
          <p:cNvSpPr/>
          <p:nvPr/>
        </p:nvSpPr>
        <p:spPr>
          <a:xfrm>
            <a:off x="1056561" y="4031580"/>
            <a:ext cx="2100952" cy="29835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8" name="Picture 2">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2548999" y="5905112"/>
            <a:ext cx="5754812" cy="791998"/>
          </a:xfrm>
          <a:prstGeom prst="rect">
            <a:avLst/>
          </a:prstGeom>
          <a:noFill/>
          <a:ln w="9528" cap="flat">
            <a:solidFill>
              <a:srgbClr val="000000"/>
            </a:solidFill>
            <a:prstDash val="solid"/>
            <a:miter/>
          </a:ln>
        </p:spPr>
      </p:pic>
      <p:sp>
        <p:nvSpPr>
          <p:cNvPr id="9" name="上彎箭號 9"/>
          <p:cNvSpPr/>
          <p:nvPr/>
        </p:nvSpPr>
        <p:spPr>
          <a:xfrm rot="5400013">
            <a:off x="2005649" y="5773508"/>
            <a:ext cx="487366" cy="567860"/>
          </a:xfrm>
          <a:custGeom>
            <a:avLst/>
            <a:gdLst>
              <a:gd name="f0" fmla="val 10800000"/>
              <a:gd name="f1" fmla="val 5400000"/>
              <a:gd name="f2" fmla="val 180"/>
              <a:gd name="f3" fmla="val w"/>
              <a:gd name="f4" fmla="val h"/>
              <a:gd name="f5" fmla="val ss"/>
              <a:gd name="f6" fmla="val 0"/>
              <a:gd name="f7" fmla="val 25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min f41 f40"/>
              <a:gd name="f45" fmla="*/ f44 f7 1"/>
              <a:gd name="f46" fmla="*/ f45 1 100000"/>
              <a:gd name="f47" fmla="*/ f45 1 50000"/>
              <a:gd name="f48" fmla="*/ f45 1 200000"/>
              <a:gd name="f49" fmla="+- f37 0 f47"/>
              <a:gd name="f50" fmla="+- f37 0 f46"/>
              <a:gd name="f51" fmla="+- f38 0 f46"/>
              <a:gd name="f52" fmla="+- f46 f38 0"/>
              <a:gd name="f53" fmla="*/ f46 f34 1"/>
              <a:gd name="f54" fmla="+- f50 0 f48"/>
              <a:gd name="f55" fmla="+- f50 f48 0"/>
              <a:gd name="f56" fmla="+- f51 f38 0"/>
              <a:gd name="f57" fmla="*/ f52 1 2"/>
              <a:gd name="f58" fmla="*/ f51 f34 1"/>
              <a:gd name="f59" fmla="*/ f49 f34 1"/>
              <a:gd name="f60" fmla="*/ f50 f34 1"/>
              <a:gd name="f61" fmla="*/ f55 1 2"/>
              <a:gd name="f62" fmla="*/ f56 1 2"/>
              <a:gd name="f63" fmla="*/ f55 f34 1"/>
              <a:gd name="f64" fmla="*/ f54 f34 1"/>
              <a:gd name="f65" fmla="*/ f57 f34 1"/>
              <a:gd name="f66" fmla="*/ f62 f34 1"/>
              <a:gd name="f67" fmla="*/ f61 f34 1"/>
            </a:gdLst>
            <a:ahLst/>
            <a:cxnLst>
              <a:cxn ang="3cd4">
                <a:pos x="hc" y="t"/>
              </a:cxn>
              <a:cxn ang="0">
                <a:pos x="r" y="vc"/>
              </a:cxn>
              <a:cxn ang="cd4">
                <a:pos x="hc" y="b"/>
              </a:cxn>
              <a:cxn ang="cd2">
                <a:pos x="l" y="vc"/>
              </a:cxn>
              <a:cxn ang="f30">
                <a:pos x="f60" y="f39"/>
              </a:cxn>
              <a:cxn ang="f31">
                <a:pos x="f59" y="f53"/>
              </a:cxn>
              <a:cxn ang="f31">
                <a:pos x="f39" y="f66"/>
              </a:cxn>
              <a:cxn ang="f32">
                <a:pos x="f67" y="f42"/>
              </a:cxn>
              <a:cxn ang="f33">
                <a:pos x="f63" y="f65"/>
              </a:cxn>
              <a:cxn ang="f33">
                <a:pos x="f43" y="f53"/>
              </a:cxn>
            </a:cxnLst>
            <a:rect l="f39" t="f58" r="f63" b="f42"/>
            <a:pathLst>
              <a:path>
                <a:moveTo>
                  <a:pt x="f39" y="f58"/>
                </a:moveTo>
                <a:lnTo>
                  <a:pt x="f64" y="f58"/>
                </a:lnTo>
                <a:lnTo>
                  <a:pt x="f64" y="f53"/>
                </a:lnTo>
                <a:lnTo>
                  <a:pt x="f59" y="f53"/>
                </a:lnTo>
                <a:lnTo>
                  <a:pt x="f60" y="f39"/>
                </a:lnTo>
                <a:lnTo>
                  <a:pt x="f43" y="f53"/>
                </a:lnTo>
                <a:lnTo>
                  <a:pt x="f63" y="f53"/>
                </a:lnTo>
                <a:lnTo>
                  <a:pt x="f63" y="f42"/>
                </a:lnTo>
                <a:lnTo>
                  <a:pt x="f39" y="f42"/>
                </a:lnTo>
                <a:close/>
              </a:path>
            </a:pathLst>
          </a:custGeom>
          <a:solidFill>
            <a:srgbClr val="7030A0"/>
          </a:solidFill>
          <a:ln w="9528" cap="flat">
            <a:solidFill>
              <a:srgbClr val="7030A0"/>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1" name="上彎箭號 9"/>
          <p:cNvSpPr/>
          <p:nvPr/>
        </p:nvSpPr>
        <p:spPr>
          <a:xfrm rot="5400013">
            <a:off x="2067078" y="2815280"/>
            <a:ext cx="487366" cy="567860"/>
          </a:xfrm>
          <a:custGeom>
            <a:avLst/>
            <a:gdLst>
              <a:gd name="f0" fmla="val 10800000"/>
              <a:gd name="f1" fmla="val 5400000"/>
              <a:gd name="f2" fmla="val 180"/>
              <a:gd name="f3" fmla="val w"/>
              <a:gd name="f4" fmla="val h"/>
              <a:gd name="f5" fmla="val ss"/>
              <a:gd name="f6" fmla="val 0"/>
              <a:gd name="f7" fmla="val 25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min f41 f40"/>
              <a:gd name="f45" fmla="*/ f44 f7 1"/>
              <a:gd name="f46" fmla="*/ f45 1 100000"/>
              <a:gd name="f47" fmla="*/ f45 1 50000"/>
              <a:gd name="f48" fmla="*/ f45 1 200000"/>
              <a:gd name="f49" fmla="+- f37 0 f47"/>
              <a:gd name="f50" fmla="+- f37 0 f46"/>
              <a:gd name="f51" fmla="+- f38 0 f46"/>
              <a:gd name="f52" fmla="+- f46 f38 0"/>
              <a:gd name="f53" fmla="*/ f46 f34 1"/>
              <a:gd name="f54" fmla="+- f50 0 f48"/>
              <a:gd name="f55" fmla="+- f50 f48 0"/>
              <a:gd name="f56" fmla="+- f51 f38 0"/>
              <a:gd name="f57" fmla="*/ f52 1 2"/>
              <a:gd name="f58" fmla="*/ f51 f34 1"/>
              <a:gd name="f59" fmla="*/ f49 f34 1"/>
              <a:gd name="f60" fmla="*/ f50 f34 1"/>
              <a:gd name="f61" fmla="*/ f55 1 2"/>
              <a:gd name="f62" fmla="*/ f56 1 2"/>
              <a:gd name="f63" fmla="*/ f55 f34 1"/>
              <a:gd name="f64" fmla="*/ f54 f34 1"/>
              <a:gd name="f65" fmla="*/ f57 f34 1"/>
              <a:gd name="f66" fmla="*/ f62 f34 1"/>
              <a:gd name="f67" fmla="*/ f61 f34 1"/>
            </a:gdLst>
            <a:ahLst/>
            <a:cxnLst>
              <a:cxn ang="3cd4">
                <a:pos x="hc" y="t"/>
              </a:cxn>
              <a:cxn ang="0">
                <a:pos x="r" y="vc"/>
              </a:cxn>
              <a:cxn ang="cd4">
                <a:pos x="hc" y="b"/>
              </a:cxn>
              <a:cxn ang="cd2">
                <a:pos x="l" y="vc"/>
              </a:cxn>
              <a:cxn ang="f30">
                <a:pos x="f60" y="f39"/>
              </a:cxn>
              <a:cxn ang="f31">
                <a:pos x="f59" y="f53"/>
              </a:cxn>
              <a:cxn ang="f31">
                <a:pos x="f39" y="f66"/>
              </a:cxn>
              <a:cxn ang="f32">
                <a:pos x="f67" y="f42"/>
              </a:cxn>
              <a:cxn ang="f33">
                <a:pos x="f63" y="f65"/>
              </a:cxn>
              <a:cxn ang="f33">
                <a:pos x="f43" y="f53"/>
              </a:cxn>
            </a:cxnLst>
            <a:rect l="f39" t="f58" r="f63" b="f42"/>
            <a:pathLst>
              <a:path>
                <a:moveTo>
                  <a:pt x="f39" y="f58"/>
                </a:moveTo>
                <a:lnTo>
                  <a:pt x="f64" y="f58"/>
                </a:lnTo>
                <a:lnTo>
                  <a:pt x="f64" y="f53"/>
                </a:lnTo>
                <a:lnTo>
                  <a:pt x="f59" y="f53"/>
                </a:lnTo>
                <a:lnTo>
                  <a:pt x="f60" y="f39"/>
                </a:lnTo>
                <a:lnTo>
                  <a:pt x="f43" y="f53"/>
                </a:lnTo>
                <a:lnTo>
                  <a:pt x="f63" y="f53"/>
                </a:lnTo>
                <a:lnTo>
                  <a:pt x="f63" y="f42"/>
                </a:lnTo>
                <a:lnTo>
                  <a:pt x="f39" y="f42"/>
                </a:lnTo>
                <a:close/>
              </a:path>
            </a:pathLst>
          </a:custGeom>
          <a:solidFill>
            <a:srgbClr val="7030A0"/>
          </a:solidFill>
          <a:ln w="9528" cap="flat">
            <a:solidFill>
              <a:srgbClr val="7030A0"/>
            </a:solidFill>
            <a:prstDash val="solid"/>
            <a:miter/>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pic>
        <p:nvPicPr>
          <p:cNvPr id="12" name="圖片 11"/>
          <p:cNvPicPr>
            <a:picLocks noChangeAspect="1"/>
          </p:cNvPicPr>
          <p:nvPr/>
        </p:nvPicPr>
        <p:blipFill>
          <a:blip r:embed="rId5"/>
          <a:stretch>
            <a:fillRect/>
          </a:stretch>
        </p:blipFill>
        <p:spPr>
          <a:xfrm>
            <a:off x="2594692" y="2928076"/>
            <a:ext cx="5781675" cy="809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name="Slide169">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AA4BC8-686A-40F3-BC01-E67242DC9EF1}" type="slidenum">
              <a:t>66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批次匯入紙筆測驗結果</a:t>
            </a:r>
          </a:p>
        </p:txBody>
      </p:sp>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r="16997"/>
          <a:stretch>
            <a:fillRect/>
          </a:stretch>
        </p:blipFill>
        <p:spPr>
          <a:xfrm>
            <a:off x="284259" y="1841400"/>
            <a:ext cx="8290791" cy="3384377"/>
          </a:xfrm>
          <a:prstGeom prst="rect">
            <a:avLst/>
          </a:prstGeom>
          <a:noFill/>
          <a:ln w="9528" cap="flat">
            <a:solidFill>
              <a:srgbClr val="000000"/>
            </a:solidFill>
            <a:prstDash val="solid"/>
            <a:miter/>
          </a:ln>
        </p:spPr>
      </p:pic>
      <p:sp>
        <p:nvSpPr>
          <p:cNvPr id="5" name="矩形 7"/>
          <p:cNvSpPr/>
          <p:nvPr/>
        </p:nvSpPr>
        <p:spPr>
          <a:xfrm>
            <a:off x="2123730" y="1841400"/>
            <a:ext cx="2016224" cy="435473"/>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6" name="矩形 9"/>
          <p:cNvSpPr/>
          <p:nvPr/>
        </p:nvSpPr>
        <p:spPr>
          <a:xfrm>
            <a:off x="284259" y="3861044"/>
            <a:ext cx="2703560" cy="1152125"/>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pic>
        <p:nvPicPr>
          <p:cNvPr id="8" name="圖片 7"/>
          <p:cNvPicPr>
            <a:picLocks noChangeAspect="1"/>
          </p:cNvPicPr>
          <p:nvPr/>
        </p:nvPicPr>
        <p:blipFill rotWithShape="1">
          <a:blip r:embed="rId3"/>
          <a:srcRect l="1141" t="2799" r="444" b="1221"/>
          <a:stretch/>
        </p:blipFill>
        <p:spPr>
          <a:xfrm>
            <a:off x="3257974" y="3491915"/>
            <a:ext cx="5353050" cy="2143125"/>
          </a:xfrm>
          <a:prstGeom prst="rect">
            <a:avLst/>
          </a:prstGeom>
          <a:ln>
            <a:solidFill>
              <a:schemeClr val="tx1">
                <a:lumMod val="50000"/>
                <a:lumOff val="50000"/>
              </a:schemeClr>
            </a:solidFill>
          </a:ln>
          <a:effectLst>
            <a:outerShdw blurRad="50800" dist="38100" dir="10800000" algn="r" rotWithShape="0">
              <a:prstClr val="black">
                <a:alpha val="40000"/>
              </a:prstClr>
            </a:outerShdw>
          </a:effectLst>
        </p:spPr>
      </p:pic>
      <p:cxnSp>
        <p:nvCxnSpPr>
          <p:cNvPr id="9" name="直線單箭頭接點 8"/>
          <p:cNvCxnSpPr/>
          <p:nvPr/>
        </p:nvCxnSpPr>
        <p:spPr>
          <a:xfrm>
            <a:off x="2876550" y="4206717"/>
            <a:ext cx="381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name="Slide170">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57AB0D9-8563-4481-B279-A615B053B7D3}" type="slidenum">
              <a:t>67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539550" y="1480907"/>
            <a:ext cx="7648571" cy="2438403"/>
          </a:xfrm>
          <a:prstGeom prst="rect">
            <a:avLst/>
          </a:prstGeom>
          <a:noFill/>
          <a:ln w="9528" cap="flat">
            <a:solidFill>
              <a:srgbClr val="000000"/>
            </a:solidFill>
            <a:prstDash val="solid"/>
            <a:miter/>
          </a:ln>
        </p:spPr>
      </p:pic>
      <p:sp>
        <p:nvSpPr>
          <p:cNvPr id="4"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個別學生線上登打</a:t>
            </a:r>
            <a:r>
              <a:rPr lang="en-US" sz="2400">
                <a:solidFill>
                  <a:srgbClr val="FF0000"/>
                </a:solidFill>
                <a:latin typeface="Times New Roman" pitchFamily="18"/>
                <a:ea typeface="標楷體" pitchFamily="65"/>
                <a:cs typeface="Times New Roman" pitchFamily="18"/>
              </a:rPr>
              <a:t>(</a:t>
            </a:r>
            <a:r>
              <a:rPr lang="zh-TW" sz="2400">
                <a:solidFill>
                  <a:srgbClr val="FF0000"/>
                </a:solidFill>
                <a:latin typeface="Times New Roman" pitchFamily="18"/>
                <a:ea typeface="標楷體" pitchFamily="65"/>
                <a:cs typeface="Times New Roman" pitchFamily="18"/>
              </a:rPr>
              <a:t>僅非下修國小紙筆測驗適用</a:t>
            </a:r>
            <a:r>
              <a:rPr lang="en-US" sz="2400">
                <a:solidFill>
                  <a:srgbClr val="FF0000"/>
                </a:solidFill>
                <a:latin typeface="Times New Roman" pitchFamily="18"/>
                <a:ea typeface="標楷體" pitchFamily="65"/>
                <a:cs typeface="Times New Roman" pitchFamily="18"/>
              </a:rPr>
              <a:t>)</a:t>
            </a:r>
            <a:endParaRPr lang="en-US" sz="2400">
              <a:solidFill>
                <a:srgbClr val="953735"/>
              </a:solidFill>
              <a:latin typeface="Times New Roman" pitchFamily="18"/>
              <a:ea typeface="標楷體" pitchFamily="65"/>
              <a:cs typeface="Times New Roman" pitchFamily="18"/>
            </a:endParaRPr>
          </a:p>
        </p:txBody>
      </p:sp>
      <p:sp>
        <p:nvSpPr>
          <p:cNvPr id="5" name="圓角矩形 4"/>
          <p:cNvSpPr/>
          <p:nvPr/>
        </p:nvSpPr>
        <p:spPr>
          <a:xfrm>
            <a:off x="3419874" y="1480907"/>
            <a:ext cx="1219187" cy="40565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圓角矩形 5"/>
          <p:cNvSpPr/>
          <p:nvPr/>
        </p:nvSpPr>
        <p:spPr>
          <a:xfrm>
            <a:off x="7092278" y="3531083"/>
            <a:ext cx="648071" cy="38821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7" name="圖片 6">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755577" y="3068964"/>
            <a:ext cx="4720160" cy="3718261"/>
          </a:xfrm>
          <a:prstGeom prst="rect">
            <a:avLst/>
          </a:prstGeom>
          <a:noFill/>
          <a:ln w="9528" cap="flat">
            <a:solidFill>
              <a:srgbClr val="000000"/>
            </a:solidFill>
            <a:prstDash val="solid"/>
            <a:miter/>
          </a:ln>
        </p:spPr>
      </p:pic>
      <p:sp>
        <p:nvSpPr>
          <p:cNvPr id="8" name="右彎箭號 7"/>
          <p:cNvSpPr/>
          <p:nvPr/>
        </p:nvSpPr>
        <p:spPr>
          <a:xfrm rot="10799991">
            <a:off x="5796089" y="4005017"/>
            <a:ext cx="1476161" cy="1080116"/>
          </a:xfrm>
          <a:custGeom>
            <a:avLst/>
            <a:gdLst>
              <a:gd name="f0" fmla="val 10800000"/>
              <a:gd name="f1" fmla="val 5400000"/>
              <a:gd name="f2" fmla="val 16200000"/>
              <a:gd name="f3" fmla="val 180"/>
              <a:gd name="f4" fmla="val w"/>
              <a:gd name="f5" fmla="val h"/>
              <a:gd name="f6" fmla="val ss"/>
              <a:gd name="f7" fmla="val 0"/>
              <a:gd name="f8" fmla="+- 0 0 5400000"/>
              <a:gd name="f9" fmla="val 25000"/>
              <a:gd name="f10" fmla="val 42137"/>
              <a:gd name="f11" fmla="+- 0 0 -360"/>
              <a:gd name="f12" fmla="+- 0 0 -180"/>
              <a:gd name="f13" fmla="+- 0 0 -90"/>
              <a:gd name="f14" fmla="abs f4"/>
              <a:gd name="f15" fmla="abs f5"/>
              <a:gd name="f16" fmla="abs f6"/>
              <a:gd name="f17" fmla="*/ f11 f0 1"/>
              <a:gd name="f18" fmla="*/ f12 f0 1"/>
              <a:gd name="f19" fmla="*/ f13 f0 1"/>
              <a:gd name="f20" fmla="?: f14 f4 1"/>
              <a:gd name="f21" fmla="?: f15 f5 1"/>
              <a:gd name="f22" fmla="?: f16 f6 1"/>
              <a:gd name="f23" fmla="*/ f17 1 f3"/>
              <a:gd name="f24" fmla="*/ f18 1 f3"/>
              <a:gd name="f25" fmla="*/ f19 1 f3"/>
              <a:gd name="f26" fmla="*/ f20 1 21600"/>
              <a:gd name="f27" fmla="*/ f21 1 21600"/>
              <a:gd name="f28" fmla="*/ 21600 f20 1"/>
              <a:gd name="f29" fmla="*/ 21600 f21 1"/>
              <a:gd name="f30" fmla="+- f23 0 f1"/>
              <a:gd name="f31" fmla="+- f24 0 f1"/>
              <a:gd name="f32" fmla="+- f25 0 f1"/>
              <a:gd name="f33" fmla="min f27 f26"/>
              <a:gd name="f34" fmla="*/ f28 1 f22"/>
              <a:gd name="f35" fmla="*/ f29 1 f22"/>
              <a:gd name="f36" fmla="val f34"/>
              <a:gd name="f37" fmla="val f35"/>
              <a:gd name="f38" fmla="*/ f7 f33 1"/>
              <a:gd name="f39" fmla="+- f37 0 f7"/>
              <a:gd name="f40" fmla="+- f36 0 f7"/>
              <a:gd name="f41" fmla="*/ f36 f33 1"/>
              <a:gd name="f42" fmla="*/ f37 f33 1"/>
              <a:gd name="f43" fmla="min f40 f39"/>
              <a:gd name="f44" fmla="*/ f43 f9 1"/>
              <a:gd name="f45" fmla="*/ f43 f10 1"/>
              <a:gd name="f46" fmla="*/ f44 1 100000"/>
              <a:gd name="f47" fmla="*/ f45 1 100000"/>
              <a:gd name="f48" fmla="*/ f46 1 2"/>
              <a:gd name="f49" fmla="+- f36 0 f46"/>
              <a:gd name="f50" fmla="+- f47 0 f46"/>
              <a:gd name="f51" fmla="*/ f47 f33 1"/>
              <a:gd name="f52" fmla="*/ f46 f33 1"/>
              <a:gd name="f53" fmla="+- f46 0 f48"/>
              <a:gd name="f54" fmla="max f50 0"/>
              <a:gd name="f55" fmla="*/ f49 f33 1"/>
              <a:gd name="f56" fmla="*/ f48 f33 1"/>
              <a:gd name="f57" fmla="+- f46 f54 0"/>
              <a:gd name="f58" fmla="+- f53 f46 0"/>
              <a:gd name="f59" fmla="+- f53 f47 0"/>
              <a:gd name="f60" fmla="*/ f53 f33 1"/>
              <a:gd name="f61" fmla="*/ f54 f33 1"/>
              <a:gd name="f62" fmla="+- f58 f53 0"/>
              <a:gd name="f63" fmla="*/ f59 f33 1"/>
              <a:gd name="f64" fmla="*/ f58 f33 1"/>
              <a:gd name="f65" fmla="*/ f57 f33 1"/>
              <a:gd name="f66" fmla="*/ f62 f33 1"/>
            </a:gdLst>
            <a:ahLst/>
            <a:cxnLst>
              <a:cxn ang="3cd4">
                <a:pos x="hc" y="t"/>
              </a:cxn>
              <a:cxn ang="0">
                <a:pos x="r" y="vc"/>
              </a:cxn>
              <a:cxn ang="cd4">
                <a:pos x="hc" y="b"/>
              </a:cxn>
              <a:cxn ang="cd2">
                <a:pos x="l" y="vc"/>
              </a:cxn>
              <a:cxn ang="f30">
                <a:pos x="f55" y="f38"/>
              </a:cxn>
              <a:cxn ang="f31">
                <a:pos x="f55" y="f66"/>
              </a:cxn>
              <a:cxn ang="f31">
                <a:pos x="f56" y="f42"/>
              </a:cxn>
              <a:cxn ang="f32">
                <a:pos x="f41" y="f52"/>
              </a:cxn>
            </a:cxnLst>
            <a:rect l="f38" t="f38" r="f41" b="f42"/>
            <a:pathLst>
              <a:path>
                <a:moveTo>
                  <a:pt x="f38" y="f42"/>
                </a:moveTo>
                <a:lnTo>
                  <a:pt x="f38" y="f63"/>
                </a:lnTo>
                <a:arcTo wR="f51" hR="f51" stAng="f0" swAng="f1"/>
                <a:lnTo>
                  <a:pt x="f55" y="f60"/>
                </a:lnTo>
                <a:lnTo>
                  <a:pt x="f55" y="f38"/>
                </a:lnTo>
                <a:lnTo>
                  <a:pt x="f41" y="f52"/>
                </a:lnTo>
                <a:lnTo>
                  <a:pt x="f55" y="f66"/>
                </a:lnTo>
                <a:lnTo>
                  <a:pt x="f55" y="f64"/>
                </a:lnTo>
                <a:lnTo>
                  <a:pt x="f65" y="f64"/>
                </a:lnTo>
                <a:arcTo wR="f61" hR="f61" stAng="f2" swAng="f8"/>
                <a:lnTo>
                  <a:pt x="f52" y="f42"/>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name="Slide17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30D2DE0-927F-4B91-84D4-4D7F9AACFABF}" type="slidenum">
              <a:t>68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374876" y="1124739"/>
            <a:ext cx="8706980" cy="936107"/>
          </a:xfrm>
        </p:spPr>
        <p:txBody>
          <a:bodyPr/>
          <a:lstStyle/>
          <a:p>
            <a:pPr lvl="0"/>
            <a:r>
              <a:rPr lang="zh-TW" sz="4000" b="1">
                <a:solidFill>
                  <a:srgbClr val="953735"/>
                </a:solidFill>
                <a:latin typeface="標楷體" pitchFamily="65"/>
                <a:ea typeface="標楷體" pitchFamily="65"/>
              </a:rPr>
              <a:t>測驗操作</a:t>
            </a:r>
            <a:r>
              <a:rPr lang="en-US" sz="4000" b="1">
                <a:solidFill>
                  <a:srgbClr val="953735"/>
                </a:solidFill>
                <a:latin typeface="標楷體" pitchFamily="65"/>
                <a:ea typeface="標楷體" pitchFamily="65"/>
              </a:rPr>
              <a:t>─經費作業(</a:t>
            </a:r>
            <a:r>
              <a:rPr lang="zh-TW" sz="4000" b="1">
                <a:solidFill>
                  <a:srgbClr val="953735"/>
                </a:solidFill>
                <a:latin typeface="標楷體" pitchFamily="65"/>
                <a:ea typeface="標楷體" pitchFamily="65"/>
              </a:rPr>
              <a:t>期間</a:t>
            </a:r>
            <a:r>
              <a:rPr lang="en-US" sz="4000" b="1">
                <a:solidFill>
                  <a:srgbClr val="953735"/>
                </a:solidFill>
                <a:latin typeface="標楷體" pitchFamily="65"/>
                <a:ea typeface="標楷體" pitchFamily="65"/>
              </a:rPr>
              <a:t>/</a:t>
            </a:r>
            <a:r>
              <a:rPr lang="zh-TW" sz="4000" b="1">
                <a:solidFill>
                  <a:srgbClr val="953735"/>
                </a:solidFill>
                <a:latin typeface="標楷體" pitchFamily="65"/>
                <a:ea typeface="標楷體" pitchFamily="65"/>
              </a:rPr>
              <a:t>國小限定</a:t>
            </a:r>
            <a:r>
              <a:rPr lang="en-US" sz="4000" b="1">
                <a:solidFill>
                  <a:srgbClr val="953735"/>
                </a:solidFill>
                <a:latin typeface="標楷體" pitchFamily="65"/>
                <a:ea typeface="標楷體" pitchFamily="65"/>
              </a:rPr>
              <a:t>)</a:t>
            </a:r>
          </a:p>
        </p:txBody>
      </p:sp>
      <p:grpSp>
        <p:nvGrpSpPr>
          <p:cNvPr id="4" name="群組 3"/>
          <p:cNvGrpSpPr/>
          <p:nvPr/>
        </p:nvGrpSpPr>
        <p:grpSpPr>
          <a:xfrm>
            <a:off x="611559" y="2346021"/>
            <a:ext cx="3528395" cy="3672404"/>
            <a:chOff x="611559" y="2346021"/>
            <a:chExt cx="3528395" cy="3672404"/>
          </a:xfrm>
        </p:grpSpPr>
        <p:sp>
          <p:nvSpPr>
            <p:cNvPr id="5" name="圓角矩形 4"/>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6" name="圖片 5">
              <a:extLst>
                <a:ext uri="{FF2B5EF4-FFF2-40B4-BE49-F238E27FC236}">
                  <a16:creationId xmlns:a16="http://schemas.microsoft.com/office/drawing/2014/main" id="{00000000-0000-0000-0000-000000000000}"/>
                </a:ext>
              </a:extLst>
            </p:cNvPr>
            <p:cNvPicPr>
              <a:picLocks noChangeAspect="1"/>
            </p:cNvPicPr>
            <p:nvPr/>
          </p:nvPicPr>
          <p:blipFill>
            <a:blip r:embed="rId2"/>
            <a:srcRect t="5900" b="64788"/>
            <a:stretch>
              <a:fillRect/>
            </a:stretch>
          </p:blipFill>
          <p:spPr>
            <a:xfrm>
              <a:off x="1007933" y="2698622"/>
              <a:ext cx="2752545" cy="2952332"/>
            </a:xfrm>
            <a:prstGeom prst="rect">
              <a:avLst/>
            </a:prstGeom>
            <a:noFill/>
            <a:ln cap="flat">
              <a:noFill/>
            </a:ln>
          </p:spPr>
        </p:pic>
      </p:grpSp>
      <p:sp>
        <p:nvSpPr>
          <p:cNvPr id="7" name="圓角矩形 6"/>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選擇申請項目</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填寫匯款帳戶</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下載領據</a:t>
            </a:r>
            <a:endParaRPr lang="en-US" sz="2800" b="0" i="0" u="none" strike="noStrike" kern="1200" cap="none" spc="0" baseline="0">
              <a:solidFill>
                <a:srgbClr val="000000"/>
              </a:solidFill>
              <a:uFillTx/>
              <a:latin typeface="標楷體" pitchFamily="65"/>
              <a:ea typeface="標楷體" pitchFamily="65"/>
            </a:endParaRPr>
          </a:p>
        </p:txBody>
      </p:sp>
      <p:sp>
        <p:nvSpPr>
          <p:cNvPr id="8" name="AutoShape 25"/>
          <p:cNvSpPr/>
          <p:nvPr/>
        </p:nvSpPr>
        <p:spPr>
          <a:xfrm>
            <a:off x="343621" y="5152620"/>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name="Slide172">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F97DD0B-DBF7-4B30-9E5E-464CEE88F6C0}" type="slidenum">
              <a:t>69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6"/>
          <p:cNvSpPr txBox="1">
            <a:spLocks noGrp="1"/>
          </p:cNvSpPr>
          <p:nvPr>
            <p:ph type="title"/>
          </p:nvPr>
        </p:nvSpPr>
        <p:spPr/>
        <p:txBody>
          <a:bodyPr/>
          <a:lstStyle/>
          <a:p>
            <a:pPr lvl="0"/>
            <a:r>
              <a:rPr lang="zh-TW" sz="4000">
                <a:solidFill>
                  <a:srgbClr val="953735"/>
                </a:solidFill>
                <a:latin typeface="標楷體" pitchFamily="65"/>
                <a:ea typeface="標楷體" pitchFamily="65"/>
              </a:rPr>
              <a:t>經費作業</a:t>
            </a:r>
            <a:r>
              <a:rPr lang="en-US" sz="4000">
                <a:solidFill>
                  <a:srgbClr val="953735"/>
                </a:solidFill>
                <a:latin typeface="標楷體" pitchFamily="65"/>
                <a:ea typeface="標楷體" pitchFamily="65"/>
              </a:rPr>
              <a:t>-</a:t>
            </a:r>
            <a:r>
              <a:rPr lang="zh-TW" sz="4000">
                <a:solidFill>
                  <a:srgbClr val="953735"/>
                </a:solidFill>
                <a:latin typeface="標楷體" pitchFamily="65"/>
                <a:ea typeface="標楷體" pitchFamily="65"/>
              </a:rPr>
              <a:t>費用申請</a:t>
            </a:r>
          </a:p>
        </p:txBody>
      </p:sp>
      <p:pic>
        <p:nvPicPr>
          <p:cNvPr id="4" name="圖片 3" descr="image007">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467541" y="1556793"/>
            <a:ext cx="6624736" cy="946394"/>
          </a:xfrm>
          <a:prstGeom prst="rect">
            <a:avLst/>
          </a:prstGeom>
          <a:noFill/>
          <a:ln cap="flat">
            <a:noFill/>
          </a:ln>
        </p:spPr>
      </p:pic>
      <p:pic>
        <p:nvPicPr>
          <p:cNvPr id="5" name="圖片 4" descr="image008">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478843" y="2799499"/>
            <a:ext cx="6109371" cy="3982074"/>
          </a:xfrm>
          <a:prstGeom prst="rect">
            <a:avLst/>
          </a:prstGeom>
          <a:noFill/>
          <a:ln cap="flat">
            <a:noFill/>
          </a:ln>
        </p:spPr>
      </p:pic>
      <p:sp>
        <p:nvSpPr>
          <p:cNvPr id="6" name="圓角矩形圖說文字 5"/>
          <p:cNvSpPr/>
          <p:nvPr/>
        </p:nvSpPr>
        <p:spPr>
          <a:xfrm>
            <a:off x="6516215" y="1268757"/>
            <a:ext cx="2232251" cy="1152125"/>
          </a:xfrm>
          <a:custGeom>
            <a:avLst>
              <a:gd name="f0" fmla="val -4287"/>
              <a:gd name="f1" fmla="val 1038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【介面一】</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非申請對象或</a:t>
            </a:r>
            <a:endParaRPr lang="en-US" sz="1800" b="0" i="0" u="none" strike="noStrike" kern="1200" cap="none" spc="0" baseline="0">
              <a:solidFill>
                <a:srgbClr val="000000"/>
              </a:solidFill>
              <a:uFillTx/>
              <a:latin typeface="標楷體" pitchFamily="65"/>
              <a:ea typeface="標楷體" pitchFamily="65"/>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非開放申請期間</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圖說文字 6"/>
          <p:cNvSpPr/>
          <p:nvPr/>
        </p:nvSpPr>
        <p:spPr>
          <a:xfrm>
            <a:off x="5940152" y="3284982"/>
            <a:ext cx="3024332" cy="2520278"/>
          </a:xfrm>
          <a:custGeom>
            <a:avLst>
              <a:gd name="f0" fmla="val -3746"/>
              <a:gd name="f1" fmla="val 11571"/>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【介面二】</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開放申請，操作步驟：</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選擇經費項目</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填寫匯款帳戶</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系統會記錄上次填寫資料</a:t>
            </a:r>
            <a:r>
              <a:rPr lang="en-US" sz="1800" b="0" i="0" u="none" strike="noStrike" kern="1200" cap="none" spc="0" baseline="0">
                <a:solidFill>
                  <a:srgbClr val="000000"/>
                </a:solidFill>
                <a:uFillTx/>
                <a:latin typeface="標楷體" pitchFamily="65"/>
                <a:ea typeface="標楷體" pitchFamily="65"/>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確認資料無誤</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4.</a:t>
            </a:r>
            <a:r>
              <a:rPr lang="zh-TW" sz="1800" b="0" i="0" u="none" strike="noStrike" kern="1200" cap="none" spc="0" baseline="0">
                <a:solidFill>
                  <a:srgbClr val="000000"/>
                </a:solidFill>
                <a:uFillTx/>
                <a:latin typeface="標楷體" pitchFamily="65"/>
                <a:ea typeface="標楷體" pitchFamily="65"/>
              </a:rPr>
              <a:t>送出並下載領據</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5.</a:t>
            </a:r>
            <a:r>
              <a:rPr lang="zh-TW" sz="1800" b="0" i="0" u="none" strike="noStrike" kern="1200" cap="none" spc="0" baseline="0">
                <a:solidFill>
                  <a:srgbClr val="000000"/>
                </a:solidFill>
                <a:uFillTx/>
                <a:latin typeface="標楷體" pitchFamily="65"/>
                <a:ea typeface="標楷體" pitchFamily="65"/>
              </a:rPr>
              <a:t>用印並寄回</a:t>
            </a:r>
            <a:r>
              <a:rPr lang="zh-TW" sz="1800" b="0" i="0" u="none" strike="noStrike" kern="1200" cap="none" spc="0" baseline="0">
                <a:solidFill>
                  <a:srgbClr val="0000FF"/>
                </a:solidFill>
                <a:uFillTx/>
                <a:latin typeface="標楷體" pitchFamily="65"/>
                <a:ea typeface="標楷體" pitchFamily="65"/>
              </a:rPr>
              <a:t>第一聯</a:t>
            </a:r>
            <a:r>
              <a:rPr lang="zh-TW" sz="1800" b="0" i="0" u="none" strike="noStrike" kern="1200" cap="none" spc="0" baseline="0">
                <a:solidFill>
                  <a:srgbClr val="000000"/>
                </a:solidFill>
                <a:uFillTx/>
                <a:latin typeface="標楷體" pitchFamily="65"/>
                <a:ea typeface="標楷體" pitchFamily="65"/>
              </a:rPr>
              <a:t>領據</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標題 1"/>
          <p:cNvSpPr txBox="1">
            <a:spLocks noGrp="1"/>
          </p:cNvSpPr>
          <p:nvPr>
            <p:ph type="title"/>
          </p:nvPr>
        </p:nvSpPr>
        <p:spPr>
          <a:xfrm>
            <a:off x="1403649" y="188640"/>
            <a:ext cx="6707087" cy="1143000"/>
          </a:xfrm>
        </p:spPr>
        <p:txBody>
          <a:bodyPr/>
          <a:lstStyle/>
          <a:p>
            <a:pPr lvl="0"/>
            <a:r>
              <a:rPr lang="zh-TW" sz="4000">
                <a:solidFill>
                  <a:srgbClr val="953735"/>
                </a:solidFill>
                <a:latin typeface="標楷體" pitchFamily="65"/>
                <a:ea typeface="標楷體" pitchFamily="65"/>
              </a:rPr>
              <a:t>學習扶助實務端運作機制</a:t>
            </a:r>
            <a:endParaRPr lang="en-US" sz="4000"/>
          </a:p>
        </p:txBody>
      </p:sp>
      <p:grpSp>
        <p:nvGrpSpPr>
          <p:cNvPr id="3" name="內容版面配置區 4"/>
          <p:cNvGrpSpPr/>
          <p:nvPr/>
        </p:nvGrpSpPr>
        <p:grpSpPr>
          <a:xfrm>
            <a:off x="457200" y="1268757"/>
            <a:ext cx="8435275" cy="5400602"/>
            <a:chOff x="457200" y="1268757"/>
            <a:chExt cx="8435275" cy="5400602"/>
          </a:xfrm>
        </p:grpSpPr>
        <p:sp>
          <p:nvSpPr>
            <p:cNvPr id="4" name="手繪多邊形 3"/>
            <p:cNvSpPr/>
            <p:nvPr/>
          </p:nvSpPr>
          <p:spPr>
            <a:xfrm>
              <a:off x="457200" y="5335030"/>
              <a:ext cx="8435275" cy="1334329"/>
            </a:xfrm>
            <a:custGeom>
              <a:avLst/>
              <a:gdLst>
                <a:gd name="f0" fmla="val 10800000"/>
                <a:gd name="f1" fmla="val 5400000"/>
                <a:gd name="f2" fmla="val 180"/>
                <a:gd name="f3" fmla="val w"/>
                <a:gd name="f4" fmla="val h"/>
                <a:gd name="f5" fmla="val 0"/>
                <a:gd name="f6" fmla="val 8435280"/>
                <a:gd name="f7" fmla="val 1334327"/>
                <a:gd name="f8" fmla="+- 0 0 -90"/>
                <a:gd name="f9" fmla="*/ f3 1 8435280"/>
                <a:gd name="f10" fmla="*/ f4 1 1334327"/>
                <a:gd name="f11" fmla="+- f7 0 f5"/>
                <a:gd name="f12" fmla="+- f6 0 f5"/>
                <a:gd name="f13" fmla="*/ f8 f0 1"/>
                <a:gd name="f14" fmla="*/ f12 1 8435280"/>
                <a:gd name="f15" fmla="*/ f11 1 1334327"/>
                <a:gd name="f16" fmla="*/ 0 f12 1"/>
                <a:gd name="f17" fmla="*/ 0 f11 1"/>
                <a:gd name="f18" fmla="*/ 8435280 f12 1"/>
                <a:gd name="f19" fmla="*/ 1334327 f11 1"/>
                <a:gd name="f20" fmla="*/ f13 1 f2"/>
                <a:gd name="f21" fmla="*/ f16 1 8435280"/>
                <a:gd name="f22" fmla="*/ f17 1 1334327"/>
                <a:gd name="f23" fmla="*/ f18 1 8435280"/>
                <a:gd name="f24" fmla="*/ f19 1 133432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8435280" h="1334327">
                  <a:moveTo>
                    <a:pt x="f5" y="f5"/>
                  </a:moveTo>
                  <a:lnTo>
                    <a:pt x="f6" y="f5"/>
                  </a:lnTo>
                  <a:lnTo>
                    <a:pt x="f6" y="f7"/>
                  </a:lnTo>
                  <a:lnTo>
                    <a:pt x="f5" y="f7"/>
                  </a:lnTo>
                  <a:lnTo>
                    <a:pt x="f5" y="f5"/>
                  </a:lnTo>
                  <a:close/>
                </a:path>
              </a:pathLst>
            </a:custGeom>
            <a:solidFill>
              <a:srgbClr val="9BBB59"/>
            </a:solidFill>
            <a:ln w="25402" cap="flat">
              <a:solidFill>
                <a:srgbClr val="FFFFFF"/>
              </a:solidFill>
              <a:prstDash val="solid"/>
              <a:miter/>
            </a:ln>
          </p:spPr>
          <p:txBody>
            <a:bodyPr vert="horz" wrap="square" lIns="227585" tIns="227585" rIns="227585" bIns="841376" anchor="ctr" anchorCtr="1" compatLnSpc="1">
              <a:noAutofit/>
            </a:bodyPr>
            <a:lstStyle/>
            <a:p>
              <a:pPr marL="0" marR="0" lvl="0" indent="0" algn="ctr" defTabSz="1422404"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zh-TW" sz="3200" b="0" i="0" u="none" strike="noStrike" kern="1200" cap="none" spc="0" baseline="0">
                  <a:solidFill>
                    <a:srgbClr val="FFFFFF"/>
                  </a:solidFill>
                  <a:uFillTx/>
                  <a:latin typeface="標楷體" pitchFamily="65"/>
                  <a:ea typeface="標楷體" pitchFamily="65"/>
                </a:rPr>
                <a:t>再評量</a:t>
              </a:r>
              <a:endParaRPr lang="en-US" sz="3200" b="0" i="0" u="none" strike="noStrike" kern="1200" cap="none" spc="0" baseline="0">
                <a:solidFill>
                  <a:srgbClr val="FFFFFF"/>
                </a:solidFill>
                <a:uFillTx/>
                <a:latin typeface="標楷體" pitchFamily="65"/>
                <a:ea typeface="標楷體" pitchFamily="65"/>
              </a:endParaRPr>
            </a:p>
          </p:txBody>
        </p:sp>
        <p:sp>
          <p:nvSpPr>
            <p:cNvPr id="5" name="手繪多邊形 4"/>
            <p:cNvSpPr/>
            <p:nvPr/>
          </p:nvSpPr>
          <p:spPr>
            <a:xfrm>
              <a:off x="457492" y="6027925"/>
              <a:ext cx="2297695" cy="613791"/>
            </a:xfrm>
            <a:custGeom>
              <a:avLst/>
              <a:gdLst>
                <a:gd name="f0" fmla="val 10800000"/>
                <a:gd name="f1" fmla="val 5400000"/>
                <a:gd name="f2" fmla="val 180"/>
                <a:gd name="f3" fmla="val w"/>
                <a:gd name="f4" fmla="val h"/>
                <a:gd name="f5" fmla="val 0"/>
                <a:gd name="f6" fmla="val 2297691"/>
                <a:gd name="f7" fmla="val 613790"/>
                <a:gd name="f8" fmla="+- 0 0 -90"/>
                <a:gd name="f9" fmla="*/ f3 1 2297691"/>
                <a:gd name="f10" fmla="*/ f4 1 613790"/>
                <a:gd name="f11" fmla="+- f7 0 f5"/>
                <a:gd name="f12" fmla="+- f6 0 f5"/>
                <a:gd name="f13" fmla="*/ f8 f0 1"/>
                <a:gd name="f14" fmla="*/ f12 1 2297691"/>
                <a:gd name="f15" fmla="*/ f11 1 613790"/>
                <a:gd name="f16" fmla="*/ 0 f12 1"/>
                <a:gd name="f17" fmla="*/ 0 f11 1"/>
                <a:gd name="f18" fmla="*/ 2297691 f12 1"/>
                <a:gd name="f19" fmla="*/ 613790 f11 1"/>
                <a:gd name="f20" fmla="*/ f13 1 f2"/>
                <a:gd name="f21" fmla="*/ f16 1 2297691"/>
                <a:gd name="f22" fmla="*/ f17 1 613790"/>
                <a:gd name="f23" fmla="*/ f18 1 2297691"/>
                <a:gd name="f24" fmla="*/ f19 1 613790"/>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7691" h="613790">
                  <a:moveTo>
                    <a:pt x="f5" y="f5"/>
                  </a:moveTo>
                  <a:lnTo>
                    <a:pt x="f6" y="f5"/>
                  </a:lnTo>
                  <a:lnTo>
                    <a:pt x="f6" y="f7"/>
                  </a:lnTo>
                  <a:lnTo>
                    <a:pt x="f5" y="f7"/>
                  </a:lnTo>
                  <a:lnTo>
                    <a:pt x="f5" y="f5"/>
                  </a:lnTo>
                  <a:close/>
                </a:path>
              </a:pathLst>
            </a:custGeom>
            <a:solidFill>
              <a:srgbClr val="FFFFFF">
                <a:alpha val="90000"/>
              </a:srgbClr>
            </a:solidFill>
            <a:ln w="25402" cap="flat">
              <a:solidFill>
                <a:srgbClr val="DEE7D1">
                  <a:alpha val="90000"/>
                </a:srgbClr>
              </a:solidFill>
              <a:prstDash val="solid"/>
              <a:miter/>
            </a:ln>
          </p:spPr>
          <p:txBody>
            <a:bodyPr vert="horz" wrap="square" lIns="142244" tIns="25402" rIns="142244" bIns="25402"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扶助成效如何？</a:t>
              </a:r>
              <a:endParaRPr lang="en-US" sz="2000" b="0" i="0" u="none" strike="noStrike" kern="1200" cap="none" spc="0" baseline="0">
                <a:solidFill>
                  <a:srgbClr val="000000"/>
                </a:solidFill>
                <a:uFillTx/>
                <a:latin typeface="標楷體" pitchFamily="65"/>
                <a:ea typeface="標楷體" pitchFamily="65"/>
              </a:endParaRPr>
            </a:p>
          </p:txBody>
        </p:sp>
        <p:sp>
          <p:nvSpPr>
            <p:cNvPr id="6" name="手繪多邊形 5"/>
            <p:cNvSpPr/>
            <p:nvPr/>
          </p:nvSpPr>
          <p:spPr>
            <a:xfrm>
              <a:off x="2755187" y="6027925"/>
              <a:ext cx="6136995" cy="613791"/>
            </a:xfrm>
            <a:custGeom>
              <a:avLst/>
              <a:gdLst>
                <a:gd name="f0" fmla="val 10800000"/>
                <a:gd name="f1" fmla="val 5400000"/>
                <a:gd name="f2" fmla="val 180"/>
                <a:gd name="f3" fmla="val w"/>
                <a:gd name="f4" fmla="val h"/>
                <a:gd name="f5" fmla="val 0"/>
                <a:gd name="f6" fmla="val 6136995"/>
                <a:gd name="f7" fmla="val 613790"/>
                <a:gd name="f8" fmla="+- 0 0 -90"/>
                <a:gd name="f9" fmla="*/ f3 1 6136995"/>
                <a:gd name="f10" fmla="*/ f4 1 613790"/>
                <a:gd name="f11" fmla="+- f7 0 f5"/>
                <a:gd name="f12" fmla="+- f6 0 f5"/>
                <a:gd name="f13" fmla="*/ f8 f0 1"/>
                <a:gd name="f14" fmla="*/ f12 1 6136995"/>
                <a:gd name="f15" fmla="*/ f11 1 613790"/>
                <a:gd name="f16" fmla="*/ 0 f12 1"/>
                <a:gd name="f17" fmla="*/ 0 f11 1"/>
                <a:gd name="f18" fmla="*/ 6136995 f12 1"/>
                <a:gd name="f19" fmla="*/ 613790 f11 1"/>
                <a:gd name="f20" fmla="*/ f13 1 f2"/>
                <a:gd name="f21" fmla="*/ f16 1 6136995"/>
                <a:gd name="f22" fmla="*/ f17 1 613790"/>
                <a:gd name="f23" fmla="*/ f18 1 6136995"/>
                <a:gd name="f24" fmla="*/ f19 1 613790"/>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6136995" h="613790">
                  <a:moveTo>
                    <a:pt x="f5" y="f5"/>
                  </a:moveTo>
                  <a:lnTo>
                    <a:pt x="f6" y="f5"/>
                  </a:lnTo>
                  <a:lnTo>
                    <a:pt x="f6" y="f7"/>
                  </a:lnTo>
                  <a:lnTo>
                    <a:pt x="f5" y="f7"/>
                  </a:lnTo>
                  <a:lnTo>
                    <a:pt x="f5" y="f5"/>
                  </a:lnTo>
                  <a:close/>
                </a:path>
              </a:pathLst>
            </a:custGeom>
            <a:solidFill>
              <a:srgbClr val="DEE7D1">
                <a:alpha val="90000"/>
              </a:srgbClr>
            </a:solidFill>
            <a:ln w="25402" cap="flat">
              <a:solidFill>
                <a:srgbClr val="DEE7D1">
                  <a:alpha val="90000"/>
                </a:srgbClr>
              </a:solidFill>
              <a:prstDash val="solid"/>
              <a:miter/>
            </a:ln>
          </p:spPr>
          <p:txBody>
            <a:bodyPr vert="horz" wrap="square" lIns="142244" tIns="25402" rIns="142244" bIns="25402"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依據基本學習內容</a:t>
              </a:r>
              <a:r>
                <a:rPr lang="en-US" sz="2000" b="0" i="0" u="none" strike="noStrike" kern="1200" cap="none" spc="0" baseline="0">
                  <a:solidFill>
                    <a:srgbClr val="000000"/>
                  </a:solidFill>
                  <a:uFillTx/>
                  <a:latin typeface="標楷體" pitchFamily="65"/>
                  <a:ea typeface="標楷體" pitchFamily="65"/>
                </a:rPr>
                <a:t/>
              </a:r>
              <a:br>
                <a:rPr lang="en-US" sz="2000" b="0" i="0" u="none" strike="noStrike" kern="1200" cap="none" spc="0" baseline="0">
                  <a:solidFill>
                    <a:srgbClr val="000000"/>
                  </a:solidFill>
                  <a:uFillTx/>
                  <a:latin typeface="標楷體" pitchFamily="65"/>
                  <a:ea typeface="標楷體" pitchFamily="65"/>
                </a:rPr>
              </a:br>
              <a:r>
                <a:rPr lang="zh-TW" sz="2000" b="0" i="0" u="none" strike="noStrike" kern="1200" cap="none" spc="0" baseline="0">
                  <a:solidFill>
                    <a:srgbClr val="000000"/>
                  </a:solidFill>
                  <a:uFillTx/>
                  <a:latin typeface="標楷體" pitchFamily="65"/>
                  <a:ea typeface="標楷體" pitchFamily="65"/>
                </a:rPr>
                <a:t>編制成長測驗</a:t>
              </a:r>
              <a:r>
                <a:rPr lang="en-US" sz="2000" b="0" i="0" u="none" strike="noStrike" kern="1200" cap="none" spc="0" baseline="0">
                  <a:solidFill>
                    <a:srgbClr val="000000"/>
                  </a:solidFill>
                  <a:uFillTx/>
                  <a:latin typeface="標楷體" pitchFamily="65"/>
                  <a:ea typeface="標楷體" pitchFamily="65"/>
                </a:rPr>
                <a:t>(</a:t>
              </a:r>
              <a:r>
                <a:rPr lang="zh-TW" sz="2000" b="0" i="0" u="none" strike="noStrike" kern="1200" cap="none" spc="0" baseline="0">
                  <a:solidFill>
                    <a:srgbClr val="000000"/>
                  </a:solidFill>
                  <a:uFillTx/>
                  <a:latin typeface="標楷體" pitchFamily="65"/>
                  <a:ea typeface="標楷體" pitchFamily="65"/>
                </a:rPr>
                <a:t>約每年</a:t>
              </a:r>
              <a:r>
                <a:rPr lang="en-US" sz="2000" b="0" i="0" u="none" strike="noStrike" kern="1200" cap="none" spc="0" baseline="0">
                  <a:solidFill>
                    <a:srgbClr val="000000"/>
                  </a:solidFill>
                  <a:uFillTx/>
                  <a:latin typeface="標楷體" pitchFamily="65"/>
                  <a:ea typeface="標楷體" pitchFamily="65"/>
                </a:rPr>
                <a:t>12</a:t>
              </a:r>
              <a:r>
                <a:rPr lang="zh-TW" sz="2000" b="0" i="0" u="none" strike="noStrike" kern="1200" cap="none" spc="0" baseline="0">
                  <a:solidFill>
                    <a:srgbClr val="000000"/>
                  </a:solidFill>
                  <a:uFillTx/>
                  <a:latin typeface="標楷體" pitchFamily="65"/>
                  <a:ea typeface="標楷體" pitchFamily="65"/>
                </a:rPr>
                <a:t>月</a:t>
              </a:r>
              <a:r>
                <a:rPr lang="en-US" sz="2000" b="0" i="0" u="none" strike="noStrike" kern="1200" cap="none" spc="0" baseline="0">
                  <a:solidFill>
                    <a:srgbClr val="000000"/>
                  </a:solidFill>
                  <a:uFillTx/>
                  <a:latin typeface="標楷體" pitchFamily="65"/>
                  <a:ea typeface="標楷體" pitchFamily="65"/>
                </a:rPr>
                <a:t>)</a:t>
              </a:r>
              <a:r>
                <a:rPr lang="zh-TW" sz="2000" b="0" i="0" u="none" strike="noStrike" kern="1200" cap="none" spc="0" baseline="0">
                  <a:solidFill>
                    <a:srgbClr val="000000"/>
                  </a:solidFill>
                  <a:uFillTx/>
                  <a:latin typeface="標楷體" pitchFamily="65"/>
                  <a:ea typeface="標楷體" pitchFamily="65"/>
                </a:rPr>
                <a:t>了解學生學習進展</a:t>
              </a:r>
              <a:endParaRPr lang="en-US" sz="2000" b="0" i="0" u="none" strike="noStrike" kern="1200" cap="none" spc="0" baseline="0">
                <a:solidFill>
                  <a:srgbClr val="000000"/>
                </a:solidFill>
                <a:uFillTx/>
                <a:latin typeface="標楷體" pitchFamily="65"/>
                <a:ea typeface="標楷體" pitchFamily="65"/>
              </a:endParaRPr>
            </a:p>
          </p:txBody>
        </p:sp>
        <p:sp>
          <p:nvSpPr>
            <p:cNvPr id="7" name="手繪多邊形 6"/>
            <p:cNvSpPr/>
            <p:nvPr/>
          </p:nvSpPr>
          <p:spPr>
            <a:xfrm>
              <a:off x="457200" y="3293997"/>
              <a:ext cx="8435275" cy="2052197"/>
            </a:xfrm>
            <a:custGeom>
              <a:avLst/>
              <a:gdLst>
                <a:gd name="f0" fmla="val 10800000"/>
                <a:gd name="f1" fmla="val 5400000"/>
                <a:gd name="f2" fmla="val 180"/>
                <a:gd name="f3" fmla="val w"/>
                <a:gd name="f4" fmla="val h"/>
                <a:gd name="f5" fmla="val 0"/>
                <a:gd name="f6" fmla="val 8435280"/>
                <a:gd name="f7" fmla="val 2052196"/>
                <a:gd name="f8" fmla="val 1333455"/>
                <a:gd name="f9" fmla="val 4474164"/>
                <a:gd name="f10" fmla="val 1539147"/>
                <a:gd name="f11" fmla="val 4730689"/>
                <a:gd name="f12" fmla="val 4217640"/>
                <a:gd name="f13" fmla="val 2052195"/>
                <a:gd name="f14" fmla="val 3704591"/>
                <a:gd name="f15" fmla="val 3961115"/>
                <a:gd name="f16" fmla="val 1"/>
                <a:gd name="f17" fmla="+- 0 0 -90"/>
                <a:gd name="f18" fmla="*/ f3 1 8435280"/>
                <a:gd name="f19" fmla="*/ f4 1 2052196"/>
                <a:gd name="f20" fmla="+- f7 0 f5"/>
                <a:gd name="f21" fmla="+- f6 0 f5"/>
                <a:gd name="f22" fmla="*/ f17 f0 1"/>
                <a:gd name="f23" fmla="*/ f21 1 8435280"/>
                <a:gd name="f24" fmla="*/ f20 1 2052196"/>
                <a:gd name="f25" fmla="*/ 0 f21 1"/>
                <a:gd name="f26" fmla="*/ 718741 f20 1"/>
                <a:gd name="f27" fmla="*/ 3961116 f21 1"/>
                <a:gd name="f28" fmla="*/ 513049 f20 1"/>
                <a:gd name="f29" fmla="*/ 3704591 f21 1"/>
                <a:gd name="f30" fmla="*/ 4217640 f21 1"/>
                <a:gd name="f31" fmla="*/ 0 f20 1"/>
                <a:gd name="f32" fmla="*/ 4730689 f21 1"/>
                <a:gd name="f33" fmla="*/ 4474165 f21 1"/>
                <a:gd name="f34" fmla="*/ 8435280 f21 1"/>
                <a:gd name="f35" fmla="*/ 2052196 f20 1"/>
                <a:gd name="f36" fmla="*/ f22 1 f2"/>
                <a:gd name="f37" fmla="*/ f25 1 8435280"/>
                <a:gd name="f38" fmla="*/ f26 1 2052196"/>
                <a:gd name="f39" fmla="*/ f27 1 8435280"/>
                <a:gd name="f40" fmla="*/ f28 1 2052196"/>
                <a:gd name="f41" fmla="*/ f29 1 8435280"/>
                <a:gd name="f42" fmla="*/ f30 1 8435280"/>
                <a:gd name="f43" fmla="*/ f31 1 2052196"/>
                <a:gd name="f44" fmla="*/ f32 1 8435280"/>
                <a:gd name="f45" fmla="*/ f33 1 8435280"/>
                <a:gd name="f46" fmla="*/ f34 1 8435280"/>
                <a:gd name="f47" fmla="*/ f35 1 2052196"/>
                <a:gd name="f48" fmla="*/ f5 1 f23"/>
                <a:gd name="f49" fmla="*/ f6 1 f23"/>
                <a:gd name="f50" fmla="*/ f5 1 f24"/>
                <a:gd name="f51" fmla="*/ f7 1 f24"/>
                <a:gd name="f52" fmla="+- f36 0 f1"/>
                <a:gd name="f53" fmla="*/ f37 1 f23"/>
                <a:gd name="f54" fmla="*/ f38 1 f24"/>
                <a:gd name="f55" fmla="*/ f39 1 f23"/>
                <a:gd name="f56" fmla="*/ f40 1 f24"/>
                <a:gd name="f57" fmla="*/ f41 1 f23"/>
                <a:gd name="f58" fmla="*/ f42 1 f23"/>
                <a:gd name="f59" fmla="*/ f43 1 f24"/>
                <a:gd name="f60" fmla="*/ f44 1 f23"/>
                <a:gd name="f61" fmla="*/ f45 1 f23"/>
                <a:gd name="f62" fmla="*/ f46 1 f23"/>
                <a:gd name="f63" fmla="*/ f47 1 f24"/>
                <a:gd name="f64" fmla="*/ f48 f18 1"/>
                <a:gd name="f65" fmla="*/ f49 f18 1"/>
                <a:gd name="f66" fmla="*/ f51 f19 1"/>
                <a:gd name="f67" fmla="*/ f50 f19 1"/>
                <a:gd name="f68" fmla="*/ f53 f18 1"/>
                <a:gd name="f69" fmla="*/ f54 f19 1"/>
                <a:gd name="f70" fmla="*/ f55 f18 1"/>
                <a:gd name="f71" fmla="*/ f56 f19 1"/>
                <a:gd name="f72" fmla="*/ f57 f18 1"/>
                <a:gd name="f73" fmla="*/ f58 f18 1"/>
                <a:gd name="f74" fmla="*/ f59 f19 1"/>
                <a:gd name="f75" fmla="*/ f60 f18 1"/>
                <a:gd name="f76" fmla="*/ f61 f18 1"/>
                <a:gd name="f77" fmla="*/ f62 f18 1"/>
                <a:gd name="f78" fmla="*/ f63 f19 1"/>
              </a:gdLst>
              <a:ahLst/>
              <a:cxnLst>
                <a:cxn ang="3cd4">
                  <a:pos x="hc" y="t"/>
                </a:cxn>
                <a:cxn ang="0">
                  <a:pos x="r" y="vc"/>
                </a:cxn>
                <a:cxn ang="cd4">
                  <a:pos x="hc" y="b"/>
                </a:cxn>
                <a:cxn ang="cd2">
                  <a:pos x="l" y="vc"/>
                </a:cxn>
                <a:cxn ang="f52">
                  <a:pos x="f68" y="f69"/>
                </a:cxn>
                <a:cxn ang="f52">
                  <a:pos x="f70" y="f69"/>
                </a:cxn>
                <a:cxn ang="f52">
                  <a:pos x="f70" y="f71"/>
                </a:cxn>
                <a:cxn ang="f52">
                  <a:pos x="f72" y="f71"/>
                </a:cxn>
                <a:cxn ang="f52">
                  <a:pos x="f73" y="f74"/>
                </a:cxn>
                <a:cxn ang="f52">
                  <a:pos x="f75" y="f71"/>
                </a:cxn>
                <a:cxn ang="f52">
                  <a:pos x="f76" y="f71"/>
                </a:cxn>
                <a:cxn ang="f52">
                  <a:pos x="f76" y="f69"/>
                </a:cxn>
                <a:cxn ang="f52">
                  <a:pos x="f77" y="f69"/>
                </a:cxn>
                <a:cxn ang="f52">
                  <a:pos x="f77" y="f78"/>
                </a:cxn>
                <a:cxn ang="f52">
                  <a:pos x="f68" y="f78"/>
                </a:cxn>
                <a:cxn ang="f52">
                  <a:pos x="f68" y="f69"/>
                </a:cxn>
              </a:cxnLst>
              <a:rect l="f64" t="f67" r="f65" b="f66"/>
              <a:pathLst>
                <a:path w="8435280" h="2052196">
                  <a:moveTo>
                    <a:pt x="f6" y="f8"/>
                  </a:moveTo>
                  <a:lnTo>
                    <a:pt x="f9" y="f8"/>
                  </a:lnTo>
                  <a:lnTo>
                    <a:pt x="f9" y="f10"/>
                  </a:lnTo>
                  <a:lnTo>
                    <a:pt x="f11" y="f10"/>
                  </a:lnTo>
                  <a:lnTo>
                    <a:pt x="f12" y="f13"/>
                  </a:lnTo>
                  <a:lnTo>
                    <a:pt x="f14" y="f10"/>
                  </a:lnTo>
                  <a:lnTo>
                    <a:pt x="f15" y="f10"/>
                  </a:lnTo>
                  <a:lnTo>
                    <a:pt x="f15" y="f8"/>
                  </a:lnTo>
                  <a:lnTo>
                    <a:pt x="f5" y="f8"/>
                  </a:lnTo>
                  <a:lnTo>
                    <a:pt x="f5" y="f16"/>
                  </a:lnTo>
                  <a:lnTo>
                    <a:pt x="f6" y="f16"/>
                  </a:lnTo>
                  <a:lnTo>
                    <a:pt x="f6" y="f8"/>
                  </a:lnTo>
                  <a:close/>
                </a:path>
              </a:pathLst>
            </a:custGeom>
            <a:solidFill>
              <a:srgbClr val="9BBB59"/>
            </a:solidFill>
            <a:ln w="25402" cap="flat">
              <a:solidFill>
                <a:srgbClr val="FFFFFF"/>
              </a:solidFill>
              <a:prstDash val="solid"/>
              <a:miter/>
            </a:ln>
          </p:spPr>
          <p:txBody>
            <a:bodyPr vert="horz" wrap="square" lIns="227585" tIns="227585" rIns="227585" bIns="1559463" anchor="ctr" anchorCtr="1" compatLnSpc="1">
              <a:noAutofit/>
            </a:bodyPr>
            <a:lstStyle/>
            <a:p>
              <a:pPr marL="0" marR="0" lvl="0" indent="0" algn="ctr" defTabSz="1422404"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zh-TW" sz="3200" b="0" i="0" u="none" strike="noStrike" kern="1200" cap="none" spc="0" baseline="0">
                  <a:solidFill>
                    <a:srgbClr val="FFFFFF"/>
                  </a:solidFill>
                  <a:uFillTx/>
                  <a:latin typeface="標楷體" pitchFamily="65"/>
                  <a:ea typeface="標楷體" pitchFamily="65"/>
                </a:rPr>
                <a:t>教學</a:t>
              </a:r>
              <a:endParaRPr lang="en-US" sz="3200" b="0" i="0" u="none" strike="noStrike" kern="1200" cap="none" spc="0" baseline="0">
                <a:solidFill>
                  <a:srgbClr val="FFFFFF"/>
                </a:solidFill>
                <a:uFillTx/>
                <a:latin typeface="標楷體" pitchFamily="65"/>
                <a:ea typeface="標楷體" pitchFamily="65"/>
              </a:endParaRPr>
            </a:p>
          </p:txBody>
        </p:sp>
        <p:sp>
          <p:nvSpPr>
            <p:cNvPr id="8" name="手繪多邊形 7"/>
            <p:cNvSpPr/>
            <p:nvPr/>
          </p:nvSpPr>
          <p:spPr>
            <a:xfrm>
              <a:off x="457492" y="4022216"/>
              <a:ext cx="2297695" cy="613608"/>
            </a:xfrm>
            <a:custGeom>
              <a:avLst/>
              <a:gdLst>
                <a:gd name="f0" fmla="val 10800000"/>
                <a:gd name="f1" fmla="val 5400000"/>
                <a:gd name="f2" fmla="val 180"/>
                <a:gd name="f3" fmla="val w"/>
                <a:gd name="f4" fmla="val h"/>
                <a:gd name="f5" fmla="val 0"/>
                <a:gd name="f6" fmla="val 2297691"/>
                <a:gd name="f7" fmla="val 613606"/>
                <a:gd name="f8" fmla="+- 0 0 -90"/>
                <a:gd name="f9" fmla="*/ f3 1 2297691"/>
                <a:gd name="f10" fmla="*/ f4 1 613606"/>
                <a:gd name="f11" fmla="+- f7 0 f5"/>
                <a:gd name="f12" fmla="+- f6 0 f5"/>
                <a:gd name="f13" fmla="*/ f8 f0 1"/>
                <a:gd name="f14" fmla="*/ f12 1 2297691"/>
                <a:gd name="f15" fmla="*/ f11 1 613606"/>
                <a:gd name="f16" fmla="*/ 0 f12 1"/>
                <a:gd name="f17" fmla="*/ 0 f11 1"/>
                <a:gd name="f18" fmla="*/ 2297691 f12 1"/>
                <a:gd name="f19" fmla="*/ 613606 f11 1"/>
                <a:gd name="f20" fmla="*/ f13 1 f2"/>
                <a:gd name="f21" fmla="*/ f16 1 2297691"/>
                <a:gd name="f22" fmla="*/ f17 1 613606"/>
                <a:gd name="f23" fmla="*/ f18 1 2297691"/>
                <a:gd name="f24" fmla="*/ f19 1 61360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7691" h="613606">
                  <a:moveTo>
                    <a:pt x="f5" y="f5"/>
                  </a:moveTo>
                  <a:lnTo>
                    <a:pt x="f6" y="f5"/>
                  </a:lnTo>
                  <a:lnTo>
                    <a:pt x="f6" y="f7"/>
                  </a:lnTo>
                  <a:lnTo>
                    <a:pt x="f5" y="f7"/>
                  </a:lnTo>
                  <a:lnTo>
                    <a:pt x="f5" y="f5"/>
                  </a:lnTo>
                  <a:close/>
                </a:path>
              </a:pathLst>
            </a:custGeom>
            <a:solidFill>
              <a:srgbClr val="FFFFFF">
                <a:alpha val="90000"/>
              </a:srgbClr>
            </a:solidFill>
            <a:ln w="25402" cap="flat">
              <a:solidFill>
                <a:srgbClr val="DEE7D1">
                  <a:alpha val="90000"/>
                </a:srgbClr>
              </a:solidFill>
              <a:prstDash val="solid"/>
              <a:miter/>
            </a:ln>
          </p:spPr>
          <p:txBody>
            <a:bodyPr vert="horz" wrap="square" lIns="142244" tIns="25402" rIns="142244" bIns="25402"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教什麼內容？</a:t>
              </a:r>
              <a:r>
                <a:rPr lang="en-US" sz="2000" b="0" i="0" u="none" strike="noStrike" kern="1200" cap="none" spc="0" baseline="0">
                  <a:solidFill>
                    <a:srgbClr val="000000"/>
                  </a:solidFill>
                  <a:uFillTx/>
                  <a:latin typeface="標楷體" pitchFamily="65"/>
                  <a:ea typeface="標楷體" pitchFamily="65"/>
                </a:rPr>
                <a:t/>
              </a:r>
              <a:br>
                <a:rPr lang="en-US" sz="2000" b="0" i="0" u="none" strike="noStrike" kern="1200" cap="none" spc="0" baseline="0">
                  <a:solidFill>
                    <a:srgbClr val="000000"/>
                  </a:solidFill>
                  <a:uFillTx/>
                  <a:latin typeface="標楷體" pitchFamily="65"/>
                  <a:ea typeface="標楷體" pitchFamily="65"/>
                </a:rPr>
              </a:br>
              <a:r>
                <a:rPr lang="zh-TW" sz="2000" b="0" i="0" u="none" strike="noStrike" kern="1200" cap="none" spc="0" baseline="0">
                  <a:solidFill>
                    <a:srgbClr val="000000"/>
                  </a:solidFill>
                  <a:uFillTx/>
                  <a:latin typeface="標楷體" pitchFamily="65"/>
                  <a:ea typeface="標楷體" pitchFamily="65"/>
                </a:rPr>
                <a:t>如何加強？</a:t>
              </a:r>
              <a:endParaRPr lang="en-US" sz="2000" b="0" i="0" u="none" strike="noStrike" kern="1200" cap="none" spc="0" baseline="0">
                <a:solidFill>
                  <a:srgbClr val="000000"/>
                </a:solidFill>
                <a:uFillTx/>
                <a:latin typeface="標楷體" pitchFamily="65"/>
                <a:ea typeface="標楷體" pitchFamily="65"/>
              </a:endParaRPr>
            </a:p>
          </p:txBody>
        </p:sp>
        <p:sp>
          <p:nvSpPr>
            <p:cNvPr id="9" name="手繪多邊形 8"/>
            <p:cNvSpPr/>
            <p:nvPr/>
          </p:nvSpPr>
          <p:spPr>
            <a:xfrm>
              <a:off x="2755187" y="4022216"/>
              <a:ext cx="6136995" cy="613608"/>
            </a:xfrm>
            <a:custGeom>
              <a:avLst/>
              <a:gdLst>
                <a:gd name="f0" fmla="val 10800000"/>
                <a:gd name="f1" fmla="val 5400000"/>
                <a:gd name="f2" fmla="val 180"/>
                <a:gd name="f3" fmla="val w"/>
                <a:gd name="f4" fmla="val h"/>
                <a:gd name="f5" fmla="val 0"/>
                <a:gd name="f6" fmla="val 6136995"/>
                <a:gd name="f7" fmla="val 613606"/>
                <a:gd name="f8" fmla="+- 0 0 -90"/>
                <a:gd name="f9" fmla="*/ f3 1 6136995"/>
                <a:gd name="f10" fmla="*/ f4 1 613606"/>
                <a:gd name="f11" fmla="+- f7 0 f5"/>
                <a:gd name="f12" fmla="+- f6 0 f5"/>
                <a:gd name="f13" fmla="*/ f8 f0 1"/>
                <a:gd name="f14" fmla="*/ f12 1 6136995"/>
                <a:gd name="f15" fmla="*/ f11 1 613606"/>
                <a:gd name="f16" fmla="*/ 0 f12 1"/>
                <a:gd name="f17" fmla="*/ 0 f11 1"/>
                <a:gd name="f18" fmla="*/ 6136995 f12 1"/>
                <a:gd name="f19" fmla="*/ 613606 f11 1"/>
                <a:gd name="f20" fmla="*/ f13 1 f2"/>
                <a:gd name="f21" fmla="*/ f16 1 6136995"/>
                <a:gd name="f22" fmla="*/ f17 1 613606"/>
                <a:gd name="f23" fmla="*/ f18 1 6136995"/>
                <a:gd name="f24" fmla="*/ f19 1 61360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6136995" h="613606">
                  <a:moveTo>
                    <a:pt x="f5" y="f5"/>
                  </a:moveTo>
                  <a:lnTo>
                    <a:pt x="f6" y="f5"/>
                  </a:lnTo>
                  <a:lnTo>
                    <a:pt x="f6" y="f7"/>
                  </a:lnTo>
                  <a:lnTo>
                    <a:pt x="f5" y="f7"/>
                  </a:lnTo>
                  <a:lnTo>
                    <a:pt x="f5" y="f5"/>
                  </a:lnTo>
                  <a:close/>
                </a:path>
              </a:pathLst>
            </a:custGeom>
            <a:solidFill>
              <a:srgbClr val="DEE7D1">
                <a:alpha val="90000"/>
              </a:srgbClr>
            </a:solidFill>
            <a:ln w="25402" cap="flat">
              <a:solidFill>
                <a:srgbClr val="DEE7D1">
                  <a:alpha val="90000"/>
                </a:srgbClr>
              </a:solidFill>
              <a:prstDash val="solid"/>
              <a:miter/>
            </a:ln>
          </p:spPr>
          <p:txBody>
            <a:bodyPr vert="horz" wrap="square" lIns="142244" tIns="25402" rIns="142244" bIns="25402"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依據基本學習內容</a:t>
              </a:r>
              <a:r>
                <a:rPr lang="en-US" sz="2000" b="0" i="0" u="none" strike="noStrike" kern="1200" cap="none" spc="0" baseline="0">
                  <a:solidFill>
                    <a:srgbClr val="000000"/>
                  </a:solidFill>
                  <a:uFillTx/>
                  <a:latin typeface="標楷體" pitchFamily="65"/>
                  <a:ea typeface="標楷體" pitchFamily="65"/>
                </a:rPr>
                <a:t/>
              </a:r>
              <a:br>
                <a:rPr lang="en-US" sz="2000" b="0" i="0" u="none" strike="noStrike" kern="1200" cap="none" spc="0" baseline="0">
                  <a:solidFill>
                    <a:srgbClr val="000000"/>
                  </a:solidFill>
                  <a:uFillTx/>
                  <a:latin typeface="標楷體" pitchFamily="65"/>
                  <a:ea typeface="標楷體" pitchFamily="65"/>
                </a:rPr>
              </a:br>
              <a:r>
                <a:rPr lang="zh-TW" sz="2000" b="0" i="0" u="none" strike="noStrike" kern="1200" cap="none" spc="0" baseline="0">
                  <a:solidFill>
                    <a:srgbClr val="000000"/>
                  </a:solidFill>
                  <a:uFillTx/>
                  <a:latin typeface="標楷體" pitchFamily="65"/>
                  <a:ea typeface="標楷體" pitchFamily="65"/>
                </a:rPr>
                <a:t>編制國、數、英學習教材回應學生學習需求</a:t>
              </a:r>
              <a:endParaRPr lang="en-US" sz="2000" b="0" i="0" u="none" strike="noStrike" kern="1200" cap="none" spc="0" baseline="0">
                <a:solidFill>
                  <a:srgbClr val="000000"/>
                </a:solidFill>
                <a:uFillTx/>
                <a:latin typeface="標楷體" pitchFamily="65"/>
                <a:ea typeface="標楷體" pitchFamily="65"/>
              </a:endParaRPr>
            </a:p>
          </p:txBody>
        </p:sp>
        <p:sp>
          <p:nvSpPr>
            <p:cNvPr id="10" name="手繪多邊形 9"/>
            <p:cNvSpPr/>
            <p:nvPr/>
          </p:nvSpPr>
          <p:spPr>
            <a:xfrm>
              <a:off x="457200" y="1268757"/>
              <a:ext cx="8435275" cy="2052197"/>
            </a:xfrm>
            <a:custGeom>
              <a:avLst/>
              <a:gdLst>
                <a:gd name="f0" fmla="val 10800000"/>
                <a:gd name="f1" fmla="val 5400000"/>
                <a:gd name="f2" fmla="val 180"/>
                <a:gd name="f3" fmla="val w"/>
                <a:gd name="f4" fmla="val h"/>
                <a:gd name="f5" fmla="val 0"/>
                <a:gd name="f6" fmla="val 8435280"/>
                <a:gd name="f7" fmla="val 2052196"/>
                <a:gd name="f8" fmla="val 1333455"/>
                <a:gd name="f9" fmla="val 4474164"/>
                <a:gd name="f10" fmla="val 1539147"/>
                <a:gd name="f11" fmla="val 4730689"/>
                <a:gd name="f12" fmla="val 4217640"/>
                <a:gd name="f13" fmla="val 2052195"/>
                <a:gd name="f14" fmla="val 3704591"/>
                <a:gd name="f15" fmla="val 3961115"/>
                <a:gd name="f16" fmla="val 1"/>
                <a:gd name="f17" fmla="+- 0 0 -90"/>
                <a:gd name="f18" fmla="*/ f3 1 8435280"/>
                <a:gd name="f19" fmla="*/ f4 1 2052196"/>
                <a:gd name="f20" fmla="+- f7 0 f5"/>
                <a:gd name="f21" fmla="+- f6 0 f5"/>
                <a:gd name="f22" fmla="*/ f17 f0 1"/>
                <a:gd name="f23" fmla="*/ f21 1 8435280"/>
                <a:gd name="f24" fmla="*/ f20 1 2052196"/>
                <a:gd name="f25" fmla="*/ 0 f21 1"/>
                <a:gd name="f26" fmla="*/ 718741 f20 1"/>
                <a:gd name="f27" fmla="*/ 3961116 f21 1"/>
                <a:gd name="f28" fmla="*/ 513049 f20 1"/>
                <a:gd name="f29" fmla="*/ 3704591 f21 1"/>
                <a:gd name="f30" fmla="*/ 4217640 f21 1"/>
                <a:gd name="f31" fmla="*/ 0 f20 1"/>
                <a:gd name="f32" fmla="*/ 4730689 f21 1"/>
                <a:gd name="f33" fmla="*/ 4474165 f21 1"/>
                <a:gd name="f34" fmla="*/ 8435280 f21 1"/>
                <a:gd name="f35" fmla="*/ 2052196 f20 1"/>
                <a:gd name="f36" fmla="*/ f22 1 f2"/>
                <a:gd name="f37" fmla="*/ f25 1 8435280"/>
                <a:gd name="f38" fmla="*/ f26 1 2052196"/>
                <a:gd name="f39" fmla="*/ f27 1 8435280"/>
                <a:gd name="f40" fmla="*/ f28 1 2052196"/>
                <a:gd name="f41" fmla="*/ f29 1 8435280"/>
                <a:gd name="f42" fmla="*/ f30 1 8435280"/>
                <a:gd name="f43" fmla="*/ f31 1 2052196"/>
                <a:gd name="f44" fmla="*/ f32 1 8435280"/>
                <a:gd name="f45" fmla="*/ f33 1 8435280"/>
                <a:gd name="f46" fmla="*/ f34 1 8435280"/>
                <a:gd name="f47" fmla="*/ f35 1 2052196"/>
                <a:gd name="f48" fmla="*/ f5 1 f23"/>
                <a:gd name="f49" fmla="*/ f6 1 f23"/>
                <a:gd name="f50" fmla="*/ f5 1 f24"/>
                <a:gd name="f51" fmla="*/ f7 1 f24"/>
                <a:gd name="f52" fmla="+- f36 0 f1"/>
                <a:gd name="f53" fmla="*/ f37 1 f23"/>
                <a:gd name="f54" fmla="*/ f38 1 f24"/>
                <a:gd name="f55" fmla="*/ f39 1 f23"/>
                <a:gd name="f56" fmla="*/ f40 1 f24"/>
                <a:gd name="f57" fmla="*/ f41 1 f23"/>
                <a:gd name="f58" fmla="*/ f42 1 f23"/>
                <a:gd name="f59" fmla="*/ f43 1 f24"/>
                <a:gd name="f60" fmla="*/ f44 1 f23"/>
                <a:gd name="f61" fmla="*/ f45 1 f23"/>
                <a:gd name="f62" fmla="*/ f46 1 f23"/>
                <a:gd name="f63" fmla="*/ f47 1 f24"/>
                <a:gd name="f64" fmla="*/ f48 f18 1"/>
                <a:gd name="f65" fmla="*/ f49 f18 1"/>
                <a:gd name="f66" fmla="*/ f51 f19 1"/>
                <a:gd name="f67" fmla="*/ f50 f19 1"/>
                <a:gd name="f68" fmla="*/ f53 f18 1"/>
                <a:gd name="f69" fmla="*/ f54 f19 1"/>
                <a:gd name="f70" fmla="*/ f55 f18 1"/>
                <a:gd name="f71" fmla="*/ f56 f19 1"/>
                <a:gd name="f72" fmla="*/ f57 f18 1"/>
                <a:gd name="f73" fmla="*/ f58 f18 1"/>
                <a:gd name="f74" fmla="*/ f59 f19 1"/>
                <a:gd name="f75" fmla="*/ f60 f18 1"/>
                <a:gd name="f76" fmla="*/ f61 f18 1"/>
                <a:gd name="f77" fmla="*/ f62 f18 1"/>
                <a:gd name="f78" fmla="*/ f63 f19 1"/>
              </a:gdLst>
              <a:ahLst/>
              <a:cxnLst>
                <a:cxn ang="3cd4">
                  <a:pos x="hc" y="t"/>
                </a:cxn>
                <a:cxn ang="0">
                  <a:pos x="r" y="vc"/>
                </a:cxn>
                <a:cxn ang="cd4">
                  <a:pos x="hc" y="b"/>
                </a:cxn>
                <a:cxn ang="cd2">
                  <a:pos x="l" y="vc"/>
                </a:cxn>
                <a:cxn ang="f52">
                  <a:pos x="f68" y="f69"/>
                </a:cxn>
                <a:cxn ang="f52">
                  <a:pos x="f70" y="f69"/>
                </a:cxn>
                <a:cxn ang="f52">
                  <a:pos x="f70" y="f71"/>
                </a:cxn>
                <a:cxn ang="f52">
                  <a:pos x="f72" y="f71"/>
                </a:cxn>
                <a:cxn ang="f52">
                  <a:pos x="f73" y="f74"/>
                </a:cxn>
                <a:cxn ang="f52">
                  <a:pos x="f75" y="f71"/>
                </a:cxn>
                <a:cxn ang="f52">
                  <a:pos x="f76" y="f71"/>
                </a:cxn>
                <a:cxn ang="f52">
                  <a:pos x="f76" y="f69"/>
                </a:cxn>
                <a:cxn ang="f52">
                  <a:pos x="f77" y="f69"/>
                </a:cxn>
                <a:cxn ang="f52">
                  <a:pos x="f77" y="f78"/>
                </a:cxn>
                <a:cxn ang="f52">
                  <a:pos x="f68" y="f78"/>
                </a:cxn>
                <a:cxn ang="f52">
                  <a:pos x="f68" y="f69"/>
                </a:cxn>
              </a:cxnLst>
              <a:rect l="f64" t="f67" r="f65" b="f66"/>
              <a:pathLst>
                <a:path w="8435280" h="2052196">
                  <a:moveTo>
                    <a:pt x="f6" y="f8"/>
                  </a:moveTo>
                  <a:lnTo>
                    <a:pt x="f9" y="f8"/>
                  </a:lnTo>
                  <a:lnTo>
                    <a:pt x="f9" y="f10"/>
                  </a:lnTo>
                  <a:lnTo>
                    <a:pt x="f11" y="f10"/>
                  </a:lnTo>
                  <a:lnTo>
                    <a:pt x="f12" y="f13"/>
                  </a:lnTo>
                  <a:lnTo>
                    <a:pt x="f14" y="f10"/>
                  </a:lnTo>
                  <a:lnTo>
                    <a:pt x="f15" y="f10"/>
                  </a:lnTo>
                  <a:lnTo>
                    <a:pt x="f15" y="f8"/>
                  </a:lnTo>
                  <a:lnTo>
                    <a:pt x="f5" y="f8"/>
                  </a:lnTo>
                  <a:lnTo>
                    <a:pt x="f5" y="f16"/>
                  </a:lnTo>
                  <a:lnTo>
                    <a:pt x="f6" y="f16"/>
                  </a:lnTo>
                  <a:lnTo>
                    <a:pt x="f6" y="f8"/>
                  </a:lnTo>
                  <a:close/>
                </a:path>
              </a:pathLst>
            </a:custGeom>
            <a:solidFill>
              <a:srgbClr val="9BBB59"/>
            </a:solidFill>
            <a:ln w="25402" cap="flat">
              <a:solidFill>
                <a:srgbClr val="FFFFFF"/>
              </a:solidFill>
              <a:prstDash val="solid"/>
              <a:miter/>
            </a:ln>
          </p:spPr>
          <p:txBody>
            <a:bodyPr vert="horz" wrap="square" lIns="227585" tIns="227585" rIns="227585" bIns="1559463" anchor="ctr" anchorCtr="1" compatLnSpc="1">
              <a:noAutofit/>
            </a:bodyPr>
            <a:lstStyle/>
            <a:p>
              <a:pPr marL="0" marR="0" lvl="0" indent="0" algn="ctr" defTabSz="1422404"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zh-TW" sz="3200" b="0" i="0" u="none" strike="noStrike" kern="1200" cap="none" spc="0" baseline="0">
                  <a:solidFill>
                    <a:srgbClr val="FFFFFF"/>
                  </a:solidFill>
                  <a:uFillTx/>
                  <a:latin typeface="標楷體" pitchFamily="65"/>
                  <a:ea typeface="標楷體" pitchFamily="65"/>
                </a:rPr>
                <a:t>評量</a:t>
              </a:r>
              <a:endParaRPr lang="en-US" sz="2000" b="0" i="0" u="none" strike="noStrike" kern="1200" cap="none" spc="0" baseline="0">
                <a:solidFill>
                  <a:srgbClr val="FFFFFF"/>
                </a:solidFill>
                <a:uFillTx/>
                <a:latin typeface="標楷體" pitchFamily="65"/>
                <a:ea typeface="標楷體" pitchFamily="65"/>
              </a:endParaRPr>
            </a:p>
          </p:txBody>
        </p:sp>
        <p:sp>
          <p:nvSpPr>
            <p:cNvPr id="11" name="手繪多邊形 10"/>
            <p:cNvSpPr/>
            <p:nvPr/>
          </p:nvSpPr>
          <p:spPr>
            <a:xfrm>
              <a:off x="457492" y="1990036"/>
              <a:ext cx="2297695" cy="613608"/>
            </a:xfrm>
            <a:custGeom>
              <a:avLst/>
              <a:gdLst>
                <a:gd name="f0" fmla="val 10800000"/>
                <a:gd name="f1" fmla="val 5400000"/>
                <a:gd name="f2" fmla="val 180"/>
                <a:gd name="f3" fmla="val w"/>
                <a:gd name="f4" fmla="val h"/>
                <a:gd name="f5" fmla="val 0"/>
                <a:gd name="f6" fmla="val 2297691"/>
                <a:gd name="f7" fmla="val 613606"/>
                <a:gd name="f8" fmla="+- 0 0 -90"/>
                <a:gd name="f9" fmla="*/ f3 1 2297691"/>
                <a:gd name="f10" fmla="*/ f4 1 613606"/>
                <a:gd name="f11" fmla="+- f7 0 f5"/>
                <a:gd name="f12" fmla="+- f6 0 f5"/>
                <a:gd name="f13" fmla="*/ f8 f0 1"/>
                <a:gd name="f14" fmla="*/ f12 1 2297691"/>
                <a:gd name="f15" fmla="*/ f11 1 613606"/>
                <a:gd name="f16" fmla="*/ 0 f12 1"/>
                <a:gd name="f17" fmla="*/ 0 f11 1"/>
                <a:gd name="f18" fmla="*/ 2297691 f12 1"/>
                <a:gd name="f19" fmla="*/ 613606 f11 1"/>
                <a:gd name="f20" fmla="*/ f13 1 f2"/>
                <a:gd name="f21" fmla="*/ f16 1 2297691"/>
                <a:gd name="f22" fmla="*/ f17 1 613606"/>
                <a:gd name="f23" fmla="*/ f18 1 2297691"/>
                <a:gd name="f24" fmla="*/ f19 1 61360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7691" h="613606">
                  <a:moveTo>
                    <a:pt x="f5" y="f5"/>
                  </a:moveTo>
                  <a:lnTo>
                    <a:pt x="f6" y="f5"/>
                  </a:lnTo>
                  <a:lnTo>
                    <a:pt x="f6" y="f7"/>
                  </a:lnTo>
                  <a:lnTo>
                    <a:pt x="f5" y="f7"/>
                  </a:lnTo>
                  <a:lnTo>
                    <a:pt x="f5" y="f5"/>
                  </a:lnTo>
                  <a:close/>
                </a:path>
              </a:pathLst>
            </a:custGeom>
            <a:solidFill>
              <a:srgbClr val="FFFFFF">
                <a:alpha val="90000"/>
              </a:srgbClr>
            </a:solidFill>
            <a:ln w="25402" cap="flat">
              <a:solidFill>
                <a:srgbClr val="DEE7D1">
                  <a:alpha val="90000"/>
                </a:srgbClr>
              </a:solidFill>
              <a:prstDash val="solid"/>
              <a:miter/>
            </a:ln>
          </p:spPr>
          <p:txBody>
            <a:bodyPr vert="horz" wrap="square" lIns="142244" tIns="25402" rIns="142244" bIns="25402"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誰需要</a:t>
              </a:r>
              <a:r>
                <a:rPr lang="zh-TW" sz="2000" b="0" i="0" u="none" strike="noStrike" kern="0" cap="none" spc="0" baseline="0">
                  <a:solidFill>
                    <a:srgbClr val="000000"/>
                  </a:solidFill>
                  <a:uFillTx/>
                  <a:latin typeface="標楷體" pitchFamily="65"/>
                  <a:ea typeface="標楷體" pitchFamily="65"/>
                </a:rPr>
                <a:t>學習扶助</a:t>
              </a:r>
              <a:r>
                <a:rPr lang="zh-TW" sz="2000" b="0" i="0" u="none" strike="noStrike" kern="1200" cap="none" spc="0" baseline="0">
                  <a:solidFill>
                    <a:srgbClr val="000000"/>
                  </a:solidFill>
                  <a:uFillTx/>
                  <a:latin typeface="標楷體" pitchFamily="65"/>
                  <a:ea typeface="標楷體" pitchFamily="65"/>
                </a:rPr>
                <a:t>？</a:t>
              </a:r>
              <a:endParaRPr lang="en-US" sz="2000" b="0" i="0" u="none" strike="noStrike" kern="1200" cap="none" spc="0" baseline="0">
                <a:solidFill>
                  <a:srgbClr val="000000"/>
                </a:solidFill>
                <a:uFillTx/>
                <a:latin typeface="標楷體" pitchFamily="65"/>
                <a:ea typeface="標楷體" pitchFamily="65"/>
              </a:endParaRPr>
            </a:p>
          </p:txBody>
        </p:sp>
        <p:sp>
          <p:nvSpPr>
            <p:cNvPr id="12" name="手繪多邊形 11"/>
            <p:cNvSpPr/>
            <p:nvPr/>
          </p:nvSpPr>
          <p:spPr>
            <a:xfrm>
              <a:off x="2755187" y="1990036"/>
              <a:ext cx="6136995" cy="613608"/>
            </a:xfrm>
            <a:custGeom>
              <a:avLst/>
              <a:gdLst>
                <a:gd name="f0" fmla="val 10800000"/>
                <a:gd name="f1" fmla="val 5400000"/>
                <a:gd name="f2" fmla="val 180"/>
                <a:gd name="f3" fmla="val w"/>
                <a:gd name="f4" fmla="val h"/>
                <a:gd name="f5" fmla="val 0"/>
                <a:gd name="f6" fmla="val 6136995"/>
                <a:gd name="f7" fmla="val 613606"/>
                <a:gd name="f8" fmla="+- 0 0 -90"/>
                <a:gd name="f9" fmla="*/ f3 1 6136995"/>
                <a:gd name="f10" fmla="*/ f4 1 613606"/>
                <a:gd name="f11" fmla="+- f7 0 f5"/>
                <a:gd name="f12" fmla="+- f6 0 f5"/>
                <a:gd name="f13" fmla="*/ f8 f0 1"/>
                <a:gd name="f14" fmla="*/ f12 1 6136995"/>
                <a:gd name="f15" fmla="*/ f11 1 613606"/>
                <a:gd name="f16" fmla="*/ 0 f12 1"/>
                <a:gd name="f17" fmla="*/ 0 f11 1"/>
                <a:gd name="f18" fmla="*/ 6136995 f12 1"/>
                <a:gd name="f19" fmla="*/ 613606 f11 1"/>
                <a:gd name="f20" fmla="*/ f13 1 f2"/>
                <a:gd name="f21" fmla="*/ f16 1 6136995"/>
                <a:gd name="f22" fmla="*/ f17 1 613606"/>
                <a:gd name="f23" fmla="*/ f18 1 6136995"/>
                <a:gd name="f24" fmla="*/ f19 1 61360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6136995" h="613606">
                  <a:moveTo>
                    <a:pt x="f5" y="f5"/>
                  </a:moveTo>
                  <a:lnTo>
                    <a:pt x="f6" y="f5"/>
                  </a:lnTo>
                  <a:lnTo>
                    <a:pt x="f6" y="f7"/>
                  </a:lnTo>
                  <a:lnTo>
                    <a:pt x="f5" y="f7"/>
                  </a:lnTo>
                  <a:lnTo>
                    <a:pt x="f5" y="f5"/>
                  </a:lnTo>
                  <a:close/>
                </a:path>
              </a:pathLst>
            </a:custGeom>
            <a:solidFill>
              <a:srgbClr val="DEE7D1">
                <a:alpha val="90000"/>
              </a:srgbClr>
            </a:solidFill>
            <a:ln w="25402" cap="flat">
              <a:solidFill>
                <a:srgbClr val="DEE7D1">
                  <a:alpha val="90000"/>
                </a:srgbClr>
              </a:solidFill>
              <a:prstDash val="solid"/>
              <a:miter/>
            </a:ln>
          </p:spPr>
          <p:txBody>
            <a:bodyPr vert="horz" wrap="square" lIns="142244" tIns="25402" rIns="142244" bIns="25402" anchor="ctr" anchorCtr="1" compatLnSpc="1">
              <a:noAutofit/>
            </a:bodyPr>
            <a:lstStyle/>
            <a:p>
              <a:pPr marL="0" marR="0" lvl="0" indent="0" algn="ctr" defTabSz="888997"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依據基本學習內容</a:t>
              </a:r>
              <a:endParaRPr lang="en-US" sz="2000" b="0" i="0" u="none" strike="noStrike" kern="1200" cap="none" spc="0" baseline="0">
                <a:solidFill>
                  <a:srgbClr val="000000"/>
                </a:solidFill>
                <a:uFillTx/>
                <a:latin typeface="標楷體" pitchFamily="65"/>
                <a:ea typeface="標楷體" pitchFamily="65"/>
              </a:endParaRPr>
            </a:p>
            <a:p>
              <a:pPr marL="0" marR="0" lvl="0" indent="0" algn="ctr" defTabSz="888997"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標楷體" pitchFamily="65"/>
                  <a:ea typeface="標楷體" pitchFamily="65"/>
                </a:rPr>
                <a:t>編制篩選測驗</a:t>
              </a:r>
              <a:r>
                <a:rPr lang="en-US" sz="2000" b="0" i="0" u="none" strike="noStrike" kern="1200" cap="none" spc="0" baseline="0">
                  <a:solidFill>
                    <a:srgbClr val="000000"/>
                  </a:solidFill>
                  <a:uFillTx/>
                  <a:latin typeface="標楷體" pitchFamily="65"/>
                  <a:ea typeface="標楷體" pitchFamily="65"/>
                </a:rPr>
                <a:t>(</a:t>
              </a:r>
              <a:r>
                <a:rPr lang="zh-TW" sz="2000" b="0" i="0" u="none" strike="noStrike" kern="1200" cap="none" spc="0" baseline="0">
                  <a:solidFill>
                    <a:srgbClr val="000000"/>
                  </a:solidFill>
                  <a:uFillTx/>
                  <a:latin typeface="標楷體" pitchFamily="65"/>
                  <a:ea typeface="標楷體" pitchFamily="65"/>
                </a:rPr>
                <a:t>約每年</a:t>
              </a:r>
              <a:r>
                <a:rPr lang="en-US" sz="2000" b="0" i="0" u="none" strike="noStrike" kern="1200" cap="none" spc="0" baseline="0">
                  <a:solidFill>
                    <a:srgbClr val="000000"/>
                  </a:solidFill>
                  <a:uFillTx/>
                  <a:latin typeface="標楷體" pitchFamily="65"/>
                  <a:ea typeface="標楷體" pitchFamily="65"/>
                </a:rPr>
                <a:t>5-6</a:t>
              </a:r>
              <a:r>
                <a:rPr lang="zh-TW" sz="2000" b="0" i="0" u="none" strike="noStrike" kern="1200" cap="none" spc="0" baseline="0">
                  <a:solidFill>
                    <a:srgbClr val="000000"/>
                  </a:solidFill>
                  <a:uFillTx/>
                  <a:latin typeface="標楷體" pitchFamily="65"/>
                  <a:ea typeface="標楷體" pitchFamily="65"/>
                </a:rPr>
                <a:t>月</a:t>
              </a:r>
              <a:r>
                <a:rPr lang="en-US" sz="2000" b="0" i="0" u="none" strike="noStrike" kern="1200" cap="none" spc="0" baseline="0">
                  <a:solidFill>
                    <a:srgbClr val="000000"/>
                  </a:solidFill>
                  <a:uFillTx/>
                  <a:latin typeface="標楷體" pitchFamily="65"/>
                  <a:ea typeface="標楷體" pitchFamily="65"/>
                </a:rPr>
                <a:t>)</a:t>
              </a:r>
              <a:r>
                <a:rPr lang="zh-TW" sz="2000" b="0" i="0" u="none" strike="noStrike" kern="1200" cap="none" spc="0" baseline="0">
                  <a:solidFill>
                    <a:srgbClr val="000000"/>
                  </a:solidFill>
                  <a:uFillTx/>
                  <a:latin typeface="標楷體" pitchFamily="65"/>
                  <a:ea typeface="標楷體" pitchFamily="65"/>
                </a:rPr>
                <a:t>篩選未通過學生</a:t>
              </a:r>
              <a:endParaRPr lang="en-US" sz="2000" b="0" i="0" u="none" strike="noStrike" kern="1200" cap="none" spc="0" baseline="0">
                <a:solidFill>
                  <a:srgbClr val="000000"/>
                </a:solidFill>
                <a:uFillTx/>
                <a:latin typeface="標楷體" pitchFamily="65"/>
                <a:ea typeface="標楷體" pitchFamily="65"/>
              </a:endParaRPr>
            </a:p>
          </p:txBody>
        </p:sp>
      </p:grpSp>
      <p:sp>
        <p:nvSpPr>
          <p:cNvPr id="1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DB6E06-9315-463D-8F0B-D1015A0914E8}" type="slidenum">
              <a:t>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name="Slide173">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69F3916-C225-45E4-9DD1-DE681991D5D7}" type="slidenum">
              <a:t>70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指標查詢</a:t>
            </a:r>
            <a:r>
              <a:rPr lang="en-US" b="1">
                <a:solidFill>
                  <a:srgbClr val="953735"/>
                </a:solidFill>
                <a:latin typeface="標楷體" pitchFamily="65"/>
                <a:ea typeface="標楷體" pitchFamily="65"/>
              </a:rPr>
              <a:t>─五項指標</a:t>
            </a: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4248476"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提報率</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施測率</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受輔率</a:t>
            </a:r>
            <a:r>
              <a:rPr lang="en-US" sz="2000" b="0" i="0" u="none" strike="noStrike" kern="1200" cap="none" spc="0" baseline="0">
                <a:solidFill>
                  <a:srgbClr val="000000"/>
                </a:solidFill>
                <a:uFillTx/>
                <a:latin typeface="標楷體" pitchFamily="65"/>
                <a:ea typeface="標楷體" pitchFamily="65"/>
              </a:rPr>
              <a:t>(</a:t>
            </a:r>
            <a:r>
              <a:rPr lang="zh-TW" sz="2000" b="0" i="0" u="none" strike="noStrike" kern="1200" cap="none" spc="0" baseline="0">
                <a:solidFill>
                  <a:srgbClr val="000000"/>
                </a:solidFill>
                <a:uFillTx/>
                <a:latin typeface="標楷體" pitchFamily="65"/>
                <a:ea typeface="標楷體" pitchFamily="65"/>
              </a:rPr>
              <a:t>臺南大學</a:t>
            </a:r>
            <a:r>
              <a:rPr lang="en-US" sz="2000" b="0" i="0" u="none" strike="noStrike" kern="1200" cap="none" spc="0" baseline="0">
                <a:solidFill>
                  <a:srgbClr val="000000"/>
                </a:solidFill>
                <a:uFillTx/>
                <a:latin typeface="標楷體" pitchFamily="65"/>
                <a:ea typeface="標楷體" pitchFamily="65"/>
              </a:rPr>
              <a:t>)</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進步率</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未通過率</a:t>
            </a:r>
            <a:endParaRPr lang="en-US" sz="2800" b="0" i="0" u="none" strike="noStrike" kern="1200" cap="none" spc="0" baseline="0">
              <a:solidFill>
                <a:srgbClr val="000000"/>
              </a:solidFill>
              <a:uFillTx/>
              <a:latin typeface="標楷體" pitchFamily="65"/>
              <a:ea typeface="標楷體" pitchFamily="65"/>
            </a:endParaRPr>
          </a:p>
        </p:txBody>
      </p:sp>
      <p:pic>
        <p:nvPicPr>
          <p:cNvPr id="6"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878756" y="2780928"/>
            <a:ext cx="3020263" cy="2808314"/>
          </a:xfrm>
          <a:prstGeom prst="rect">
            <a:avLst/>
          </a:prstGeom>
          <a:noFill/>
          <a:ln cap="flat">
            <a:noFill/>
          </a:ln>
        </p:spPr>
      </p:pic>
      <p:sp>
        <p:nvSpPr>
          <p:cNvPr id="7" name="AutoShape 25"/>
          <p:cNvSpPr/>
          <p:nvPr/>
        </p:nvSpPr>
        <p:spPr>
          <a:xfrm>
            <a:off x="226185" y="3356990"/>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name="Slide174">
    <p:spTree>
      <p:nvGrpSpPr>
        <p:cNvPr id="1" name=""/>
        <p:cNvGrpSpPr/>
        <p:nvPr/>
      </p:nvGrpSpPr>
      <p:grpSpPr>
        <a:xfrm>
          <a:off x="0" y="0"/>
          <a:ext cx="0" cy="0"/>
          <a:chOff x="0" y="0"/>
          <a:chExt cx="0" cy="0"/>
        </a:xfrm>
      </p:grpSpPr>
      <p:pic>
        <p:nvPicPr>
          <p:cNvPr id="2" name="圖片 6">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626354" y="4544549"/>
            <a:ext cx="7771915" cy="1877665"/>
          </a:xfrm>
          <a:prstGeom prst="rect">
            <a:avLst/>
          </a:prstGeom>
          <a:noFill/>
          <a:ln w="9528" cap="flat">
            <a:solidFill>
              <a:srgbClr val="000000"/>
            </a:solidFill>
            <a:prstDash val="solid"/>
            <a:miter/>
          </a:ln>
        </p:spPr>
      </p:pic>
      <p:pic>
        <p:nvPicPr>
          <p:cNvPr id="3" name="圖片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626354" y="700101"/>
            <a:ext cx="7678225" cy="2934108"/>
          </a:xfrm>
          <a:prstGeom prst="rect">
            <a:avLst/>
          </a:prstGeom>
          <a:noFill/>
          <a:ln w="12701" cap="flat">
            <a:solidFill>
              <a:srgbClr val="000000"/>
            </a:solidFill>
            <a:prstDash val="solid"/>
            <a:miter/>
          </a:ln>
        </p:spPr>
      </p:pic>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4EF90A4-F7C3-4482-A0C8-555EA0CED83B}" type="slidenum">
              <a:t>71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5" name="直線圖說文字 1 3"/>
          <p:cNvSpPr/>
          <p:nvPr/>
        </p:nvSpPr>
        <p:spPr>
          <a:xfrm>
            <a:off x="5889851" y="1266782"/>
            <a:ext cx="1656179"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設定搜尋條件</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4"/>
          <p:cNvSpPr/>
          <p:nvPr/>
        </p:nvSpPr>
        <p:spPr>
          <a:xfrm>
            <a:off x="6533973" y="4080546"/>
            <a:ext cx="2232251" cy="688058"/>
          </a:xfrm>
          <a:custGeom>
            <a:avLst/>
            <a:gdLst>
              <a:gd name="f0" fmla="val w"/>
              <a:gd name="f1" fmla="val h"/>
              <a:gd name="f2" fmla="val ss"/>
              <a:gd name="f3" fmla="val 0"/>
              <a:gd name="f4" fmla="val 59625"/>
              <a:gd name="f5" fmla="+- 0 0 3202"/>
              <a:gd name="f6" fmla="val 92879"/>
              <a:gd name="f7" fmla="+- 0 0 2415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以下依搜尋條件顯示相關資料</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name="Slide175">
    <p:spTree>
      <p:nvGrpSpPr>
        <p:cNvPr id="1" name=""/>
        <p:cNvGrpSpPr/>
        <p:nvPr/>
      </p:nvGrpSpPr>
      <p:grpSpPr>
        <a:xfrm>
          <a:off x="0" y="0"/>
          <a:ext cx="0" cy="0"/>
          <a:chOff x="0" y="0"/>
          <a:chExt cx="0" cy="0"/>
        </a:xfrm>
      </p:grpSpPr>
      <p:pic>
        <p:nvPicPr>
          <p:cNvPr id="2" name="圖片 8">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693819" y="4992870"/>
            <a:ext cx="7768760" cy="1794107"/>
          </a:xfrm>
          <a:prstGeom prst="rect">
            <a:avLst/>
          </a:prstGeom>
          <a:noFill/>
          <a:ln w="9528" cap="flat">
            <a:solidFill>
              <a:srgbClr val="000000"/>
            </a:solidFill>
            <a:prstDash val="solid"/>
            <a:miter/>
          </a:ln>
        </p:spPr>
      </p:pic>
      <p:pic>
        <p:nvPicPr>
          <p:cNvPr id="3" name="圖片 7">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693819" y="2772597"/>
            <a:ext cx="7768760" cy="1962421"/>
          </a:xfrm>
          <a:prstGeom prst="rect">
            <a:avLst/>
          </a:prstGeom>
          <a:noFill/>
          <a:ln w="9528" cap="flat">
            <a:solidFill>
              <a:srgbClr val="000000"/>
            </a:solidFill>
            <a:prstDash val="solid"/>
            <a:miter/>
          </a:ln>
        </p:spPr>
      </p:pic>
      <p:pic>
        <p:nvPicPr>
          <p:cNvPr id="4" name="圖片 6">
            <a:extLst>
              <a:ext uri="{FF2B5EF4-FFF2-40B4-BE49-F238E27FC236}">
                <a16:creationId xmlns:a16="http://schemas.microsoft.com/office/drawing/2014/main" id="{00000000-0000-0000-0000-000000000000}"/>
              </a:ext>
            </a:extLst>
          </p:cNvPr>
          <p:cNvPicPr>
            <a:picLocks noChangeAspect="1"/>
          </p:cNvPicPr>
          <p:nvPr/>
        </p:nvPicPr>
        <p:blipFill>
          <a:blip r:embed="rId4"/>
          <a:srcRect l="1065"/>
          <a:stretch>
            <a:fillRect/>
          </a:stretch>
        </p:blipFill>
        <p:spPr>
          <a:xfrm>
            <a:off x="693819" y="468501"/>
            <a:ext cx="7768760" cy="1997854"/>
          </a:xfrm>
          <a:prstGeom prst="rect">
            <a:avLst/>
          </a:prstGeom>
          <a:noFill/>
          <a:ln w="9528" cap="flat">
            <a:solidFill>
              <a:srgbClr val="000000"/>
            </a:solidFill>
            <a:prstDash val="solid"/>
            <a:miter/>
          </a:ln>
        </p:spPr>
      </p:pic>
      <p:sp>
        <p:nvSpPr>
          <p:cNvPr id="5"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3039319-50BF-4539-B278-FA0580AB9364}" type="slidenum">
              <a:t>72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6" name="直線圖說文字 1 3"/>
          <p:cNvSpPr/>
          <p:nvPr/>
        </p:nvSpPr>
        <p:spPr>
          <a:xfrm>
            <a:off x="7110100" y="323272"/>
            <a:ext cx="1206230" cy="460577"/>
          </a:xfrm>
          <a:custGeom>
            <a:avLst/>
            <a:gdLst>
              <a:gd name="f0" fmla="val w"/>
              <a:gd name="f1" fmla="val h"/>
              <a:gd name="f2" fmla="val ss"/>
              <a:gd name="f3" fmla="val 0"/>
              <a:gd name="f4" fmla="val 105189"/>
              <a:gd name="f5" fmla="val 40101"/>
              <a:gd name="f6" fmla="val 137177"/>
              <a:gd name="f7" fmla="val 27735"/>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計算公式</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name="Slide176">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D1D812B-A756-4E25-B5E7-63BB949CCD7E}" type="slidenum">
              <a:t>73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圖片 4">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562840" y="878884"/>
            <a:ext cx="8230523" cy="2187290"/>
          </a:xfrm>
          <a:prstGeom prst="rect">
            <a:avLst/>
          </a:prstGeom>
          <a:noFill/>
          <a:ln w="9528" cap="flat">
            <a:solidFill>
              <a:srgbClr val="000000"/>
            </a:solidFill>
            <a:prstDash val="solid"/>
            <a:miter/>
          </a:ln>
        </p:spPr>
      </p:pic>
      <p:pic>
        <p:nvPicPr>
          <p:cNvPr id="4" name="圖片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562840" y="3657170"/>
            <a:ext cx="8230523" cy="2598660"/>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name="Slide177">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7CCE151-451B-4CD1-9FA6-0509FA992B4B}" type="slidenum">
              <a:t>74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指標查詢</a:t>
            </a:r>
            <a:r>
              <a:rPr lang="en-US" b="1">
                <a:solidFill>
                  <a:srgbClr val="953735"/>
                </a:solidFill>
                <a:latin typeface="標楷體" pitchFamily="65"/>
                <a:ea typeface="標楷體" pitchFamily="65"/>
              </a:rPr>
              <a:t>─</a:t>
            </a:r>
            <a:r>
              <a:rPr lang="zh-TW" b="1">
                <a:solidFill>
                  <a:srgbClr val="953735"/>
                </a:solidFill>
                <a:latin typeface="標楷體" pitchFamily="65"/>
                <a:ea typeface="標楷體" pitchFamily="65"/>
              </a:rPr>
              <a:t>提報率</a:t>
            </a: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年級學生數</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核定提報率</a:t>
            </a:r>
            <a:r>
              <a:rPr lang="en-US" sz="2000" b="0" i="0" u="none" strike="noStrike" kern="1200" cap="none" spc="0" baseline="0">
                <a:solidFill>
                  <a:srgbClr val="000000"/>
                </a:solidFill>
                <a:uFillTx/>
                <a:latin typeface="標楷體" pitchFamily="65"/>
                <a:ea typeface="標楷體" pitchFamily="65"/>
              </a:rPr>
              <a:t>(</a:t>
            </a:r>
            <a:r>
              <a:rPr lang="zh-TW" sz="2000" b="0" i="0" u="none" strike="noStrike" kern="1200" cap="none" spc="0" baseline="0">
                <a:solidFill>
                  <a:srgbClr val="000000"/>
                </a:solidFill>
                <a:uFillTx/>
                <a:latin typeface="標楷體" pitchFamily="65"/>
                <a:ea typeface="標楷體" pitchFamily="65"/>
              </a:rPr>
              <a:t>主管機構為各縣市教育局、處</a:t>
            </a:r>
            <a:r>
              <a:rPr lang="en-US" sz="2000" b="0" i="0" u="none" strike="noStrike" kern="1200" cap="none" spc="0" baseline="0">
                <a:solidFill>
                  <a:srgbClr val="000000"/>
                </a:solidFill>
                <a:uFillTx/>
                <a:latin typeface="標楷體" pitchFamily="65"/>
                <a:ea typeface="標楷體" pitchFamily="65"/>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實際提報率</a:t>
            </a:r>
            <a:endParaRPr lang="en-US" sz="2800" b="0" i="0" u="none" strike="noStrike" kern="1200" cap="none" spc="0" baseline="0">
              <a:solidFill>
                <a:srgbClr val="000000"/>
              </a:solidFill>
              <a:uFillTx/>
              <a:latin typeface="標楷體" pitchFamily="65"/>
              <a:ea typeface="標楷體" pitchFamily="65"/>
            </a:endParaRPr>
          </a:p>
        </p:txBody>
      </p:sp>
      <p:pic>
        <p:nvPicPr>
          <p:cNvPr id="6"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878756" y="2780928"/>
            <a:ext cx="3020263" cy="2808314"/>
          </a:xfrm>
          <a:prstGeom prst="rect">
            <a:avLst/>
          </a:prstGeom>
          <a:noFill/>
          <a:ln w="9528" cap="flat">
            <a:solidFill>
              <a:srgbClr val="000000"/>
            </a:solidFill>
            <a:prstDash val="solid"/>
            <a:miter/>
          </a:ln>
        </p:spPr>
      </p:pic>
      <p:sp>
        <p:nvSpPr>
          <p:cNvPr id="7" name="AutoShape 25"/>
          <p:cNvSpPr/>
          <p:nvPr/>
        </p:nvSpPr>
        <p:spPr>
          <a:xfrm>
            <a:off x="226185" y="3789035"/>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name="Slide178">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547667" y="280483"/>
            <a:ext cx="6048673" cy="6443392"/>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BDE49BC-D508-49EE-8F11-645065A2471D}" type="slidenum">
              <a:t>75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3176397" y="744568"/>
            <a:ext cx="1728188"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設定搜尋條件</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6156179" y="5445224"/>
            <a:ext cx="1728188"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留意文字說明</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6272354" y="2132856"/>
            <a:ext cx="2044058" cy="688058"/>
          </a:xfrm>
          <a:custGeom>
            <a:avLst/>
            <a:gdLst>
              <a:gd name="f0" fmla="val w"/>
              <a:gd name="f1" fmla="val h"/>
              <a:gd name="f2" fmla="val ss"/>
              <a:gd name="f3" fmla="val 0"/>
              <a:gd name="f4" fmla="val 64687"/>
              <a:gd name="f5" fmla="+- 0 0 495"/>
              <a:gd name="f6" fmla="val 100473"/>
              <a:gd name="f7" fmla="+- 0 0 2297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各年級</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科目資訊</a:t>
            </a:r>
            <a:endParaRPr lang="en-US" sz="1800" b="0" i="0" u="none" strike="noStrike" kern="1200" cap="none" spc="0" baseline="0">
              <a:solidFill>
                <a:srgbClr val="000000"/>
              </a:solidFill>
              <a:uFillTx/>
              <a:latin typeface="標楷體" pitchFamily="65"/>
              <a:ea typeface="標楷體" pitchFamily="65"/>
            </a:endParaRPr>
          </a:p>
        </p:txBody>
      </p:sp>
      <p:sp>
        <p:nvSpPr>
          <p:cNvPr id="7" name="矩形 7"/>
          <p:cNvSpPr/>
          <p:nvPr/>
        </p:nvSpPr>
        <p:spPr>
          <a:xfrm>
            <a:off x="2195739" y="2597984"/>
            <a:ext cx="792089" cy="257175"/>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8" name="圓角矩形圖說文字 5"/>
          <p:cNvSpPr/>
          <p:nvPr/>
        </p:nvSpPr>
        <p:spPr>
          <a:xfrm>
            <a:off x="73892" y="1541376"/>
            <a:ext cx="2049837" cy="1152125"/>
          </a:xfrm>
          <a:custGeom>
            <a:avLst>
              <a:gd name="f0" fmla="val 25951"/>
              <a:gd name="f1" fmla="val 20861"/>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FFFFFF"/>
          </a:solidFill>
          <a:ln w="25402" cap="flat">
            <a:solidFill>
              <a:srgbClr val="77933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可直接連結至網路填報系統</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篩選測驗期間限定</a:t>
            </a:r>
            <a:r>
              <a:rPr lang="en-US" sz="1800" b="0" i="0" u="none" strike="noStrike" kern="1200" cap="none" spc="0" baseline="0">
                <a:solidFill>
                  <a:srgbClr val="000000"/>
                </a:solidFill>
                <a:uFillTx/>
                <a:latin typeface="標楷體" pitchFamily="65"/>
                <a:ea typeface="標楷體" pitchFamily="65"/>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name="Slide180">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E88AF7-0853-4AF6-AF7D-72CB875051DF}" type="slidenum">
              <a:t>76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p:txBody>
          <a:bodyPr/>
          <a:lstStyle/>
          <a:p>
            <a:pPr lvl="0"/>
            <a:r>
              <a:rPr lang="zh-TW">
                <a:latin typeface="標楷體" pitchFamily="65"/>
                <a:ea typeface="標楷體" pitchFamily="65"/>
              </a:rPr>
              <a:t>提報比率計算說明</a:t>
            </a:r>
            <a:endParaRPr lang="en-US"/>
          </a:p>
        </p:txBody>
      </p:sp>
      <p:sp>
        <p:nvSpPr>
          <p:cNvPr id="4" name="內容版面配置區 2"/>
          <p:cNvSpPr txBox="1">
            <a:spLocks noGrp="1"/>
          </p:cNvSpPr>
          <p:nvPr>
            <p:ph idx="1"/>
          </p:nvPr>
        </p:nvSpPr>
        <p:spPr>
          <a:xfrm>
            <a:off x="457200" y="1567336"/>
            <a:ext cx="8229600" cy="4525959"/>
          </a:xfrm>
        </p:spPr>
        <p:txBody>
          <a:bodyPr/>
          <a:lstStyle/>
          <a:p>
            <a:pPr lvl="0">
              <a:spcBef>
                <a:spcPts val="600"/>
              </a:spcBef>
            </a:pPr>
            <a:r>
              <a:rPr lang="zh-TW" sz="2400" b="1">
                <a:latin typeface="標楷體" pitchFamily="65"/>
                <a:ea typeface="標楷體" pitchFamily="65"/>
              </a:rPr>
              <a:t>應提報施測人數</a:t>
            </a:r>
            <a:r>
              <a:rPr lang="zh-TW" sz="2400">
                <a:latin typeface="標楷體" pitchFamily="65"/>
                <a:ea typeface="標楷體" pitchFamily="65"/>
              </a:rPr>
              <a:t>計算公式：年級學生數*核定提報率，小數點後無條件進位。</a:t>
            </a:r>
          </a:p>
          <a:p>
            <a:pPr lvl="0">
              <a:spcBef>
                <a:spcPts val="600"/>
              </a:spcBef>
            </a:pPr>
            <a:r>
              <a:rPr lang="zh-TW" sz="2400" b="1">
                <a:latin typeface="標楷體" pitchFamily="65"/>
                <a:ea typeface="標楷體" pitchFamily="65"/>
              </a:rPr>
              <a:t>實際提報應測人數</a:t>
            </a:r>
            <a:r>
              <a:rPr lang="zh-TW" sz="2400">
                <a:latin typeface="標楷體" pitchFamily="65"/>
                <a:ea typeface="標楷體" pitchFamily="65"/>
              </a:rPr>
              <a:t>為本系統「登記測驗科目」功能中被鎖定為「必考」及勾選「選考」的人數。</a:t>
            </a:r>
          </a:p>
          <a:p>
            <a:pPr lvl="0">
              <a:spcBef>
                <a:spcPts val="600"/>
              </a:spcBef>
            </a:pPr>
            <a:r>
              <a:rPr lang="zh-TW" sz="2400" b="1">
                <a:latin typeface="標楷體" pitchFamily="65"/>
                <a:ea typeface="標楷體" pitchFamily="65"/>
              </a:rPr>
              <a:t>實際提報率</a:t>
            </a:r>
            <a:r>
              <a:rPr lang="zh-TW" sz="2400">
                <a:latin typeface="標楷體" pitchFamily="65"/>
                <a:ea typeface="標楷體" pitchFamily="65"/>
              </a:rPr>
              <a:t>計算公式：實際提報應測人數</a:t>
            </a:r>
            <a:r>
              <a:rPr lang="en-US" sz="2400">
                <a:latin typeface="標楷體" pitchFamily="65"/>
                <a:ea typeface="標楷體" pitchFamily="65"/>
              </a:rPr>
              <a:t>/</a:t>
            </a:r>
            <a:r>
              <a:rPr lang="zh-TW" sz="2400">
                <a:latin typeface="標楷體" pitchFamily="65"/>
                <a:ea typeface="標楷體" pitchFamily="65"/>
              </a:rPr>
              <a:t>年級學生數。</a:t>
            </a:r>
          </a:p>
        </p:txBody>
      </p:sp>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t="43992" b="31318"/>
          <a:stretch>
            <a:fillRect/>
          </a:stretch>
        </p:blipFill>
        <p:spPr>
          <a:xfrm>
            <a:off x="467541" y="3861044"/>
            <a:ext cx="8486811" cy="2012457"/>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name="Slide18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4FC1195-BCCC-433F-86C8-5D69D058B870}" type="slidenum">
              <a:t>77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內容版面配置區 7"/>
          <p:cNvSpPr txBox="1">
            <a:spLocks noGrp="1"/>
          </p:cNvSpPr>
          <p:nvPr>
            <p:ph idx="1"/>
          </p:nvPr>
        </p:nvSpPr>
        <p:spPr>
          <a:xfrm>
            <a:off x="467541" y="1340766"/>
            <a:ext cx="8229600" cy="4525959"/>
          </a:xfrm>
        </p:spPr>
        <p:txBody>
          <a:bodyPr/>
          <a:lstStyle/>
          <a:p>
            <a:pPr marL="0" lvl="0" indent="0">
              <a:spcBef>
                <a:spcPts val="600"/>
              </a:spcBef>
              <a:buNone/>
            </a:pPr>
            <a:r>
              <a:rPr lang="en-US" sz="2400">
                <a:latin typeface="DejaVu Sans" pitchFamily="34"/>
              </a:rPr>
              <a:t>Q.</a:t>
            </a:r>
            <a:r>
              <a:rPr lang="zh-TW" sz="2400">
                <a:latin typeface="標楷體" pitchFamily="65"/>
                <a:ea typeface="標楷體" pitchFamily="65"/>
              </a:rPr>
              <a:t>為什麼學校的實際提報率顯示超過</a:t>
            </a:r>
            <a:r>
              <a:rPr lang="en-US" sz="2400">
                <a:latin typeface="標楷體" pitchFamily="65"/>
                <a:ea typeface="標楷體" pitchFamily="65"/>
              </a:rPr>
              <a:t>100%</a:t>
            </a:r>
            <a:r>
              <a:rPr lang="zh-TW" sz="2400">
                <a:latin typeface="標楷體" pitchFamily="65"/>
                <a:ea typeface="標楷體" pitchFamily="65"/>
              </a:rPr>
              <a:t>？</a:t>
            </a:r>
            <a:endParaRPr lang="en-US" sz="2400">
              <a:latin typeface="標楷體" pitchFamily="65"/>
              <a:ea typeface="標楷體" pitchFamily="65"/>
            </a:endParaRPr>
          </a:p>
          <a:p>
            <a:pPr marL="0" lvl="0" indent="0">
              <a:spcBef>
                <a:spcPts val="500"/>
              </a:spcBef>
              <a:buNone/>
            </a:pPr>
            <a:r>
              <a:rPr lang="zh-TW" sz="2000">
                <a:latin typeface="標楷體" pitchFamily="65"/>
                <a:ea typeface="標楷體" pitchFamily="65"/>
              </a:rPr>
              <a:t>請確認「年級學生數」欄位資料是否正確，</a:t>
            </a:r>
            <a:endParaRPr lang="en-US" sz="2000">
              <a:latin typeface="標楷體" pitchFamily="65"/>
              <a:ea typeface="標楷體" pitchFamily="65"/>
            </a:endParaRPr>
          </a:p>
          <a:p>
            <a:pPr marL="0" lvl="0" indent="0">
              <a:spcBef>
                <a:spcPts val="500"/>
              </a:spcBef>
              <a:buNone/>
            </a:pPr>
            <a:r>
              <a:rPr lang="zh-TW" sz="2000">
                <a:solidFill>
                  <a:srgbClr val="0000FF"/>
                </a:solidFill>
                <a:latin typeface="標楷體" pitchFamily="65"/>
                <a:ea typeface="標楷體" pitchFamily="65"/>
              </a:rPr>
              <a:t>計算公式：「年級學生數」</a:t>
            </a:r>
            <a:r>
              <a:rPr lang="en-US" sz="2000">
                <a:solidFill>
                  <a:srgbClr val="0000FF"/>
                </a:solidFill>
                <a:latin typeface="標楷體" pitchFamily="65"/>
                <a:ea typeface="標楷體" pitchFamily="65"/>
              </a:rPr>
              <a:t>= </a:t>
            </a:r>
            <a:r>
              <a:rPr lang="zh-TW" sz="2000">
                <a:solidFill>
                  <a:srgbClr val="0000FF"/>
                </a:solidFill>
                <a:latin typeface="標楷體" pitchFamily="65"/>
                <a:ea typeface="標楷體" pitchFamily="65"/>
              </a:rPr>
              <a:t>網路填報系統之「各年級學生總人數」</a:t>
            </a:r>
            <a:r>
              <a:rPr lang="en-US" sz="2000" b="1">
                <a:solidFill>
                  <a:srgbClr val="0000FF"/>
                </a:solidFill>
                <a:effectLst>
                  <a:outerShdw dist="38096" dir="2700000">
                    <a:srgbClr val="000000"/>
                  </a:outerShdw>
                </a:effectLst>
                <a:latin typeface="標楷體" pitchFamily="65"/>
                <a:ea typeface="標楷體" pitchFamily="65"/>
              </a:rPr>
              <a:t>–</a:t>
            </a:r>
            <a:r>
              <a:rPr lang="zh-TW" sz="2000">
                <a:solidFill>
                  <a:srgbClr val="0000FF"/>
                </a:solidFill>
                <a:latin typeface="標楷體" pitchFamily="65"/>
                <a:ea typeface="標楷體" pitchFamily="65"/>
              </a:rPr>
              <a:t>「其中經學習輔導小組認定免參與測驗之特殊生人數」。</a:t>
            </a:r>
            <a:endParaRPr lang="en-US" sz="2000">
              <a:solidFill>
                <a:srgbClr val="0000FF"/>
              </a:solidFill>
              <a:latin typeface="標楷體" pitchFamily="65"/>
              <a:ea typeface="標楷體" pitchFamily="65"/>
            </a:endParaRPr>
          </a:p>
          <a:p>
            <a:pPr marL="0" lvl="0" indent="0">
              <a:spcBef>
                <a:spcPts val="500"/>
              </a:spcBef>
              <a:buNone/>
            </a:pPr>
            <a:r>
              <a:rPr lang="zh-TW" sz="2000">
                <a:latin typeface="標楷體" pitchFamily="65"/>
                <a:ea typeface="標楷體" pitchFamily="65"/>
              </a:rPr>
              <a:t>修改路徑如下圖：登入「網路填報系統」→左側選單點選「學校填報系統」→「基本資料」。</a:t>
            </a:r>
            <a:endParaRPr lang="en-US" sz="2000">
              <a:latin typeface="標楷體" pitchFamily="65"/>
              <a:ea typeface="標楷體" pitchFamily="65"/>
            </a:endParaRPr>
          </a:p>
        </p:txBody>
      </p:sp>
      <p:grpSp>
        <p:nvGrpSpPr>
          <p:cNvPr id="4" name="群組 4"/>
          <p:cNvGrpSpPr/>
          <p:nvPr/>
        </p:nvGrpSpPr>
        <p:grpSpPr>
          <a:xfrm>
            <a:off x="683568" y="588288"/>
            <a:ext cx="1555367" cy="648071"/>
            <a:chOff x="683568" y="588288"/>
            <a:chExt cx="1555367" cy="648071"/>
          </a:xfrm>
        </p:grpSpPr>
        <p:sp>
          <p:nvSpPr>
            <p:cNvPr id="5" name="笑臉 5"/>
            <p:cNvSpPr/>
            <p:nvPr/>
          </p:nvSpPr>
          <p:spPr>
            <a:xfrm>
              <a:off x="683568" y="588288"/>
              <a:ext cx="712875" cy="648071"/>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 0 f8 1"/>
                <a:gd name="f27" fmla="*/ f6 f1 1"/>
                <a:gd name="f28" fmla="*/ f12 f1 1"/>
                <a:gd name="f29" fmla="+- f7 0 f6"/>
                <a:gd name="f30" fmla="pin 15510 f0 17520"/>
                <a:gd name="f31" fmla="*/ f22 f1 1"/>
                <a:gd name="f32" fmla="*/ f23 f1 1"/>
                <a:gd name="f33" fmla="val f30"/>
                <a:gd name="f34" fmla="*/ f26 1 f3"/>
                <a:gd name="f35" fmla="*/ f27 1 f3"/>
                <a:gd name="f36" fmla="*/ f28 1 f3"/>
                <a:gd name="f37" fmla="*/ f29 1 21600"/>
                <a:gd name="f38" fmla="*/ f30 f25 1"/>
                <a:gd name="f39" fmla="*/ f31 1 f3"/>
                <a:gd name="f40" fmla="*/ f32 1 f3"/>
                <a:gd name="f41" fmla="+- f33 0 15510"/>
                <a:gd name="f42" fmla="+- 0 0 f34"/>
                <a:gd name="f43" fmla="+- f35 0 f2"/>
                <a:gd name="f44" fmla="+- f36 0 f2"/>
                <a:gd name="f45" fmla="*/ 10800 f37 1"/>
                <a:gd name="f46" fmla="*/ 3200 f37 1"/>
                <a:gd name="f47" fmla="*/ 18400 f37 1"/>
                <a:gd name="f48" fmla="*/ 3160 f37 1"/>
                <a:gd name="f49" fmla="*/ 18440 f37 1"/>
                <a:gd name="f50" fmla="+- f39 0 f2"/>
                <a:gd name="f51" fmla="+- f40 0 f2"/>
                <a:gd name="f52" fmla="+- 17520 0 f41"/>
                <a:gd name="f53" fmla="+- 15510 f41 0"/>
                <a:gd name="f54" fmla="*/ f42 f1 1"/>
                <a:gd name="f55" fmla="+- f44 0 f43"/>
                <a:gd name="f56" fmla="*/ f45 1 f37"/>
                <a:gd name="f57" fmla="*/ f48 1 f37"/>
                <a:gd name="f58" fmla="*/ f49 1 f37"/>
                <a:gd name="f59" fmla="*/ f46 1 f37"/>
                <a:gd name="f60" fmla="*/ f47 1 f37"/>
                <a:gd name="f61" fmla="*/ f54 1 f8"/>
                <a:gd name="f62" fmla="*/ f56 f24 1"/>
                <a:gd name="f63" fmla="*/ f59 f24 1"/>
                <a:gd name="f64" fmla="*/ f60 f24 1"/>
                <a:gd name="f65" fmla="*/ f60 f25 1"/>
                <a:gd name="f66" fmla="*/ f59 f25 1"/>
                <a:gd name="f67" fmla="*/ f57 f24 1"/>
                <a:gd name="f68" fmla="*/ f57 f25 1"/>
                <a:gd name="f69" fmla="*/ f58 f25 1"/>
                <a:gd name="f70" fmla="*/ f58 f24 1"/>
                <a:gd name="f71" fmla="+- f61 0 f2"/>
                <a:gd name="f72" fmla="+- f71 f2 0"/>
                <a:gd name="f73" fmla="*/ f72 f8 1"/>
                <a:gd name="f74" fmla="*/ f73 1 f1"/>
                <a:gd name="f75" fmla="+- 0 0 f74"/>
                <a:gd name="f76" fmla="+- 0 0 f75"/>
                <a:gd name="f77" fmla="*/ f76 f1 1"/>
                <a:gd name="f78" fmla="*/ f77 1 f8"/>
                <a:gd name="f79" fmla="+- f78 0 f2"/>
                <a:gd name="f80" fmla="cos 1 f79"/>
                <a:gd name="f81" fmla="sin 1 f79"/>
                <a:gd name="f82" fmla="+- 0 0 f80"/>
                <a:gd name="f83" fmla="+- 0 0 f81"/>
                <a:gd name="f84" fmla="+- 0 0 f82"/>
                <a:gd name="f85" fmla="+- 0 0 f83"/>
                <a:gd name="f86" fmla="val f84"/>
                <a:gd name="f87" fmla="val f85"/>
                <a:gd name="f88" fmla="+- 0 0 f86"/>
                <a:gd name="f89" fmla="+- 0 0 f87"/>
                <a:gd name="f90" fmla="*/ 10800 f88 1"/>
                <a:gd name="f91" fmla="*/ 10800 f89 1"/>
                <a:gd name="f92" fmla="*/ 1165 f88 1"/>
                <a:gd name="f93" fmla="*/ 1165 f89 1"/>
                <a:gd name="f94" fmla="*/ f90 f90 1"/>
                <a:gd name="f95" fmla="*/ f91 f91 1"/>
                <a:gd name="f96" fmla="*/ f92 f92 1"/>
                <a:gd name="f97" fmla="*/ f93 f93 1"/>
                <a:gd name="f98" fmla="+- f94 f95 0"/>
                <a:gd name="f99" fmla="+- f96 f97 0"/>
                <a:gd name="f100" fmla="sqrt f98"/>
                <a:gd name="f101" fmla="sqrt f99"/>
                <a:gd name="f102" fmla="*/ f11 1 f100"/>
                <a:gd name="f103" fmla="*/ f14 1 f101"/>
                <a:gd name="f104" fmla="*/ f88 f102 1"/>
                <a:gd name="f105" fmla="*/ f89 f102 1"/>
                <a:gd name="f106" fmla="*/ f88 f103 1"/>
                <a:gd name="f107" fmla="*/ f89 f103 1"/>
                <a:gd name="f108" fmla="+- 10800 0 f104"/>
                <a:gd name="f109" fmla="+- 10800 0 f105"/>
                <a:gd name="f110" fmla="+- 7305 0 f106"/>
                <a:gd name="f111" fmla="+- 7515 0 f107"/>
                <a:gd name="f112" fmla="+- 14295 0 f106"/>
              </a:gdLst>
              <a:ahLst>
                <a:ahXY gdRefY="f0" minY="f9" maxY="f10">
                  <a:pos x="f62" y="f38"/>
                </a:ahXY>
              </a:ahLst>
              <a:cxnLst>
                <a:cxn ang="3cd4">
                  <a:pos x="hc" y="t"/>
                </a:cxn>
                <a:cxn ang="0">
                  <a:pos x="r" y="vc"/>
                </a:cxn>
                <a:cxn ang="cd4">
                  <a:pos x="hc" y="b"/>
                </a:cxn>
                <a:cxn ang="cd2">
                  <a:pos x="l" y="vc"/>
                </a:cxn>
                <a:cxn ang="f50">
                  <a:pos x="f67" y="f68"/>
                </a:cxn>
                <a:cxn ang="f51">
                  <a:pos x="f67" y="f69"/>
                </a:cxn>
                <a:cxn ang="f51">
                  <a:pos x="f70" y="f69"/>
                </a:cxn>
                <a:cxn ang="f50">
                  <a:pos x="f70" y="f68"/>
                </a:cxn>
              </a:cxnLst>
              <a:rect l="f63" t="f66" r="f64" b="f65"/>
              <a:pathLst>
                <a:path w="21600" h="21600">
                  <a:moveTo>
                    <a:pt x="f108" y="f109"/>
                  </a:moveTo>
                  <a:arcTo wR="f13" hR="f13" stAng="f43" swAng="f55"/>
                  <a:close/>
                </a:path>
                <a:path w="21600" h="21600">
                  <a:moveTo>
                    <a:pt x="f110" y="f111"/>
                  </a:moveTo>
                  <a:arcTo wR="f15" hR="f15" stAng="f43" swAng="f55"/>
                  <a:close/>
                </a:path>
                <a:path w="21600" h="21600">
                  <a:moveTo>
                    <a:pt x="f112" y="f111"/>
                  </a:moveTo>
                  <a:arcTo wR="f15" hR="f15" stAng="f43" swAng="f55"/>
                  <a:close/>
                </a:path>
                <a:path w="21600" h="21600" fill="none">
                  <a:moveTo>
                    <a:pt x="f16" y="f52"/>
                  </a:moveTo>
                  <a:cubicBezTo>
                    <a:pt x="f17" y="f53"/>
                    <a:pt x="f18" y="f53"/>
                    <a:pt x="f19" y="f52"/>
                  </a:cubicBezTo>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橢圓形圖說文字 6"/>
            <p:cNvSpPr/>
            <p:nvPr/>
          </p:nvSpPr>
          <p:spPr>
            <a:xfrm>
              <a:off x="1564785" y="588288"/>
              <a:ext cx="674150" cy="583268"/>
            </a:xfrm>
            <a:custGeom>
              <a:avLst>
                <a:gd name="f0" fmla="val -2677"/>
                <a:gd name="f1" fmla="val 188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noFill/>
            <a:ln w="25402"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1" i="0" u="none" strike="noStrike" kern="1200" cap="none" spc="0" baseline="0">
                  <a:solidFill>
                    <a:srgbClr val="000000"/>
                  </a:solidFill>
                  <a:uFillTx/>
                  <a:latin typeface="Calibri"/>
                  <a:ea typeface="新細明體"/>
                </a:rPr>
                <a:t>？</a:t>
              </a:r>
            </a:p>
          </p:txBody>
        </p:sp>
      </p:grpSp>
      <p:pic>
        <p:nvPicPr>
          <p:cNvPr id="7" name="Picture 4">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467706" y="3789035"/>
            <a:ext cx="5544619" cy="2609807"/>
          </a:xfrm>
          <a:prstGeom prst="rect">
            <a:avLst/>
          </a:prstGeom>
          <a:noFill/>
          <a:ln w="9528" cap="flat">
            <a:solidFill>
              <a:srgbClr val="000000"/>
            </a:solidFill>
            <a:prstDash val="solid"/>
            <a:miter/>
          </a:ln>
        </p:spPr>
      </p:pic>
      <p:pic>
        <p:nvPicPr>
          <p:cNvPr id="8"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r="15043"/>
          <a:stretch>
            <a:fillRect/>
          </a:stretch>
        </p:blipFill>
        <p:spPr>
          <a:xfrm>
            <a:off x="251524" y="3501009"/>
            <a:ext cx="3816038" cy="2304260"/>
          </a:xfrm>
          <a:prstGeom prst="rect">
            <a:avLst/>
          </a:prstGeom>
          <a:noFill/>
          <a:ln w="9528" cap="flat">
            <a:solidFill>
              <a:srgbClr val="000000"/>
            </a:solidFill>
            <a:prstDash val="solid"/>
            <a:miter/>
          </a:ln>
        </p:spPr>
      </p:pic>
      <p:sp>
        <p:nvSpPr>
          <p:cNvPr id="9" name="矩形 8"/>
          <p:cNvSpPr/>
          <p:nvPr/>
        </p:nvSpPr>
        <p:spPr>
          <a:xfrm>
            <a:off x="270049" y="5176582"/>
            <a:ext cx="485528" cy="268641"/>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0" name="矩形 11"/>
          <p:cNvSpPr/>
          <p:nvPr/>
        </p:nvSpPr>
        <p:spPr>
          <a:xfrm>
            <a:off x="2238935" y="5581177"/>
            <a:ext cx="1324956" cy="207267"/>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name="Slide182">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6BED87-AFD7-47AA-A8D5-18720ADC5293}" type="slidenum">
              <a:t>78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指標查詢</a:t>
            </a:r>
            <a:r>
              <a:rPr lang="en-US" b="1">
                <a:solidFill>
                  <a:srgbClr val="953735"/>
                </a:solidFill>
                <a:latin typeface="標楷體" pitchFamily="65"/>
                <a:ea typeface="標楷體" pitchFamily="65"/>
              </a:rPr>
              <a:t>─施測率</a:t>
            </a: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學生到、缺考資訊</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施測率統計</a:t>
            </a:r>
            <a:endParaRPr lang="en-US" sz="2800" b="0" i="0" u="none" strike="noStrike" kern="1200" cap="none" spc="0" baseline="0">
              <a:solidFill>
                <a:srgbClr val="000000"/>
              </a:solidFill>
              <a:uFillTx/>
              <a:latin typeface="標楷體" pitchFamily="65"/>
              <a:ea typeface="標楷體" pitchFamily="65"/>
            </a:endParaRPr>
          </a:p>
        </p:txBody>
      </p:sp>
      <p:pic>
        <p:nvPicPr>
          <p:cNvPr id="6"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878756" y="2780928"/>
            <a:ext cx="3020263" cy="2808314"/>
          </a:xfrm>
          <a:prstGeom prst="rect">
            <a:avLst/>
          </a:prstGeom>
          <a:noFill/>
          <a:ln cap="flat">
            <a:noFill/>
          </a:ln>
        </p:spPr>
      </p:pic>
      <p:sp>
        <p:nvSpPr>
          <p:cNvPr id="7" name="AutoShape 25"/>
          <p:cNvSpPr/>
          <p:nvPr/>
        </p:nvSpPr>
        <p:spPr>
          <a:xfrm>
            <a:off x="235275" y="4185080"/>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name="Slide183">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F74D5F-81D6-41A4-933C-E5CF4A0C8EC8}" type="slidenum">
              <a:t>79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025033" y="188640"/>
            <a:ext cx="6973900" cy="6480718"/>
          </a:xfrm>
          <a:prstGeom prst="rect">
            <a:avLst/>
          </a:prstGeom>
          <a:noFill/>
          <a:ln w="9528" cap="flat">
            <a:solidFill>
              <a:srgbClr val="000000"/>
            </a:solidFill>
            <a:prstDash val="solid"/>
            <a:miter/>
          </a:ln>
        </p:spPr>
      </p:pic>
      <p:sp>
        <p:nvSpPr>
          <p:cNvPr id="4" name="直線圖說文字 1 3"/>
          <p:cNvSpPr/>
          <p:nvPr/>
        </p:nvSpPr>
        <p:spPr>
          <a:xfrm>
            <a:off x="2915820" y="3284982"/>
            <a:ext cx="1728188"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選擇科目頁籤</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4376757" y="1321865"/>
            <a:ext cx="1584179"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設定搜尋條件</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6876260" y="2616564"/>
            <a:ext cx="1584179" cy="688058"/>
          </a:xfrm>
          <a:custGeom>
            <a:avLst/>
            <a:gdLst>
              <a:gd name="f0" fmla="val w"/>
              <a:gd name="f1" fmla="val h"/>
              <a:gd name="f2" fmla="val ss"/>
              <a:gd name="f3" fmla="val 0"/>
              <a:gd name="f4" fmla="val 102657"/>
              <a:gd name="f5" fmla="val 44304"/>
              <a:gd name="f6" fmla="val 146037"/>
              <a:gd name="f7" fmla="val 3552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下載到缺考及交卷時間列表</a:t>
            </a:r>
            <a:endParaRPr lang="en-US" sz="1800" b="0" i="0" u="none" strike="noStrike" kern="1200" cap="none" spc="0" baseline="0">
              <a:solidFill>
                <a:srgbClr val="000000"/>
              </a:solidFill>
              <a:uFillTx/>
              <a:latin typeface="標楷體" pitchFamily="65"/>
              <a:ea typeface="標楷體" pitchFamily="65"/>
            </a:endParaRPr>
          </a:p>
        </p:txBody>
      </p:sp>
      <p:sp>
        <p:nvSpPr>
          <p:cNvPr id="7" name="直線圖說文字 1 6"/>
          <p:cNvSpPr/>
          <p:nvPr/>
        </p:nvSpPr>
        <p:spPr>
          <a:xfrm>
            <a:off x="1979712" y="4869161"/>
            <a:ext cx="2952332" cy="557674"/>
          </a:xfrm>
          <a:custGeom>
            <a:avLst/>
            <a:gdLst>
              <a:gd name="f0" fmla="val w"/>
              <a:gd name="f1" fmla="val h"/>
              <a:gd name="f2" fmla="val ss"/>
              <a:gd name="f3" fmla="val 0"/>
              <a:gd name="f4" fmla="val 36842"/>
              <a:gd name="f5" fmla="val 100630"/>
              <a:gd name="f6" fmla="+- 0 0 9637"/>
              <a:gd name="f7" fmla="val 113473"/>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○已測、</a:t>
            </a:r>
            <a:r>
              <a:rPr lang="en-US" sz="1800" b="0" i="0" u="none" strike="noStrike" kern="1200" cap="none" spc="0" baseline="0">
                <a:solidFill>
                  <a:srgbClr val="000000"/>
                </a:solidFill>
                <a:uFillTx/>
                <a:latin typeface="標楷體"/>
                <a:ea typeface="標楷體"/>
              </a:rPr>
              <a:t>╳未測</a:t>
            </a:r>
            <a:r>
              <a:rPr lang="zh-TW" sz="1800" b="0" i="0" u="none" strike="noStrike" kern="1200" cap="none" spc="0" baseline="0">
                <a:solidFill>
                  <a:srgbClr val="000000"/>
                </a:solidFill>
                <a:uFillTx/>
                <a:latin typeface="標楷體" pitchFamily="65"/>
                <a:ea typeface="標楷體" pitchFamily="65"/>
              </a:rPr>
              <a:t>、</a:t>
            </a: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未選考</a:t>
            </a:r>
            <a:endParaRPr lang="en-US" sz="1800" b="0" i="0" u="none" strike="noStrike" kern="1200" cap="none" spc="0" baseline="0">
              <a:solidFill>
                <a:srgbClr val="000000"/>
              </a:solidFill>
              <a:uFillTx/>
              <a:latin typeface="標楷體" pitchFamily="65"/>
              <a:ea typeface="標楷體" pitchFamily="65"/>
            </a:endParaRPr>
          </a:p>
        </p:txBody>
      </p:sp>
      <p:sp>
        <p:nvSpPr>
          <p:cNvPr id="8" name="直線圖說文字 1 7"/>
          <p:cNvSpPr/>
          <p:nvPr/>
        </p:nvSpPr>
        <p:spPr>
          <a:xfrm>
            <a:off x="1403649" y="6219209"/>
            <a:ext cx="1008107" cy="341656"/>
          </a:xfrm>
          <a:custGeom>
            <a:avLst/>
            <a:gdLst>
              <a:gd name="f0" fmla="val w"/>
              <a:gd name="f1" fmla="val h"/>
              <a:gd name="f2" fmla="val ss"/>
              <a:gd name="f3" fmla="val 0"/>
              <a:gd name="f4" fmla="val 36842"/>
              <a:gd name="f5" fmla="val 100630"/>
              <a:gd name="f6" fmla="val 71929"/>
              <a:gd name="f7" fmla="val 140886"/>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施測率</a:t>
            </a:r>
            <a:endParaRPr lang="en-US" sz="1800" b="0" i="0" u="none" strike="noStrike" kern="1200" cap="none" spc="0" baseline="0">
              <a:solidFill>
                <a:srgbClr val="000000"/>
              </a:solidFill>
              <a:uFillTx/>
              <a:latin typeface="標楷體" pitchFamily="65"/>
              <a:ea typeface="標楷體" pitchFamily="65"/>
            </a:endParaRPr>
          </a:p>
        </p:txBody>
      </p:sp>
      <p:sp>
        <p:nvSpPr>
          <p:cNvPr id="9" name="圓角矩形 8"/>
          <p:cNvSpPr/>
          <p:nvPr/>
        </p:nvSpPr>
        <p:spPr>
          <a:xfrm>
            <a:off x="5076053" y="188640"/>
            <a:ext cx="1811216" cy="21602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0" name="矩形 9"/>
          <p:cNvSpPr/>
          <p:nvPr/>
        </p:nvSpPr>
        <p:spPr>
          <a:xfrm>
            <a:off x="1691676" y="2616564"/>
            <a:ext cx="413345" cy="9806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
        <p:nvSpPr>
          <p:cNvPr id="11" name="矩形 10"/>
          <p:cNvSpPr/>
          <p:nvPr/>
        </p:nvSpPr>
        <p:spPr>
          <a:xfrm>
            <a:off x="1066803" y="3295653"/>
            <a:ext cx="495303" cy="18097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標題 1"/>
          <p:cNvSpPr txBox="1">
            <a:spLocks noGrp="1"/>
          </p:cNvSpPr>
          <p:nvPr>
            <p:ph type="title"/>
          </p:nvPr>
        </p:nvSpPr>
        <p:spPr>
          <a:xfrm>
            <a:off x="1249289" y="341784"/>
            <a:ext cx="6707087" cy="1143000"/>
          </a:xfrm>
        </p:spPr>
        <p:txBody>
          <a:bodyPr/>
          <a:lstStyle/>
          <a:p>
            <a:pPr lvl="0"/>
            <a:r>
              <a:rPr lang="zh-TW" sz="4000">
                <a:solidFill>
                  <a:srgbClr val="953735"/>
                </a:solidFill>
                <a:latin typeface="標楷體" pitchFamily="65"/>
                <a:ea typeface="標楷體" pitchFamily="65"/>
                <a:cs typeface="Times New Roman" pitchFamily="18"/>
              </a:rPr>
              <a:t>學習扶助教師端運作機制</a:t>
            </a:r>
            <a:endParaRPr lang="en-US" sz="4000">
              <a:solidFill>
                <a:srgbClr val="953735"/>
              </a:solidFill>
              <a:latin typeface="Times New Roman" pitchFamily="18"/>
              <a:ea typeface="標楷體" pitchFamily="65"/>
              <a:cs typeface="Times New Roman" pitchFamily="18"/>
            </a:endParaRPr>
          </a:p>
        </p:txBody>
      </p:sp>
      <p:grpSp>
        <p:nvGrpSpPr>
          <p:cNvPr id="3" name="內容版面配置區 1"/>
          <p:cNvGrpSpPr/>
          <p:nvPr/>
        </p:nvGrpSpPr>
        <p:grpSpPr>
          <a:xfrm>
            <a:off x="457200" y="1264779"/>
            <a:ext cx="8229600" cy="5188553"/>
            <a:chOff x="457200" y="1264779"/>
            <a:chExt cx="8229600" cy="5188553"/>
          </a:xfrm>
        </p:grpSpPr>
        <p:sp>
          <p:nvSpPr>
            <p:cNvPr id="4" name="矩形 3"/>
            <p:cNvSpPr/>
            <p:nvPr/>
          </p:nvSpPr>
          <p:spPr>
            <a:xfrm>
              <a:off x="457200" y="1456182"/>
              <a:ext cx="8229600" cy="4997150"/>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5" name="手繪多邊形 4"/>
            <p:cNvSpPr/>
            <p:nvPr/>
          </p:nvSpPr>
          <p:spPr>
            <a:xfrm>
              <a:off x="2078595" y="1264779"/>
              <a:ext cx="4986808" cy="4986808"/>
            </a:xfrm>
            <a:custGeom>
              <a:avLst/>
              <a:gdLst>
                <a:gd name="f0" fmla="val 10800000"/>
                <a:gd name="f1" fmla="val 5400000"/>
                <a:gd name="f2" fmla="val 180"/>
                <a:gd name="f3" fmla="val w"/>
                <a:gd name="f4" fmla="val h"/>
                <a:gd name="f5" fmla="val 0"/>
                <a:gd name="f6" fmla="val 4986810"/>
                <a:gd name="f7" fmla="+- 0 0 17676065"/>
                <a:gd name="f8" fmla="val 3364749"/>
                <a:gd name="f9" fmla="val 309000"/>
                <a:gd name="f10" fmla="val 2351780"/>
                <a:gd name="f11" fmla="val 17504803"/>
                <a:gd name="f12" fmla="val 17713332"/>
                <a:gd name="f13" fmla="val 801468"/>
                <a:gd name="f14" fmla="val 663267"/>
                <a:gd name="f15" fmla="val 1123028"/>
                <a:gd name="f16" fmla="val 746494"/>
                <a:gd name="f17" fmla="val 1138622"/>
                <a:gd name="f18" fmla="val 1093060"/>
                <a:gd name="f19" fmla="val 1051567"/>
                <a:gd name="f20" fmla="val 982086"/>
                <a:gd name="f21" fmla="val 2088775"/>
                <a:gd name="f22" fmla="val 13580868"/>
                <a:gd name="f23" fmla="+- 0 0 -291"/>
                <a:gd name="f24" fmla="+- 0 0 -321"/>
                <a:gd name="f25" fmla="+- 0 0 -411"/>
                <a:gd name="f26" fmla="+- 0 0 -501"/>
                <a:gd name="f27" fmla="*/ f3 1 4986810"/>
                <a:gd name="f28" fmla="*/ f4 1 4986810"/>
                <a:gd name="f29" fmla="+- f6 0 f5"/>
                <a:gd name="f30" fmla="*/ f23 f0 1"/>
                <a:gd name="f31" fmla="*/ f24 f0 1"/>
                <a:gd name="f32" fmla="*/ f25 f0 1"/>
                <a:gd name="f33" fmla="*/ f26 f0 1"/>
                <a:gd name="f34" fmla="*/ f29 1 4986810"/>
                <a:gd name="f35" fmla="*/ f30 1 f2"/>
                <a:gd name="f36" fmla="*/ f31 1 f2"/>
                <a:gd name="f37" fmla="*/ f32 1 f2"/>
                <a:gd name="f38" fmla="*/ f33 1 f2"/>
                <a:gd name="f39" fmla="*/ 3316027 1 f34"/>
                <a:gd name="f40" fmla="*/ 431143 1 f34"/>
                <a:gd name="f41" fmla="*/ 801468 1 f34"/>
                <a:gd name="f42" fmla="*/ 663267 1 f34"/>
                <a:gd name="f43" fmla="*/ 1123028 1 f34"/>
                <a:gd name="f44" fmla="*/ 746494 1 f34"/>
                <a:gd name="f45" fmla="*/ 1138622 1 f34"/>
                <a:gd name="f46" fmla="*/ 1093060 1 f34"/>
                <a:gd name="f47" fmla="*/ 830446 1 f34"/>
                <a:gd name="f48" fmla="*/ 4156364 1 f34"/>
                <a:gd name="f49" fmla="+- f35 0 f1"/>
                <a:gd name="f50" fmla="+- f36 0 f1"/>
                <a:gd name="f51" fmla="+- f37 0 f1"/>
                <a:gd name="f52" fmla="+- f38 0 f1"/>
                <a:gd name="f53" fmla="*/ f47 f27 1"/>
                <a:gd name="f54" fmla="*/ f48 f27 1"/>
                <a:gd name="f55" fmla="*/ f48 f28 1"/>
                <a:gd name="f56" fmla="*/ f47 f28 1"/>
                <a:gd name="f57" fmla="*/ f39 f27 1"/>
                <a:gd name="f58" fmla="*/ f40 f28 1"/>
                <a:gd name="f59" fmla="*/ f41 f27 1"/>
                <a:gd name="f60" fmla="*/ f42 f28 1"/>
                <a:gd name="f61" fmla="*/ f43 f27 1"/>
                <a:gd name="f62" fmla="*/ f44 f28 1"/>
                <a:gd name="f63" fmla="*/ f45 f27 1"/>
                <a:gd name="f64" fmla="*/ f46 f28 1"/>
              </a:gdLst>
              <a:ahLst/>
              <a:cxnLst>
                <a:cxn ang="3cd4">
                  <a:pos x="hc" y="t"/>
                </a:cxn>
                <a:cxn ang="0">
                  <a:pos x="r" y="vc"/>
                </a:cxn>
                <a:cxn ang="cd4">
                  <a:pos x="hc" y="b"/>
                </a:cxn>
                <a:cxn ang="cd2">
                  <a:pos x="l" y="vc"/>
                </a:cxn>
                <a:cxn ang="f49">
                  <a:pos x="f57" y="f58"/>
                </a:cxn>
                <a:cxn ang="f50">
                  <a:pos x="f59" y="f60"/>
                </a:cxn>
                <a:cxn ang="f51">
                  <a:pos x="f61" y="f62"/>
                </a:cxn>
                <a:cxn ang="f52">
                  <a:pos x="f63" y="f64"/>
                </a:cxn>
              </a:cxnLst>
              <a:rect l="f53" t="f56" r="f54" b="f55"/>
              <a:pathLst>
                <a:path w="4986810" h="4986810">
                  <a:moveTo>
                    <a:pt x="f8" y="f9"/>
                  </a:moveTo>
                  <a:arcTo wR="f10" hR="f10" stAng="f11" swAng="f12"/>
                  <a:lnTo>
                    <a:pt x="f13" y="f14"/>
                  </a:lnTo>
                  <a:lnTo>
                    <a:pt x="f15" y="f16"/>
                  </a:lnTo>
                  <a:lnTo>
                    <a:pt x="f17" y="f18"/>
                  </a:lnTo>
                  <a:lnTo>
                    <a:pt x="f19" y="f20"/>
                  </a:lnTo>
                  <a:arcTo wR="f21" hR="f21" stAng="f22" swAng="f7"/>
                  <a:close/>
                </a:path>
              </a:pathLst>
            </a:custGeom>
            <a:solidFill>
              <a:srgbClr val="D0DDBC"/>
            </a:solid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新細明體"/>
              </a:endParaRPr>
            </a:p>
          </p:txBody>
        </p:sp>
        <p:sp>
          <p:nvSpPr>
            <p:cNvPr id="6" name="手繪多邊形 5"/>
            <p:cNvSpPr/>
            <p:nvPr/>
          </p:nvSpPr>
          <p:spPr>
            <a:xfrm>
              <a:off x="3300700" y="1457544"/>
              <a:ext cx="2542589" cy="948333"/>
            </a:xfrm>
            <a:custGeom>
              <a:avLst/>
              <a:gdLst>
                <a:gd name="f0" fmla="val 10800000"/>
                <a:gd name="f1" fmla="val 5400000"/>
                <a:gd name="f2" fmla="val 180"/>
                <a:gd name="f3" fmla="val w"/>
                <a:gd name="f4" fmla="val h"/>
                <a:gd name="f5" fmla="val 0"/>
                <a:gd name="f6" fmla="val 2542594"/>
                <a:gd name="f7" fmla="val 948332"/>
                <a:gd name="f8" fmla="val 158058"/>
                <a:gd name="f9" fmla="val 70765"/>
                <a:gd name="f10" fmla="val 2384536"/>
                <a:gd name="f11" fmla="val 2471829"/>
                <a:gd name="f12" fmla="val 790274"/>
                <a:gd name="f13" fmla="val 877567"/>
                <a:gd name="f14" fmla="+- 0 0 -90"/>
                <a:gd name="f15" fmla="*/ f3 1 2542594"/>
                <a:gd name="f16" fmla="*/ f4 1 948332"/>
                <a:gd name="f17" fmla="+- f7 0 f5"/>
                <a:gd name="f18" fmla="+- f6 0 f5"/>
                <a:gd name="f19" fmla="*/ f14 f0 1"/>
                <a:gd name="f20" fmla="*/ f18 1 2542594"/>
                <a:gd name="f21" fmla="*/ f17 1 948332"/>
                <a:gd name="f22" fmla="*/ 0 f18 1"/>
                <a:gd name="f23" fmla="*/ 158058 f17 1"/>
                <a:gd name="f24" fmla="*/ 158058 f18 1"/>
                <a:gd name="f25" fmla="*/ 0 f17 1"/>
                <a:gd name="f26" fmla="*/ 2384536 f18 1"/>
                <a:gd name="f27" fmla="*/ 2542594 f18 1"/>
                <a:gd name="f28" fmla="*/ 790274 f17 1"/>
                <a:gd name="f29" fmla="*/ 948332 f17 1"/>
                <a:gd name="f30" fmla="*/ f19 1 f2"/>
                <a:gd name="f31" fmla="*/ f22 1 2542594"/>
                <a:gd name="f32" fmla="*/ f23 1 948332"/>
                <a:gd name="f33" fmla="*/ f24 1 2542594"/>
                <a:gd name="f34" fmla="*/ f25 1 948332"/>
                <a:gd name="f35" fmla="*/ f26 1 2542594"/>
                <a:gd name="f36" fmla="*/ f27 1 2542594"/>
                <a:gd name="f37" fmla="*/ f28 1 948332"/>
                <a:gd name="f38" fmla="*/ f29 1 9483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542594" h="9483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1893F"/>
            </a:solidFill>
            <a:ln cap="flat">
              <a:noFill/>
              <a:prstDash val="solid"/>
            </a:ln>
            <a:effectLst>
              <a:outerShdw dist="22997" dir="5400000" algn="tl">
                <a:srgbClr val="000000">
                  <a:alpha val="35000"/>
                </a:srgbClr>
              </a:outerShdw>
            </a:effectLst>
          </p:spPr>
          <p:txBody>
            <a:bodyPr vert="horz" wrap="square" lIns="130109" tIns="130109" rIns="130109" bIns="130109"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學生落點的診斷</a:t>
              </a:r>
              <a:endParaRPr lang="en-US" sz="2200" b="0" i="0" u="none" strike="noStrike" kern="1200" cap="none" spc="0" baseline="0">
                <a:solidFill>
                  <a:srgbClr val="000000"/>
                </a:solidFill>
                <a:uFillTx/>
                <a:latin typeface="Calibri"/>
                <a:ea typeface="新細明體"/>
              </a:endParaRPr>
            </a:p>
          </p:txBody>
        </p:sp>
        <p:sp>
          <p:nvSpPr>
            <p:cNvPr id="7" name="手繪多邊形 6"/>
            <p:cNvSpPr/>
            <p:nvPr/>
          </p:nvSpPr>
          <p:spPr>
            <a:xfrm>
              <a:off x="5052718" y="2768693"/>
              <a:ext cx="2542589" cy="948333"/>
            </a:xfrm>
            <a:custGeom>
              <a:avLst/>
              <a:gdLst>
                <a:gd name="f0" fmla="val 10800000"/>
                <a:gd name="f1" fmla="val 5400000"/>
                <a:gd name="f2" fmla="val 180"/>
                <a:gd name="f3" fmla="val w"/>
                <a:gd name="f4" fmla="val h"/>
                <a:gd name="f5" fmla="val 0"/>
                <a:gd name="f6" fmla="val 2542594"/>
                <a:gd name="f7" fmla="val 948332"/>
                <a:gd name="f8" fmla="val 158058"/>
                <a:gd name="f9" fmla="val 70765"/>
                <a:gd name="f10" fmla="val 2384536"/>
                <a:gd name="f11" fmla="val 2471829"/>
                <a:gd name="f12" fmla="val 790274"/>
                <a:gd name="f13" fmla="val 877567"/>
                <a:gd name="f14" fmla="+- 0 0 -90"/>
                <a:gd name="f15" fmla="*/ f3 1 2542594"/>
                <a:gd name="f16" fmla="*/ f4 1 948332"/>
                <a:gd name="f17" fmla="+- f7 0 f5"/>
                <a:gd name="f18" fmla="+- f6 0 f5"/>
                <a:gd name="f19" fmla="*/ f14 f0 1"/>
                <a:gd name="f20" fmla="*/ f18 1 2542594"/>
                <a:gd name="f21" fmla="*/ f17 1 948332"/>
                <a:gd name="f22" fmla="*/ 0 f18 1"/>
                <a:gd name="f23" fmla="*/ 158058 f17 1"/>
                <a:gd name="f24" fmla="*/ 158058 f18 1"/>
                <a:gd name="f25" fmla="*/ 0 f17 1"/>
                <a:gd name="f26" fmla="*/ 2384536 f18 1"/>
                <a:gd name="f27" fmla="*/ 2542594 f18 1"/>
                <a:gd name="f28" fmla="*/ 790274 f17 1"/>
                <a:gd name="f29" fmla="*/ 948332 f17 1"/>
                <a:gd name="f30" fmla="*/ f19 1 f2"/>
                <a:gd name="f31" fmla="*/ f22 1 2542594"/>
                <a:gd name="f32" fmla="*/ f23 1 948332"/>
                <a:gd name="f33" fmla="*/ f24 1 2542594"/>
                <a:gd name="f34" fmla="*/ f25 1 948332"/>
                <a:gd name="f35" fmla="*/ f26 1 2542594"/>
                <a:gd name="f36" fmla="*/ f27 1 2542594"/>
                <a:gd name="f37" fmla="*/ f28 1 948332"/>
                <a:gd name="f38" fmla="*/ f29 1 9483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542594" h="9483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93B15C"/>
            </a:solidFill>
            <a:ln cap="flat">
              <a:noFill/>
              <a:prstDash val="solid"/>
            </a:ln>
            <a:effectLst>
              <a:outerShdw dist="22997" dir="5400000" algn="tl">
                <a:srgbClr val="000000">
                  <a:alpha val="35000"/>
                </a:srgbClr>
              </a:outerShdw>
            </a:effectLst>
          </p:spPr>
          <p:txBody>
            <a:bodyPr vert="horz" wrap="square" lIns="130109" tIns="130109" rIns="130109" bIns="130109"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依據學生的需求</a:t>
              </a:r>
              <a:r>
                <a:rPr lang="en-US" sz="2200" b="0" i="0" u="none" strike="noStrike" kern="1200" cap="none" spc="0" baseline="0">
                  <a:solidFill>
                    <a:srgbClr val="000000"/>
                  </a:solidFill>
                  <a:uFillTx/>
                  <a:latin typeface="標楷體" pitchFamily="65"/>
                  <a:ea typeface="標楷體" pitchFamily="65"/>
                </a:rPr>
                <a:t/>
              </a:r>
              <a:br>
                <a:rPr lang="en-US" sz="2200" b="0" i="0" u="none" strike="noStrike" kern="1200" cap="none" spc="0" baseline="0">
                  <a:solidFill>
                    <a:srgbClr val="000000"/>
                  </a:solidFill>
                  <a:uFillTx/>
                  <a:latin typeface="標楷體" pitchFamily="65"/>
                  <a:ea typeface="標楷體" pitchFamily="65"/>
                </a:rPr>
              </a:br>
              <a:r>
                <a:rPr lang="zh-TW" sz="2200" b="0" i="0" u="none" strike="noStrike" kern="1200" cap="none" spc="0" baseline="0">
                  <a:solidFill>
                    <a:srgbClr val="000000"/>
                  </a:solidFill>
                  <a:uFillTx/>
                  <a:latin typeface="標楷體" pitchFamily="65"/>
                  <a:ea typeface="標楷體" pitchFamily="65"/>
                </a:rPr>
                <a:t>規劃課程</a:t>
              </a:r>
              <a:endParaRPr lang="en-US" sz="2200" b="0" i="0" u="none" strike="noStrike" kern="1200" cap="none" spc="0" baseline="0">
                <a:solidFill>
                  <a:srgbClr val="000000"/>
                </a:solidFill>
                <a:uFillTx/>
                <a:latin typeface="Calibri"/>
                <a:ea typeface="新細明體"/>
              </a:endParaRPr>
            </a:p>
          </p:txBody>
        </p:sp>
        <p:sp>
          <p:nvSpPr>
            <p:cNvPr id="8" name="手繪多邊形 7"/>
            <p:cNvSpPr/>
            <p:nvPr/>
          </p:nvSpPr>
          <p:spPr>
            <a:xfrm>
              <a:off x="5052709" y="4221089"/>
              <a:ext cx="2542589" cy="948333"/>
            </a:xfrm>
            <a:custGeom>
              <a:avLst/>
              <a:gdLst>
                <a:gd name="f0" fmla="val 10800000"/>
                <a:gd name="f1" fmla="val 5400000"/>
                <a:gd name="f2" fmla="val 180"/>
                <a:gd name="f3" fmla="val w"/>
                <a:gd name="f4" fmla="val h"/>
                <a:gd name="f5" fmla="val 0"/>
                <a:gd name="f6" fmla="val 2542594"/>
                <a:gd name="f7" fmla="val 948332"/>
                <a:gd name="f8" fmla="val 158058"/>
                <a:gd name="f9" fmla="val 70765"/>
                <a:gd name="f10" fmla="val 2384536"/>
                <a:gd name="f11" fmla="val 2471829"/>
                <a:gd name="f12" fmla="val 790274"/>
                <a:gd name="f13" fmla="val 877567"/>
                <a:gd name="f14" fmla="+- 0 0 -90"/>
                <a:gd name="f15" fmla="*/ f3 1 2542594"/>
                <a:gd name="f16" fmla="*/ f4 1 948332"/>
                <a:gd name="f17" fmla="+- f7 0 f5"/>
                <a:gd name="f18" fmla="+- f6 0 f5"/>
                <a:gd name="f19" fmla="*/ f14 f0 1"/>
                <a:gd name="f20" fmla="*/ f18 1 2542594"/>
                <a:gd name="f21" fmla="*/ f17 1 948332"/>
                <a:gd name="f22" fmla="*/ 0 f18 1"/>
                <a:gd name="f23" fmla="*/ 158058 f17 1"/>
                <a:gd name="f24" fmla="*/ 158058 f18 1"/>
                <a:gd name="f25" fmla="*/ 0 f17 1"/>
                <a:gd name="f26" fmla="*/ 2384536 f18 1"/>
                <a:gd name="f27" fmla="*/ 2542594 f18 1"/>
                <a:gd name="f28" fmla="*/ 790274 f17 1"/>
                <a:gd name="f29" fmla="*/ 948332 f17 1"/>
                <a:gd name="f30" fmla="*/ f19 1 f2"/>
                <a:gd name="f31" fmla="*/ f22 1 2542594"/>
                <a:gd name="f32" fmla="*/ f23 1 948332"/>
                <a:gd name="f33" fmla="*/ f24 1 2542594"/>
                <a:gd name="f34" fmla="*/ f25 1 948332"/>
                <a:gd name="f35" fmla="*/ f26 1 2542594"/>
                <a:gd name="f36" fmla="*/ f27 1 2542594"/>
                <a:gd name="f37" fmla="*/ f28 1 948332"/>
                <a:gd name="f38" fmla="*/ f29 1 9483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542594" h="9483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B1C78D"/>
            </a:solidFill>
            <a:ln cap="flat">
              <a:noFill/>
              <a:prstDash val="solid"/>
            </a:ln>
            <a:effectLst>
              <a:outerShdw dist="22997" dir="5400000" algn="tl">
                <a:srgbClr val="000000">
                  <a:alpha val="35000"/>
                </a:srgbClr>
              </a:outerShdw>
            </a:effectLst>
          </p:spPr>
          <p:txBody>
            <a:bodyPr vert="horz" wrap="square" lIns="130109" tIns="130109" rIns="130109" bIns="130109"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使用適切的教材</a:t>
              </a:r>
              <a:endParaRPr lang="en-US" sz="2200" b="0" i="0" u="none" strike="noStrike" kern="1200" cap="none" spc="0" baseline="0">
                <a:solidFill>
                  <a:srgbClr val="000000"/>
                </a:solidFill>
                <a:uFillTx/>
                <a:latin typeface="Calibri"/>
                <a:ea typeface="新細明體"/>
              </a:endParaRPr>
            </a:p>
          </p:txBody>
        </p:sp>
        <p:sp>
          <p:nvSpPr>
            <p:cNvPr id="9" name="手繪多邊形 8"/>
            <p:cNvSpPr/>
            <p:nvPr/>
          </p:nvSpPr>
          <p:spPr>
            <a:xfrm>
              <a:off x="3300700" y="5503636"/>
              <a:ext cx="2542589" cy="948333"/>
            </a:xfrm>
            <a:custGeom>
              <a:avLst/>
              <a:gdLst>
                <a:gd name="f0" fmla="val 10800000"/>
                <a:gd name="f1" fmla="val 5400000"/>
                <a:gd name="f2" fmla="val 180"/>
                <a:gd name="f3" fmla="val w"/>
                <a:gd name="f4" fmla="val h"/>
                <a:gd name="f5" fmla="val 0"/>
                <a:gd name="f6" fmla="val 2542594"/>
                <a:gd name="f7" fmla="val 948332"/>
                <a:gd name="f8" fmla="val 158058"/>
                <a:gd name="f9" fmla="val 70765"/>
                <a:gd name="f10" fmla="val 2384536"/>
                <a:gd name="f11" fmla="val 2471829"/>
                <a:gd name="f12" fmla="val 790274"/>
                <a:gd name="f13" fmla="val 877567"/>
                <a:gd name="f14" fmla="+- 0 0 -90"/>
                <a:gd name="f15" fmla="*/ f3 1 2542594"/>
                <a:gd name="f16" fmla="*/ f4 1 948332"/>
                <a:gd name="f17" fmla="+- f7 0 f5"/>
                <a:gd name="f18" fmla="+- f6 0 f5"/>
                <a:gd name="f19" fmla="*/ f14 f0 1"/>
                <a:gd name="f20" fmla="*/ f18 1 2542594"/>
                <a:gd name="f21" fmla="*/ f17 1 948332"/>
                <a:gd name="f22" fmla="*/ 0 f18 1"/>
                <a:gd name="f23" fmla="*/ 158058 f17 1"/>
                <a:gd name="f24" fmla="*/ 158058 f18 1"/>
                <a:gd name="f25" fmla="*/ 0 f17 1"/>
                <a:gd name="f26" fmla="*/ 2384536 f18 1"/>
                <a:gd name="f27" fmla="*/ 2542594 f18 1"/>
                <a:gd name="f28" fmla="*/ 790274 f17 1"/>
                <a:gd name="f29" fmla="*/ 948332 f17 1"/>
                <a:gd name="f30" fmla="*/ f19 1 f2"/>
                <a:gd name="f31" fmla="*/ f22 1 2542594"/>
                <a:gd name="f32" fmla="*/ f23 1 948332"/>
                <a:gd name="f33" fmla="*/ f24 1 2542594"/>
                <a:gd name="f34" fmla="*/ f25 1 948332"/>
                <a:gd name="f35" fmla="*/ f26 1 2542594"/>
                <a:gd name="f36" fmla="*/ f27 1 2542594"/>
                <a:gd name="f37" fmla="*/ f28 1 948332"/>
                <a:gd name="f38" fmla="*/ f29 1 9483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542594" h="9483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D0DDBC"/>
            </a:solidFill>
            <a:ln cap="flat">
              <a:noFill/>
              <a:prstDash val="solid"/>
            </a:ln>
            <a:effectLst>
              <a:outerShdw dist="22997" dir="5400000" algn="tl">
                <a:srgbClr val="000000">
                  <a:alpha val="35000"/>
                </a:srgbClr>
              </a:outerShdw>
            </a:effectLst>
          </p:spPr>
          <p:txBody>
            <a:bodyPr vert="horz" wrap="square" lIns="130109" tIns="130109" rIns="130109" bIns="130109"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運用多元教學策略</a:t>
              </a:r>
              <a:endParaRPr lang="en-US" sz="2200" b="0" i="0" u="none" strike="noStrike" kern="1200" cap="none" spc="0" baseline="0">
                <a:solidFill>
                  <a:srgbClr val="000000"/>
                </a:solidFill>
                <a:uFillTx/>
                <a:latin typeface="Calibri"/>
                <a:ea typeface="新細明體"/>
              </a:endParaRPr>
            </a:p>
          </p:txBody>
        </p:sp>
        <p:sp>
          <p:nvSpPr>
            <p:cNvPr id="10" name="手繪多邊形 9"/>
            <p:cNvSpPr/>
            <p:nvPr/>
          </p:nvSpPr>
          <p:spPr>
            <a:xfrm>
              <a:off x="1547667" y="4221985"/>
              <a:ext cx="2542589" cy="948333"/>
            </a:xfrm>
            <a:custGeom>
              <a:avLst/>
              <a:gdLst>
                <a:gd name="f0" fmla="val 10800000"/>
                <a:gd name="f1" fmla="val 5400000"/>
                <a:gd name="f2" fmla="val 180"/>
                <a:gd name="f3" fmla="val w"/>
                <a:gd name="f4" fmla="val h"/>
                <a:gd name="f5" fmla="val 0"/>
                <a:gd name="f6" fmla="val 2542594"/>
                <a:gd name="f7" fmla="val 948332"/>
                <a:gd name="f8" fmla="val 158058"/>
                <a:gd name="f9" fmla="val 70765"/>
                <a:gd name="f10" fmla="val 2384536"/>
                <a:gd name="f11" fmla="val 2471829"/>
                <a:gd name="f12" fmla="val 790274"/>
                <a:gd name="f13" fmla="val 877567"/>
                <a:gd name="f14" fmla="+- 0 0 -90"/>
                <a:gd name="f15" fmla="*/ f3 1 2542594"/>
                <a:gd name="f16" fmla="*/ f4 1 948332"/>
                <a:gd name="f17" fmla="+- f7 0 f5"/>
                <a:gd name="f18" fmla="+- f6 0 f5"/>
                <a:gd name="f19" fmla="*/ f14 f0 1"/>
                <a:gd name="f20" fmla="*/ f18 1 2542594"/>
                <a:gd name="f21" fmla="*/ f17 1 948332"/>
                <a:gd name="f22" fmla="*/ 0 f18 1"/>
                <a:gd name="f23" fmla="*/ 158058 f17 1"/>
                <a:gd name="f24" fmla="*/ 158058 f18 1"/>
                <a:gd name="f25" fmla="*/ 0 f17 1"/>
                <a:gd name="f26" fmla="*/ 2384536 f18 1"/>
                <a:gd name="f27" fmla="*/ 2542594 f18 1"/>
                <a:gd name="f28" fmla="*/ 790274 f17 1"/>
                <a:gd name="f29" fmla="*/ 948332 f17 1"/>
                <a:gd name="f30" fmla="*/ f19 1 f2"/>
                <a:gd name="f31" fmla="*/ f22 1 2542594"/>
                <a:gd name="f32" fmla="*/ f23 1 948332"/>
                <a:gd name="f33" fmla="*/ f24 1 2542594"/>
                <a:gd name="f34" fmla="*/ f25 1 948332"/>
                <a:gd name="f35" fmla="*/ f26 1 2542594"/>
                <a:gd name="f36" fmla="*/ f27 1 2542594"/>
                <a:gd name="f37" fmla="*/ f28 1 948332"/>
                <a:gd name="f38" fmla="*/ f29 1 9483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542594" h="9483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B1C78D"/>
            </a:solidFill>
            <a:ln cap="flat">
              <a:noFill/>
              <a:prstDash val="solid"/>
            </a:ln>
            <a:effectLst>
              <a:outerShdw dist="22997" dir="5400000" algn="tl">
                <a:srgbClr val="000000">
                  <a:alpha val="35000"/>
                </a:srgbClr>
              </a:outerShdw>
            </a:effectLst>
          </p:spPr>
          <p:txBody>
            <a:bodyPr vert="horz" wrap="square" lIns="130109" tIns="130109" rIns="130109" bIns="130109"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適時鼓勵</a:t>
              </a:r>
              <a:r>
                <a:rPr lang="en-US" sz="2200" b="0" i="0" u="none" strike="noStrike" kern="1200" cap="none" spc="0" baseline="0">
                  <a:solidFill>
                    <a:srgbClr val="000000"/>
                  </a:solidFill>
                  <a:uFillTx/>
                  <a:latin typeface="標楷體" pitchFamily="65"/>
                  <a:ea typeface="標楷體" pitchFamily="65"/>
                </a:rPr>
                <a:t/>
              </a:r>
              <a:br>
                <a:rPr lang="en-US" sz="2200" b="0" i="0" u="none" strike="noStrike" kern="1200" cap="none" spc="0" baseline="0">
                  <a:solidFill>
                    <a:srgbClr val="000000"/>
                  </a:solidFill>
                  <a:uFillTx/>
                  <a:latin typeface="標楷體" pitchFamily="65"/>
                  <a:ea typeface="標楷體" pitchFamily="65"/>
                </a:rPr>
              </a:br>
              <a:r>
                <a:rPr lang="zh-TW" sz="2200" b="0" i="0" u="none" strike="noStrike" kern="1200" cap="none" spc="0" baseline="0">
                  <a:solidFill>
                    <a:srgbClr val="000000"/>
                  </a:solidFill>
                  <a:uFillTx/>
                  <a:latin typeface="標楷體" pitchFamily="65"/>
                  <a:ea typeface="標楷體" pitchFamily="65"/>
                </a:rPr>
                <a:t>提高學生成就感</a:t>
              </a:r>
              <a:endParaRPr lang="en-US" sz="2200" b="0" i="0" u="none" strike="noStrike" kern="1200" cap="none" spc="0" baseline="0">
                <a:solidFill>
                  <a:srgbClr val="000000"/>
                </a:solidFill>
                <a:uFillTx/>
                <a:latin typeface="Calibri"/>
                <a:ea typeface="新細明體"/>
              </a:endParaRPr>
            </a:p>
          </p:txBody>
        </p:sp>
        <p:sp>
          <p:nvSpPr>
            <p:cNvPr id="11" name="手繪多邊形 10"/>
            <p:cNvSpPr/>
            <p:nvPr/>
          </p:nvSpPr>
          <p:spPr>
            <a:xfrm>
              <a:off x="1548691" y="2768693"/>
              <a:ext cx="2542589" cy="948333"/>
            </a:xfrm>
            <a:custGeom>
              <a:avLst/>
              <a:gdLst>
                <a:gd name="f0" fmla="val 10800000"/>
                <a:gd name="f1" fmla="val 5400000"/>
                <a:gd name="f2" fmla="val 180"/>
                <a:gd name="f3" fmla="val w"/>
                <a:gd name="f4" fmla="val h"/>
                <a:gd name="f5" fmla="val 0"/>
                <a:gd name="f6" fmla="val 2542594"/>
                <a:gd name="f7" fmla="val 948332"/>
                <a:gd name="f8" fmla="val 158058"/>
                <a:gd name="f9" fmla="val 70765"/>
                <a:gd name="f10" fmla="val 2384536"/>
                <a:gd name="f11" fmla="val 2471829"/>
                <a:gd name="f12" fmla="val 790274"/>
                <a:gd name="f13" fmla="val 877567"/>
                <a:gd name="f14" fmla="+- 0 0 -90"/>
                <a:gd name="f15" fmla="*/ f3 1 2542594"/>
                <a:gd name="f16" fmla="*/ f4 1 948332"/>
                <a:gd name="f17" fmla="+- f7 0 f5"/>
                <a:gd name="f18" fmla="+- f6 0 f5"/>
                <a:gd name="f19" fmla="*/ f14 f0 1"/>
                <a:gd name="f20" fmla="*/ f18 1 2542594"/>
                <a:gd name="f21" fmla="*/ f17 1 948332"/>
                <a:gd name="f22" fmla="*/ 0 f18 1"/>
                <a:gd name="f23" fmla="*/ 158058 f17 1"/>
                <a:gd name="f24" fmla="*/ 158058 f18 1"/>
                <a:gd name="f25" fmla="*/ 0 f17 1"/>
                <a:gd name="f26" fmla="*/ 2384536 f18 1"/>
                <a:gd name="f27" fmla="*/ 2542594 f18 1"/>
                <a:gd name="f28" fmla="*/ 790274 f17 1"/>
                <a:gd name="f29" fmla="*/ 948332 f17 1"/>
                <a:gd name="f30" fmla="*/ f19 1 f2"/>
                <a:gd name="f31" fmla="*/ f22 1 2542594"/>
                <a:gd name="f32" fmla="*/ f23 1 948332"/>
                <a:gd name="f33" fmla="*/ f24 1 2542594"/>
                <a:gd name="f34" fmla="*/ f25 1 948332"/>
                <a:gd name="f35" fmla="*/ f26 1 2542594"/>
                <a:gd name="f36" fmla="*/ f27 1 2542594"/>
                <a:gd name="f37" fmla="*/ f28 1 948332"/>
                <a:gd name="f38" fmla="*/ f29 1 9483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542594" h="9483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93B15C"/>
            </a:solidFill>
            <a:ln cap="flat">
              <a:noFill/>
              <a:prstDash val="solid"/>
            </a:ln>
            <a:effectLst>
              <a:outerShdw dist="22997" dir="5400000" algn="tl">
                <a:srgbClr val="000000">
                  <a:alpha val="35000"/>
                </a:srgbClr>
              </a:outerShdw>
            </a:effectLst>
          </p:spPr>
          <p:txBody>
            <a:bodyPr vert="horz" wrap="square" lIns="130109" tIns="130109" rIns="130109" bIns="130109"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zh-TW" sz="2200" b="0" i="0" u="none" strike="noStrike" kern="1200" cap="none" spc="0" baseline="0">
                  <a:solidFill>
                    <a:srgbClr val="000000"/>
                  </a:solidFill>
                  <a:uFillTx/>
                  <a:latin typeface="標楷體" pitchFamily="65"/>
                  <a:ea typeface="標楷體" pitchFamily="65"/>
                </a:rPr>
                <a:t>檢核學習扶助成效</a:t>
              </a:r>
              <a:endParaRPr lang="en-US" sz="2200" b="0" i="0" u="none" strike="noStrike" kern="1200" cap="none" spc="0" baseline="0">
                <a:solidFill>
                  <a:srgbClr val="000000"/>
                </a:solidFill>
                <a:uFillTx/>
                <a:latin typeface="Calibri"/>
                <a:ea typeface="新細明體"/>
              </a:endParaRPr>
            </a:p>
          </p:txBody>
        </p:sp>
      </p:grpSp>
      <p:sp>
        <p:nvSpPr>
          <p:cNvPr id="12" name="直線圖說文字 1 4"/>
          <p:cNvSpPr/>
          <p:nvPr/>
        </p:nvSpPr>
        <p:spPr>
          <a:xfrm>
            <a:off x="6525917" y="1268757"/>
            <a:ext cx="1862504" cy="864098"/>
          </a:xfrm>
          <a:custGeom>
            <a:avLst/>
            <a:gdLst>
              <a:gd name="f0" fmla="val w"/>
              <a:gd name="f1" fmla="val h"/>
              <a:gd name="f2" fmla="val ss"/>
              <a:gd name="f3" fmla="val 0"/>
              <a:gd name="f4" fmla="val 51000"/>
              <a:gd name="f5" fmla="+- 0 0 6463"/>
              <a:gd name="f6" fmla="val 81978"/>
              <a:gd name="f7" fmla="+- 0 0 4849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篩選測驗：</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提報率</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測驗結果報告</a:t>
            </a:r>
          </a:p>
        </p:txBody>
      </p:sp>
      <p:sp>
        <p:nvSpPr>
          <p:cNvPr id="13" name="直線圖說文字 1 14"/>
          <p:cNvSpPr/>
          <p:nvPr/>
        </p:nvSpPr>
        <p:spPr>
          <a:xfrm>
            <a:off x="179515" y="1592793"/>
            <a:ext cx="1988527" cy="1080116"/>
          </a:xfrm>
          <a:custGeom>
            <a:avLst/>
            <a:gdLst>
              <a:gd name="f0" fmla="val w"/>
              <a:gd name="f1" fmla="val h"/>
              <a:gd name="f2" fmla="val ss"/>
              <a:gd name="f3" fmla="val 0"/>
              <a:gd name="f4" fmla="val 66320"/>
              <a:gd name="f5" fmla="val 103097"/>
              <a:gd name="f6" fmla="val 125717"/>
              <a:gd name="f7" fmla="val 13635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成長測驗：</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進步率</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測驗結果報告</a:t>
            </a:r>
            <a:endParaRPr lang="en-US" sz="1800" b="0" i="0" u="none" strike="noStrike" kern="1200" cap="none" spc="0" baseline="0">
              <a:solidFill>
                <a:srgbClr val="000000"/>
              </a:solidFill>
              <a:uFillTx/>
              <a:latin typeface="標楷體" pitchFamily="65"/>
              <a:ea typeface="標楷體" pitchFamily="65"/>
            </a:endParaRPr>
          </a:p>
        </p:txBody>
      </p:sp>
      <p:sp>
        <p:nvSpPr>
          <p:cNvPr id="14" name="直線圖說文字 1 19"/>
          <p:cNvSpPr/>
          <p:nvPr/>
        </p:nvSpPr>
        <p:spPr>
          <a:xfrm>
            <a:off x="6084170" y="6021662"/>
            <a:ext cx="1872206" cy="576062"/>
          </a:xfrm>
          <a:custGeom>
            <a:avLst/>
            <a:gdLst>
              <a:gd name="f0" fmla="val w"/>
              <a:gd name="f1" fmla="val h"/>
              <a:gd name="f2" fmla="val ss"/>
              <a:gd name="f3" fmla="val 0"/>
              <a:gd name="f4" fmla="val 51000"/>
              <a:gd name="f5" fmla="+- 0 0 6463"/>
              <a:gd name="f6" fmla="val 21509"/>
              <a:gd name="f7" fmla="+- 0 0 2792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討論、學習單等</a:t>
            </a:r>
            <a:endParaRPr lang="en-US" sz="1800" b="0" i="0" u="none" strike="noStrike" kern="1200" cap="none" spc="0" baseline="0">
              <a:solidFill>
                <a:srgbClr val="000000"/>
              </a:solidFill>
              <a:uFillTx/>
              <a:latin typeface="標楷體" pitchFamily="65"/>
              <a:ea typeface="標楷體" pitchFamily="65"/>
            </a:endParaRPr>
          </a:p>
        </p:txBody>
      </p:sp>
      <p:sp>
        <p:nvSpPr>
          <p:cNvPr id="15" name="直線圖說文字 1 8"/>
          <p:cNvSpPr/>
          <p:nvPr/>
        </p:nvSpPr>
        <p:spPr>
          <a:xfrm>
            <a:off x="6917106" y="3284982"/>
            <a:ext cx="2078531" cy="864098"/>
          </a:xfrm>
          <a:custGeom>
            <a:avLst/>
            <a:gdLst>
              <a:gd name="f0" fmla="val w"/>
              <a:gd name="f1" fmla="val h"/>
              <a:gd name="f2" fmla="val ss"/>
              <a:gd name="f3" fmla="val 0"/>
              <a:gd name="f4" fmla="+- 0 0 6320"/>
              <a:gd name="f5" fmla="val 42570"/>
              <a:gd name="f6" fmla="+- 0 0 24946"/>
              <a:gd name="f7" fmla="val 2237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測驗結果報告</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測驗報告統計表</a:t>
            </a:r>
            <a:endParaRPr lang="en-US" sz="1800" b="0" i="0" u="none" strike="noStrike" kern="1200" cap="none" spc="0" baseline="0">
              <a:solidFill>
                <a:srgbClr val="000000"/>
              </a:solidFill>
              <a:uFillTx/>
              <a:latin typeface="標楷體" pitchFamily="65"/>
              <a:ea typeface="標楷體" pitchFamily="65"/>
            </a:endParaRPr>
          </a:p>
        </p:txBody>
      </p:sp>
      <p:sp>
        <p:nvSpPr>
          <p:cNvPr id="16"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367C9C-BE5D-4FD6-A5F4-B0E1AD2A6A1A}" type="slidenum">
              <a:t>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17" name="直線圖說文字 1 8"/>
          <p:cNvSpPr/>
          <p:nvPr/>
        </p:nvSpPr>
        <p:spPr>
          <a:xfrm>
            <a:off x="6804251" y="5174507"/>
            <a:ext cx="1882548" cy="558744"/>
          </a:xfrm>
          <a:custGeom>
            <a:avLst/>
            <a:gdLst>
              <a:gd name="f0" fmla="val w"/>
              <a:gd name="f1" fmla="val h"/>
              <a:gd name="f2" fmla="val ss"/>
              <a:gd name="f3" fmla="val 0"/>
              <a:gd name="f4" fmla="+- 0 0 6320"/>
              <a:gd name="f5" fmla="val 42570"/>
              <a:gd name="f6" fmla="+- 0 0 24946"/>
              <a:gd name="f7" fmla="val 2237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教學及學習教材</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name="Slide184">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43614" y="2086112"/>
            <a:ext cx="8564563" cy="2514600"/>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BC64B4-E583-4B56-984A-61DE4BA7B53B}" type="slidenum">
              <a:t>80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7223997" y="1556793"/>
            <a:ext cx="1584179" cy="688058"/>
          </a:xfrm>
          <a:custGeom>
            <a:avLst/>
            <a:gdLst>
              <a:gd name="f0" fmla="val w"/>
              <a:gd name="f1" fmla="val h"/>
              <a:gd name="f2" fmla="val ss"/>
              <a:gd name="f3" fmla="val 0"/>
              <a:gd name="f4" fmla="val 102657"/>
              <a:gd name="f5" fmla="val 44304"/>
              <a:gd name="f6" fmla="val 146037"/>
              <a:gd name="f7" fmla="val 3552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下載到缺考及交卷時間列表</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4177125" y="1988838"/>
            <a:ext cx="1584179" cy="688058"/>
          </a:xfrm>
          <a:custGeom>
            <a:avLst/>
            <a:gdLst>
              <a:gd name="f0" fmla="val w"/>
              <a:gd name="f1" fmla="val h"/>
              <a:gd name="f2" fmla="val ss"/>
              <a:gd name="f3" fmla="val 0"/>
              <a:gd name="f4" fmla="val 102657"/>
              <a:gd name="f5" fmla="val 44304"/>
              <a:gd name="f6" fmla="val 146037"/>
              <a:gd name="f7" fmla="val 3552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該科目施測率</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4644009" y="4941170"/>
            <a:ext cx="3300069" cy="936107"/>
          </a:xfrm>
          <a:custGeom>
            <a:avLst/>
            <a:gdLst>
              <a:gd name="f0" fmla="val w"/>
              <a:gd name="f1" fmla="val h"/>
              <a:gd name="f2" fmla="val ss"/>
              <a:gd name="f3" fmla="val 0"/>
              <a:gd name="f4" fmla="val 216"/>
              <a:gd name="f5" fmla="val 53323"/>
              <a:gd name="f6" fmla="+- 0 0 76212"/>
              <a:gd name="f7" fmla="val 7195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學生線上測驗交卷時間，或紙筆測驗上傳時間</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name="Slide242">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57175" y="1914525"/>
            <a:ext cx="8628058" cy="3028949"/>
          </a:xfrm>
          <a:prstGeom prst="rect">
            <a:avLst/>
          </a:prstGeom>
          <a:noFill/>
          <a:ln w="9528" cap="flat">
            <a:solidFill>
              <a:srgbClr val="000000"/>
            </a:solidFill>
            <a:prstDash val="solid"/>
            <a:miter/>
          </a:ln>
        </p:spPr>
      </p:pic>
      <p:sp>
        <p:nvSpPr>
          <p:cNvPr id="3" name="矩形 3"/>
          <p:cNvSpPr/>
          <p:nvPr/>
        </p:nvSpPr>
        <p:spPr>
          <a:xfrm>
            <a:off x="331689" y="764703"/>
            <a:ext cx="8802407" cy="646334"/>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3600" b="0" i="0" u="none" strike="noStrike" kern="1200" cap="all" spc="0" baseline="0">
                <a:solidFill>
                  <a:srgbClr val="953735"/>
                </a:solidFill>
                <a:uFillTx/>
                <a:latin typeface="Times New Roman" pitchFamily="18"/>
                <a:ea typeface="標楷體" pitchFamily="65"/>
                <a:cs typeface="Times New Roman" pitchFamily="18"/>
              </a:rPr>
              <a:t>提報率及施測率儀錶板</a:t>
            </a:r>
            <a:r>
              <a:rPr lang="en-US" sz="3600" b="0" i="0" u="none" strike="noStrike" kern="1200" cap="all" spc="0" baseline="0">
                <a:solidFill>
                  <a:srgbClr val="953735"/>
                </a:solidFill>
                <a:uFillTx/>
                <a:latin typeface="Times New Roman" pitchFamily="18"/>
                <a:ea typeface="標楷體" pitchFamily="65"/>
                <a:cs typeface="Times New Roman" pitchFamily="18"/>
              </a:rPr>
              <a:t>(</a:t>
            </a:r>
            <a:r>
              <a:rPr lang="zh-TW" sz="3600" b="0" i="0" u="none" strike="noStrike" kern="1200" cap="all" spc="0" baseline="0">
                <a:solidFill>
                  <a:srgbClr val="FF0000"/>
                </a:solidFill>
                <a:uFillTx/>
                <a:latin typeface="Times New Roman" pitchFamily="18"/>
                <a:ea typeface="標楷體" pitchFamily="65"/>
                <a:cs typeface="Times New Roman" pitchFamily="18"/>
              </a:rPr>
              <a:t>篩選測驗期間</a:t>
            </a:r>
            <a:r>
              <a:rPr lang="zh-TW" sz="3600" b="0" i="0" u="none" strike="noStrike" kern="1200" cap="all" spc="0" baseline="0">
                <a:solidFill>
                  <a:srgbClr val="953735"/>
                </a:solidFill>
                <a:uFillTx/>
                <a:latin typeface="Times New Roman" pitchFamily="18"/>
                <a:ea typeface="標楷體" pitchFamily="65"/>
                <a:cs typeface="Times New Roman" pitchFamily="18"/>
              </a:rPr>
              <a:t>適用</a:t>
            </a:r>
            <a:r>
              <a:rPr lang="en-US" sz="3600" b="0" i="0" u="none" strike="noStrike" kern="1200" cap="all" spc="0" baseline="0">
                <a:solidFill>
                  <a:srgbClr val="953735"/>
                </a:solidFill>
                <a:uFillTx/>
                <a:latin typeface="Times New Roman" pitchFamily="18"/>
                <a:ea typeface="標楷體" pitchFamily="65"/>
                <a:cs typeface="Times New Roman" pitchFamily="18"/>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name="Slide185">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A422B0A-32F0-4A9A-8E57-CE91417FD7D5}" type="slidenum">
              <a:t>82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指標查詢</a:t>
            </a:r>
            <a:r>
              <a:rPr lang="en-US" b="1">
                <a:solidFill>
                  <a:srgbClr val="953735"/>
                </a:solidFill>
                <a:latin typeface="標楷體" pitchFamily="65"/>
                <a:ea typeface="標楷體" pitchFamily="65"/>
              </a:rPr>
              <a:t>─未通過率</a:t>
            </a: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各科目</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各年級未通過率</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未通過率比較</a:t>
            </a:r>
            <a:endParaRPr lang="en-US" sz="2800" b="0" i="0" u="none" strike="noStrike" kern="1200" cap="none" spc="0" baseline="0">
              <a:solidFill>
                <a:srgbClr val="000000"/>
              </a:solidFill>
              <a:uFillTx/>
              <a:latin typeface="標楷體" pitchFamily="65"/>
              <a:ea typeface="標楷體" pitchFamily="65"/>
            </a:endParaRPr>
          </a:p>
        </p:txBody>
      </p:sp>
      <p:pic>
        <p:nvPicPr>
          <p:cNvPr id="6"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878756" y="2780928"/>
            <a:ext cx="3020263" cy="2808314"/>
          </a:xfrm>
          <a:prstGeom prst="rect">
            <a:avLst/>
          </a:prstGeom>
          <a:noFill/>
          <a:ln cap="flat">
            <a:noFill/>
          </a:ln>
        </p:spPr>
      </p:pic>
      <p:sp>
        <p:nvSpPr>
          <p:cNvPr id="7" name="AutoShape 25"/>
          <p:cNvSpPr/>
          <p:nvPr/>
        </p:nvSpPr>
        <p:spPr>
          <a:xfrm>
            <a:off x="228526" y="4653134"/>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name="Slide186">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971595" y="98846"/>
            <a:ext cx="6902714" cy="6571509"/>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E5CCB9-BDDE-44D5-BFAD-87F6BC314489}" type="slidenum">
              <a:t>83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3131838" y="562712"/>
            <a:ext cx="2490267"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設定搜尋條件</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以下為成長測驗畫面</a:t>
            </a:r>
            <a:r>
              <a:rPr lang="en-US" sz="1800" b="0" i="0" u="none" strike="noStrike" kern="1200" cap="none" spc="0" baseline="0">
                <a:solidFill>
                  <a:srgbClr val="000000"/>
                </a:solidFill>
                <a:uFillTx/>
                <a:latin typeface="標楷體" pitchFamily="65"/>
                <a:ea typeface="標楷體" pitchFamily="65"/>
              </a:rPr>
              <a:t>)</a:t>
            </a:r>
          </a:p>
        </p:txBody>
      </p:sp>
      <p:sp>
        <p:nvSpPr>
          <p:cNvPr id="5" name="直線圖說文字 1 4"/>
          <p:cNvSpPr/>
          <p:nvPr/>
        </p:nvSpPr>
        <p:spPr>
          <a:xfrm>
            <a:off x="6146130" y="1484784"/>
            <a:ext cx="1728188" cy="688058"/>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選擇功能頁籤</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5339583" y="3645026"/>
            <a:ext cx="3217343" cy="1368152"/>
          </a:xfrm>
          <a:custGeom>
            <a:avLst/>
            <a:gdLst>
              <a:gd name="f0" fmla="val w"/>
              <a:gd name="f1" fmla="val h"/>
              <a:gd name="f2" fmla="val ss"/>
              <a:gd name="f3" fmla="val 0"/>
              <a:gd name="f4" fmla="val 2244"/>
              <a:gd name="f5" fmla="val 28751"/>
              <a:gd name="f6" fmla="+- 0 0 78072"/>
              <a:gd name="f7" fmla="val 2235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施測未通過率＝施測未通過人數／實際測驗人數</a:t>
            </a:r>
            <a:endParaRPr lang="en-US" sz="1800" b="0" i="0" u="none" strike="noStrike" kern="1200" cap="none" spc="0" baseline="0">
              <a:solidFill>
                <a:srgbClr val="000000"/>
              </a:solidFill>
              <a:uFillTx/>
              <a:latin typeface="標楷體" pitchFamily="65"/>
              <a:ea typeface="標楷體" pitchFamily="65"/>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年級未通過率＝施測未通過人數／年級總人數</a:t>
            </a:r>
            <a:endParaRPr lang="en-US" sz="1800" b="0" i="0" u="none" strike="noStrike" kern="1200" cap="none" spc="0" baseline="0">
              <a:solidFill>
                <a:srgbClr val="000000"/>
              </a:solidFill>
              <a:uFillTx/>
              <a:latin typeface="標楷體" pitchFamily="65"/>
              <a:ea typeface="標楷體" pitchFamily="65"/>
            </a:endParaRPr>
          </a:p>
        </p:txBody>
      </p:sp>
      <p:sp>
        <p:nvSpPr>
          <p:cNvPr id="7" name="直線圖說文字 1 6"/>
          <p:cNvSpPr/>
          <p:nvPr/>
        </p:nvSpPr>
        <p:spPr>
          <a:xfrm>
            <a:off x="6012161" y="5699345"/>
            <a:ext cx="1728188" cy="976085"/>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各科、各年級施測未通過率比較圖</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name="Slide187">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8A5F648-9F40-459A-9F4F-A97DC1470AED}" type="slidenum">
              <a:t>84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539550" y="980730"/>
            <a:ext cx="7537289" cy="5736342"/>
          </a:xfrm>
          <a:prstGeom prst="rect">
            <a:avLst/>
          </a:prstGeom>
          <a:noFill/>
          <a:ln w="9528" cap="flat">
            <a:solidFill>
              <a:srgbClr val="000000"/>
            </a:solidFill>
            <a:prstDash val="solid"/>
            <a:miter/>
          </a:ln>
        </p:spPr>
      </p:pic>
      <p:sp>
        <p:nvSpPr>
          <p:cNvPr id="4" name="直線圖說文字 1 8"/>
          <p:cNvSpPr/>
          <p:nvPr/>
        </p:nvSpPr>
        <p:spPr>
          <a:xfrm>
            <a:off x="6712390" y="2420892"/>
            <a:ext cx="2016224" cy="1008107"/>
          </a:xfrm>
          <a:custGeom>
            <a:avLst/>
            <a:gdLst>
              <a:gd name="f0" fmla="val w"/>
              <a:gd name="f1" fmla="val h"/>
              <a:gd name="f2" fmla="val ss"/>
              <a:gd name="f3" fmla="val 0"/>
              <a:gd name="f4" fmla="val 38108"/>
              <a:gd name="f5" fmla="+- 0 0 2422"/>
              <a:gd name="f6" fmla="val 45808"/>
              <a:gd name="f7" fmla="+- 0 0 22705"/>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各科、各年級歷次測驗未通過率比較折線圖</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name="Slide188">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EA0DA7B-85EE-42E5-9A51-D64747ED159D}" type="slidenum">
              <a:t>85</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指標查詢</a:t>
            </a:r>
            <a:r>
              <a:rPr lang="en-US" b="1">
                <a:solidFill>
                  <a:srgbClr val="953735"/>
                </a:solidFill>
                <a:latin typeface="標楷體" pitchFamily="65"/>
                <a:ea typeface="標楷體" pitchFamily="65"/>
              </a:rPr>
              <a:t>─進步率</a:t>
            </a: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受輔學生資料</a:t>
            </a:r>
            <a:endParaRPr lang="en-US" sz="28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標楷體" pitchFamily="65"/>
                <a:ea typeface="標楷體" pitchFamily="65"/>
              </a:rPr>
              <a:t>各科目</a:t>
            </a:r>
            <a:r>
              <a:rPr lang="en-US" sz="2800" b="0" i="0" u="none" strike="noStrike" kern="1200" cap="none" spc="0" baseline="0">
                <a:solidFill>
                  <a:srgbClr val="000000"/>
                </a:solidFill>
                <a:uFillTx/>
                <a:latin typeface="標楷體" pitchFamily="65"/>
                <a:ea typeface="標楷體" pitchFamily="65"/>
              </a:rPr>
              <a:t>/</a:t>
            </a:r>
            <a:r>
              <a:rPr lang="zh-TW" sz="2800" b="0" i="0" u="none" strike="noStrike" kern="1200" cap="none" spc="0" baseline="0">
                <a:solidFill>
                  <a:srgbClr val="000000"/>
                </a:solidFill>
                <a:uFillTx/>
                <a:latin typeface="標楷體" pitchFamily="65"/>
                <a:ea typeface="標楷體" pitchFamily="65"/>
              </a:rPr>
              <a:t>各年級進步率</a:t>
            </a:r>
            <a:endParaRPr lang="en-US" sz="2800" b="0" i="0" u="none" strike="noStrike" kern="1200" cap="none" spc="0" baseline="0">
              <a:solidFill>
                <a:srgbClr val="000000"/>
              </a:solidFill>
              <a:uFillTx/>
              <a:latin typeface="標楷體" pitchFamily="65"/>
              <a:ea typeface="標楷體" pitchFamily="65"/>
            </a:endParaRPr>
          </a:p>
        </p:txBody>
      </p:sp>
      <p:pic>
        <p:nvPicPr>
          <p:cNvPr id="6"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878756" y="2780928"/>
            <a:ext cx="3020263" cy="2808314"/>
          </a:xfrm>
          <a:prstGeom prst="rect">
            <a:avLst/>
          </a:prstGeom>
          <a:noFill/>
          <a:ln cap="flat">
            <a:noFill/>
          </a:ln>
        </p:spPr>
      </p:pic>
      <p:sp>
        <p:nvSpPr>
          <p:cNvPr id="7" name="AutoShape 25"/>
          <p:cNvSpPr/>
          <p:nvPr/>
        </p:nvSpPr>
        <p:spPr>
          <a:xfrm>
            <a:off x="228526" y="5085179"/>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name="Slide18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62157" y="452207"/>
            <a:ext cx="8353226" cy="5490935"/>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BDF71EB-DAA3-4309-A304-4444FB69A9BB}" type="slidenum">
              <a:t>86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4"/>
          <p:cNvSpPr/>
          <p:nvPr/>
        </p:nvSpPr>
        <p:spPr>
          <a:xfrm>
            <a:off x="1492822" y="2204865"/>
            <a:ext cx="1728188" cy="373495"/>
          </a:xfrm>
          <a:custGeom>
            <a:avLst/>
            <a:gdLst>
              <a:gd name="f0" fmla="val w"/>
              <a:gd name="f1" fmla="val h"/>
              <a:gd name="f2" fmla="val ss"/>
              <a:gd name="f3" fmla="val 0"/>
              <a:gd name="f4" fmla="val 61565"/>
              <a:gd name="f5" fmla="+- 0 0 1918"/>
              <a:gd name="f6" fmla="val 108952"/>
              <a:gd name="f7" fmla="+- 0 0 1968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選擇功能頁籤</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3"/>
          <p:cNvSpPr/>
          <p:nvPr/>
        </p:nvSpPr>
        <p:spPr>
          <a:xfrm>
            <a:off x="3203847" y="1628802"/>
            <a:ext cx="1728188" cy="396044"/>
          </a:xfrm>
          <a:custGeom>
            <a:avLst/>
            <a:gdLst>
              <a:gd name="f0" fmla="val w"/>
              <a:gd name="f1" fmla="val h"/>
              <a:gd name="f2" fmla="val ss"/>
              <a:gd name="f3" fmla="val 0"/>
              <a:gd name="f4" fmla="val 62296"/>
              <a:gd name="f5" fmla="+- 0 0 3934"/>
              <a:gd name="f6" fmla="val 97639"/>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選擇測驗時間</a:t>
            </a:r>
            <a:endParaRPr lang="en-US" sz="1800" b="0" i="0" u="none" strike="noStrike" kern="1200" cap="none" spc="0" baseline="0">
              <a:solidFill>
                <a:srgbClr val="000000"/>
              </a:solidFill>
              <a:uFillTx/>
              <a:latin typeface="標楷體" pitchFamily="65"/>
              <a:ea typeface="標楷體" pitchFamily="65"/>
            </a:endParaRPr>
          </a:p>
        </p:txBody>
      </p:sp>
      <p:pic>
        <p:nvPicPr>
          <p:cNvPr id="6" name="圖片 10">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367031" y="6018114"/>
            <a:ext cx="3979770" cy="657316"/>
          </a:xfrm>
          <a:prstGeom prst="rect">
            <a:avLst/>
          </a:prstGeom>
          <a:noFill/>
          <a:ln cap="flat">
            <a:noFill/>
          </a:ln>
        </p:spPr>
      </p:pic>
      <p:sp>
        <p:nvSpPr>
          <p:cNvPr id="7" name="直線圖說文字 1 5"/>
          <p:cNvSpPr/>
          <p:nvPr/>
        </p:nvSpPr>
        <p:spPr>
          <a:xfrm>
            <a:off x="4644009" y="6092482"/>
            <a:ext cx="1728188" cy="445504"/>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留意說明內容</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name="Slide190">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91632" y="682563"/>
            <a:ext cx="8960735" cy="5136157"/>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52768B0-8D7F-45B1-BB94-32B6ABB1C5B6}" type="slidenum">
              <a:t>87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內容版面配置區 2"/>
          <p:cNvSpPr txBox="1"/>
          <p:nvPr/>
        </p:nvSpPr>
        <p:spPr>
          <a:xfrm>
            <a:off x="4389385" y="622395"/>
            <a:ext cx="4690862" cy="1044116"/>
          </a:xfrm>
          <a:prstGeom prst="rect">
            <a:avLst/>
          </a:prstGeom>
          <a:noFill/>
          <a:ln cap="flat">
            <a:noFill/>
          </a:ln>
        </p:spPr>
        <p:txBody>
          <a:bodyPr vert="horz" wrap="square" lIns="91440" tIns="45720" rIns="91440" bIns="45720" anchor="t" anchorCtr="0" compatLnSpc="1">
            <a:noAutofit/>
          </a:bodyPr>
          <a:lstStyle/>
          <a:p>
            <a:pPr marL="342900" marR="0" lvl="0" indent="-342900" algn="l"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000" b="0" i="0" u="none" strike="noStrike" kern="1200" cap="none" spc="0" baseline="0">
                <a:solidFill>
                  <a:srgbClr val="000000"/>
                </a:solidFill>
                <a:uFillTx/>
                <a:latin typeface="Times New Roman" pitchFamily="18"/>
                <a:ea typeface="標楷體" pitchFamily="65"/>
                <a:cs typeface="Times New Roman" pitchFamily="18"/>
              </a:rPr>
              <a:t>進步率＝參加學習扶助學生於成長測驗成績進步之人數／參加學習扶助之學生人數</a:t>
            </a:r>
            <a:endParaRPr lang="en-US" sz="20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5" name="直線圖說文字 1 3"/>
          <p:cNvSpPr/>
          <p:nvPr/>
        </p:nvSpPr>
        <p:spPr>
          <a:xfrm>
            <a:off x="4259586" y="2805141"/>
            <a:ext cx="1728188" cy="445504"/>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選擇功能頁籤</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4"/>
          <p:cNvSpPr/>
          <p:nvPr/>
        </p:nvSpPr>
        <p:spPr>
          <a:xfrm>
            <a:off x="5123675" y="5142055"/>
            <a:ext cx="1728188" cy="445504"/>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留意說明內容</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name="Slide243">
    <p:spTree>
      <p:nvGrpSpPr>
        <p:cNvPr id="1" name=""/>
        <p:cNvGrpSpPr/>
        <p:nvPr/>
      </p:nvGrpSpPr>
      <p:grpSpPr>
        <a:xfrm>
          <a:off x="0" y="0"/>
          <a:ext cx="0" cy="0"/>
          <a:chOff x="0" y="0"/>
          <a:chExt cx="0" cy="0"/>
        </a:xfrm>
      </p:grpSpPr>
      <p:grpSp>
        <p:nvGrpSpPr>
          <p:cNvPr id="2" name="群組 3"/>
          <p:cNvGrpSpPr/>
          <p:nvPr/>
        </p:nvGrpSpPr>
        <p:grpSpPr>
          <a:xfrm>
            <a:off x="576264" y="620685"/>
            <a:ext cx="7991471" cy="5543549"/>
            <a:chOff x="576264" y="620685"/>
            <a:chExt cx="7991471" cy="5543549"/>
          </a:xfrm>
        </p:grpSpPr>
        <p:pic>
          <p:nvPicPr>
            <p:cNvPr id="3"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576264" y="620685"/>
              <a:ext cx="7991471" cy="5543549"/>
            </a:xfrm>
            <a:prstGeom prst="rect">
              <a:avLst/>
            </a:prstGeom>
            <a:noFill/>
            <a:ln cap="flat">
              <a:noFill/>
            </a:ln>
          </p:spPr>
        </p:pic>
        <p:sp>
          <p:nvSpPr>
            <p:cNvPr id="4" name="直線圖說文字 1 3"/>
            <p:cNvSpPr/>
            <p:nvPr/>
          </p:nvSpPr>
          <p:spPr>
            <a:xfrm>
              <a:off x="4427981" y="2454085"/>
              <a:ext cx="1728188" cy="445504"/>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選擇功能頁籤</a:t>
              </a:r>
              <a:endParaRPr lang="en-US" sz="1800" b="0" i="0" u="none" strike="noStrike" kern="1200" cap="none" spc="0" baseline="0">
                <a:solidFill>
                  <a:srgbClr val="000000"/>
                </a:solidFill>
                <a:uFillTx/>
                <a:latin typeface="標楷體" pitchFamily="65"/>
                <a:ea typeface="標楷體" pitchFamily="65"/>
              </a:endParaRPr>
            </a:p>
          </p:txBody>
        </p:sp>
        <p:sp>
          <p:nvSpPr>
            <p:cNvPr id="5" name="矩形 5"/>
            <p:cNvSpPr/>
            <p:nvPr/>
          </p:nvSpPr>
          <p:spPr>
            <a:xfrm>
              <a:off x="3275856" y="2872532"/>
              <a:ext cx="1080116" cy="28803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cxnSp>
          <p:nvCxnSpPr>
            <p:cNvPr id="6" name="直線接點 8"/>
            <p:cNvCxnSpPr/>
            <p:nvPr/>
          </p:nvCxnSpPr>
          <p:spPr>
            <a:xfrm>
              <a:off x="4860036" y="3448595"/>
              <a:ext cx="432044" cy="0"/>
            </a:xfrm>
            <a:prstGeom prst="straightConnector1">
              <a:avLst/>
            </a:prstGeom>
            <a:noFill/>
            <a:ln w="25402" cap="flat">
              <a:solidFill>
                <a:srgbClr val="FF0000"/>
              </a:solidFill>
              <a:prstDash val="solid"/>
              <a:miter/>
            </a:ln>
            <a:effectLst>
              <a:outerShdw dist="19997" dir="5400000" algn="tl">
                <a:srgbClr val="000000">
                  <a:alpha val="38000"/>
                </a:srgbClr>
              </a:outerShdw>
            </a:effectLst>
          </p:spPr>
        </p:cxnSp>
        <p:cxnSp>
          <p:nvCxnSpPr>
            <p:cNvPr id="7" name="直線接點 9"/>
            <p:cNvCxnSpPr/>
            <p:nvPr/>
          </p:nvCxnSpPr>
          <p:spPr>
            <a:xfrm>
              <a:off x="4763246" y="4960766"/>
              <a:ext cx="432045" cy="0"/>
            </a:xfrm>
            <a:prstGeom prst="straightConnector1">
              <a:avLst/>
            </a:prstGeom>
            <a:noFill/>
            <a:ln w="25402" cap="flat">
              <a:solidFill>
                <a:srgbClr val="FF0000"/>
              </a:solidFill>
              <a:prstDash val="solid"/>
              <a:miter/>
            </a:ln>
            <a:effectLst>
              <a:outerShdw dist="19997" dir="5400000" algn="tl">
                <a:srgbClr val="000000">
                  <a:alpha val="38000"/>
                </a:srgbClr>
              </a:outerShdw>
            </a:effectLst>
          </p:spPr>
        </p:cxnSp>
        <p:sp>
          <p:nvSpPr>
            <p:cNvPr id="8" name="直線圖說文字 1 3"/>
            <p:cNvSpPr/>
            <p:nvPr/>
          </p:nvSpPr>
          <p:spPr>
            <a:xfrm>
              <a:off x="5508107" y="2944541"/>
              <a:ext cx="1152125" cy="445504"/>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全國統計</a:t>
              </a:r>
              <a:endParaRPr lang="en-US" sz="1800" b="0" i="0" u="none" strike="noStrike" kern="1200" cap="none" spc="0" baseline="0">
                <a:solidFill>
                  <a:srgbClr val="000000"/>
                </a:solidFill>
                <a:uFillTx/>
                <a:latin typeface="標楷體" pitchFamily="65"/>
                <a:ea typeface="標楷體" pitchFamily="65"/>
              </a:endParaRPr>
            </a:p>
          </p:txBody>
        </p:sp>
        <p:sp>
          <p:nvSpPr>
            <p:cNvPr id="9" name="直線圖說文字 1 3"/>
            <p:cNvSpPr/>
            <p:nvPr/>
          </p:nvSpPr>
          <p:spPr>
            <a:xfrm>
              <a:off x="5656661" y="4515261"/>
              <a:ext cx="1219599" cy="445504"/>
            </a:xfrm>
            <a:custGeom>
              <a:avLst/>
              <a:gdLst>
                <a:gd name="f0" fmla="val w"/>
                <a:gd name="f1" fmla="val h"/>
                <a:gd name="f2" fmla="val ss"/>
                <a:gd name="f3" fmla="val 0"/>
                <a:gd name="f4" fmla="val 38108"/>
                <a:gd name="f5" fmla="+- 0 0 2422"/>
                <a:gd name="f6" fmla="val 56174"/>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縣市統計</a:t>
              </a:r>
              <a:endParaRPr lang="en-US" sz="1800" b="0" i="0" u="none" strike="noStrike" kern="1200" cap="none" spc="0" baseline="0">
                <a:solidFill>
                  <a:srgbClr val="000000"/>
                </a:solidFill>
                <a:uFillTx/>
                <a:latin typeface="標楷體" pitchFamily="65"/>
                <a:ea typeface="標楷體" pitchFamily="65"/>
              </a:endParaRPr>
            </a:p>
          </p:txBody>
        </p:sp>
      </p:grpSp>
      <p:sp>
        <p:nvSpPr>
          <p:cNvPr id="10" name="文字方塊 2"/>
          <p:cNvSpPr txBox="1"/>
          <p:nvPr/>
        </p:nvSpPr>
        <p:spPr>
          <a:xfrm>
            <a:off x="6350023" y="6145563"/>
            <a:ext cx="2686470"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Calibri"/>
                <a:ea typeface="新細明體" pitchFamily="18"/>
              </a:rPr>
              <a:t>※</a:t>
            </a:r>
            <a:r>
              <a:rPr lang="zh-TW" sz="1400" b="0" i="0" u="none" strike="noStrike" kern="1200" cap="none" spc="0" baseline="0">
                <a:solidFill>
                  <a:srgbClr val="000000"/>
                </a:solidFill>
                <a:uFillTx/>
                <a:latin typeface="Calibri"/>
                <a:ea typeface="新細明體" pitchFamily="18"/>
              </a:rPr>
              <a:t>此圖以國中端畫面為例</a:t>
            </a:r>
            <a:endParaRPr lang="en-US" sz="1400" b="0" i="0" u="none" strike="noStrike" kern="1200" cap="none" spc="0" baseline="0">
              <a:solidFill>
                <a:srgbClr val="000000"/>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name="Slide191">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DE688A-C3AC-4862-B53B-78A2079471FA}" type="slidenum">
              <a:t>89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755577" y="1268757"/>
            <a:ext cx="7772400" cy="936107"/>
          </a:xfrm>
        </p:spPr>
        <p:txBody>
          <a:bodyPr/>
          <a:lstStyle/>
          <a:p>
            <a:pPr lvl="0"/>
            <a:r>
              <a:rPr lang="zh-TW" b="1">
                <a:solidFill>
                  <a:srgbClr val="953735"/>
                </a:solidFill>
                <a:latin typeface="標楷體" pitchFamily="65"/>
                <a:ea typeface="標楷體" pitchFamily="65"/>
              </a:rPr>
              <a:t>報告及考古題─測驗結果報告</a:t>
            </a:r>
            <a:endParaRPr lang="en-US" b="1">
              <a:solidFill>
                <a:srgbClr val="953735"/>
              </a:solidFill>
              <a:latin typeface="標楷體" pitchFamily="65"/>
              <a:ea typeface="標楷體" pitchFamily="65"/>
            </a:endParaRPr>
          </a:p>
        </p:txBody>
      </p:sp>
      <p:sp>
        <p:nvSpPr>
          <p:cNvPr id="4" name="圓角矩形 3"/>
          <p:cNvSpPr/>
          <p:nvPr/>
        </p:nvSpPr>
        <p:spPr>
          <a:xfrm>
            <a:off x="611559" y="2346021"/>
            <a:ext cx="3528395"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4427981" y="2338587"/>
            <a:ext cx="3742602" cy="367240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385D8A"/>
            </a:solidFill>
            <a:prstDash val="solid"/>
            <a:miter/>
          </a:ln>
        </p:spPr>
        <p:txBody>
          <a:bodyPr vert="horz" wrap="square" lIns="91440" tIns="45720" rIns="91440" bIns="45720" anchor="ctr" anchorCtr="0" compatLnSpc="1">
            <a:no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各年級測驗統計</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猜測率</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個別學生測驗報告</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測驗報告統計表</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施測後回饋訊息</a:t>
            </a:r>
            <a:endParaRPr lang="en-US" sz="2400" b="0" i="0" u="none" strike="noStrike" kern="1200" cap="none" spc="0" baseline="0">
              <a:solidFill>
                <a:srgbClr val="000000"/>
              </a:solidFill>
              <a:uFillTx/>
              <a:latin typeface="標楷體" pitchFamily="65"/>
              <a:ea typeface="標楷體" pitchFamily="65"/>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標楷體" pitchFamily="65"/>
                <a:ea typeface="標楷體" pitchFamily="65"/>
              </a:rPr>
              <a:t>數學科學習教材</a:t>
            </a:r>
            <a:endParaRPr lang="en-US" sz="2400" b="0" i="0" u="none" strike="noStrike" kern="1200" cap="none" spc="0" baseline="0">
              <a:solidFill>
                <a:srgbClr val="000000"/>
              </a:solidFill>
              <a:uFillTx/>
              <a:latin typeface="標楷體" pitchFamily="65"/>
              <a:ea typeface="標楷體" pitchFamily="65"/>
            </a:endParaRPr>
          </a:p>
        </p:txBody>
      </p:sp>
      <p:pic>
        <p:nvPicPr>
          <p:cNvPr id="6" name="圖片 8">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056479" y="2832500"/>
            <a:ext cx="2638556" cy="2699445"/>
          </a:xfrm>
          <a:prstGeom prst="rect">
            <a:avLst/>
          </a:prstGeom>
          <a:noFill/>
          <a:ln cap="flat">
            <a:noFill/>
          </a:ln>
        </p:spPr>
      </p:pic>
      <p:sp>
        <p:nvSpPr>
          <p:cNvPr id="7" name="AutoShape 25"/>
          <p:cNvSpPr/>
          <p:nvPr/>
        </p:nvSpPr>
        <p:spPr>
          <a:xfrm>
            <a:off x="465164" y="3284982"/>
            <a:ext cx="752569" cy="597231"/>
          </a:xfrm>
          <a:custGeom>
            <a:avLst/>
            <a:gdLst>
              <a:gd name="f0" fmla="val 10800000"/>
              <a:gd name="f1" fmla="val 5400000"/>
              <a:gd name="f2" fmla="val 180"/>
              <a:gd name="f3" fmla="val w"/>
              <a:gd name="f4" fmla="val h"/>
              <a:gd name="f5" fmla="val 0"/>
              <a:gd name="f6" fmla="val 21600"/>
              <a:gd name="f7" fmla="val 15300"/>
              <a:gd name="f8" fmla="val 6364"/>
              <a:gd name="f9" fmla="val 3375"/>
              <a:gd name="f10" fmla="val 15236"/>
              <a:gd name="f11" fmla="val 10800"/>
              <a:gd name="f12" fmla="val 1350"/>
              <a:gd name="f13" fmla="val 2700"/>
              <a:gd name="f14" fmla="val 675"/>
              <a:gd name="f15" fmla="+- 0 0 -360"/>
              <a:gd name="f16" fmla="+- 0 0 -270"/>
              <a:gd name="f17" fmla="+- 0 0 -180"/>
              <a:gd name="f18" fmla="+- 0 0 -90"/>
              <a:gd name="f19" fmla="*/ f3 1 21600"/>
              <a:gd name="f20" fmla="*/ f4 1 21600"/>
              <a:gd name="f21" fmla="+- f6 0 f5"/>
              <a:gd name="f22" fmla="*/ f15 f0 1"/>
              <a:gd name="f23" fmla="*/ f16 f0 1"/>
              <a:gd name="f24" fmla="*/ f17 f0 1"/>
              <a:gd name="f25" fmla="*/ f18 f0 1"/>
              <a:gd name="f26" fmla="*/ f21 1 21600"/>
              <a:gd name="f27" fmla="*/ 2147483647 f21 1"/>
              <a:gd name="f28" fmla="*/ 0 f21 1"/>
              <a:gd name="f29" fmla="*/ 3375 f21 1"/>
              <a:gd name="f30" fmla="*/ 6364 f21 1"/>
              <a:gd name="f31" fmla="*/ 19012 f21 1"/>
              <a:gd name="f32" fmla="*/ 15236 f21 1"/>
              <a:gd name="f33" fmla="*/ f22 1 f2"/>
              <a:gd name="f34" fmla="*/ f23 1 f2"/>
              <a:gd name="f35" fmla="*/ f24 1 f2"/>
              <a:gd name="f36" fmla="*/ f25 1 f2"/>
              <a:gd name="f37" fmla="*/ f27 1 21600"/>
              <a:gd name="f38" fmla="*/ f28 1 21600"/>
              <a:gd name="f39" fmla="*/ f29 1 21600"/>
              <a:gd name="f40" fmla="*/ f30 1 21600"/>
              <a:gd name="f41" fmla="*/ f31 1 21600"/>
              <a:gd name="f42" fmla="*/ f32 1 21600"/>
              <a:gd name="f43" fmla="+- f33 0 f1"/>
              <a:gd name="f44" fmla="+- f34 0 f1"/>
              <a:gd name="f45" fmla="+- f35 0 f1"/>
              <a:gd name="f46" fmla="+- f36 0 f1"/>
              <a:gd name="f47" fmla="*/ f37 1 f26"/>
              <a:gd name="f48" fmla="*/ f38 1 f26"/>
              <a:gd name="f49" fmla="*/ f39 1 f26"/>
              <a:gd name="f50" fmla="*/ f41 1 f26"/>
              <a:gd name="f51" fmla="*/ f40 1 f26"/>
              <a:gd name="f52" fmla="*/ f42 1 f26"/>
              <a:gd name="f53" fmla="*/ f49 f19 1"/>
              <a:gd name="f54" fmla="*/ f50 f19 1"/>
              <a:gd name="f55" fmla="*/ f52 f20 1"/>
              <a:gd name="f56" fmla="*/ f51 f20 1"/>
              <a:gd name="f57" fmla="*/ f47 f19 1"/>
              <a:gd name="f58" fmla="*/ f48 f20 1"/>
              <a:gd name="f59" fmla="*/ f48 f19 1"/>
              <a:gd name="f60" fmla="*/ f47 f20 1"/>
            </a:gdLst>
            <a:ahLst/>
            <a:cxnLst>
              <a:cxn ang="3cd4">
                <a:pos x="hc" y="t"/>
              </a:cxn>
              <a:cxn ang="0">
                <a:pos x="r" y="vc"/>
              </a:cxn>
              <a:cxn ang="cd4">
                <a:pos x="hc" y="b"/>
              </a:cxn>
              <a:cxn ang="cd2">
                <a:pos x="l" y="vc"/>
              </a:cxn>
              <a:cxn ang="f43">
                <a:pos x="f57" y="f58"/>
              </a:cxn>
              <a:cxn ang="f44">
                <a:pos x="f59" y="f60"/>
              </a:cxn>
              <a:cxn ang="f45">
                <a:pos x="f57" y="f60"/>
              </a:cxn>
              <a:cxn ang="f46">
                <a:pos x="f57" y="f60"/>
              </a:cxn>
            </a:cxnLst>
            <a:rect l="f53" t="f56" r="f54" b="f55"/>
            <a:pathLst>
              <a:path w="21600" h="21600">
                <a:moveTo>
                  <a:pt x="f7" y="f5"/>
                </a:moveTo>
                <a:lnTo>
                  <a:pt x="f7" y="f8"/>
                </a:lnTo>
                <a:lnTo>
                  <a:pt x="f9" y="f8"/>
                </a:lnTo>
                <a:lnTo>
                  <a:pt x="f9" y="f10"/>
                </a:lnTo>
                <a:lnTo>
                  <a:pt x="f7" y="f10"/>
                </a:lnTo>
                <a:lnTo>
                  <a:pt x="f7" y="f6"/>
                </a:lnTo>
                <a:lnTo>
                  <a:pt x="f6" y="f11"/>
                </a:lnTo>
                <a:lnTo>
                  <a:pt x="f7" y="f5"/>
                </a:lnTo>
                <a:close/>
              </a:path>
              <a:path w="21600" h="21600">
                <a:moveTo>
                  <a:pt x="f12" y="f8"/>
                </a:moveTo>
                <a:lnTo>
                  <a:pt x="f12" y="f10"/>
                </a:lnTo>
                <a:lnTo>
                  <a:pt x="f13" y="f10"/>
                </a:lnTo>
                <a:lnTo>
                  <a:pt x="f13" y="f8"/>
                </a:lnTo>
                <a:lnTo>
                  <a:pt x="f12" y="f8"/>
                </a:lnTo>
                <a:close/>
              </a:path>
              <a:path w="21600" h="21600">
                <a:moveTo>
                  <a:pt x="f5" y="f8"/>
                </a:moveTo>
                <a:lnTo>
                  <a:pt x="f5" y="f10"/>
                </a:lnTo>
                <a:lnTo>
                  <a:pt x="f14" y="f10"/>
                </a:lnTo>
                <a:lnTo>
                  <a:pt x="f14" y="f8"/>
                </a:lnTo>
                <a:lnTo>
                  <a:pt x="f5" y="f8"/>
                </a:lnTo>
                <a:close/>
              </a:path>
            </a:pathLst>
          </a:custGeom>
          <a:solidFill>
            <a:srgbClr val="FF0000"/>
          </a:solidFill>
          <a:ln w="9528" cap="flat">
            <a:solidFill>
              <a:srgbClr val="FF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000000"/>
              </a:solidFill>
              <a:uFillTx/>
              <a:latin typeface="Times New Roman" pitchFamily="18"/>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標題 1"/>
          <p:cNvSpPr txBox="1">
            <a:spLocks noGrp="1"/>
          </p:cNvSpPr>
          <p:nvPr>
            <p:ph type="title"/>
          </p:nvPr>
        </p:nvSpPr>
        <p:spPr>
          <a:xfrm>
            <a:off x="457200" y="260649"/>
            <a:ext cx="8229600" cy="1143000"/>
          </a:xfrm>
        </p:spPr>
        <p:txBody>
          <a:bodyPr/>
          <a:lstStyle/>
          <a:p>
            <a:pPr lvl="0"/>
            <a:r>
              <a:rPr lang="zh-TW" sz="4000">
                <a:solidFill>
                  <a:srgbClr val="953735"/>
                </a:solidFill>
                <a:latin typeface="Times New Roman" pitchFamily="18"/>
                <a:ea typeface="標楷體" pitchFamily="65"/>
                <a:cs typeface="Times New Roman" pitchFamily="18"/>
              </a:rPr>
              <a:t>篩選測驗及成長測驗</a:t>
            </a:r>
          </a:p>
        </p:txBody>
      </p:sp>
      <p:sp>
        <p:nvSpPr>
          <p:cNvPr id="3" name="內容版面配置區 2"/>
          <p:cNvSpPr txBox="1"/>
          <p:nvPr/>
        </p:nvSpPr>
        <p:spPr>
          <a:xfrm>
            <a:off x="457200" y="1412876"/>
            <a:ext cx="8229600" cy="719980"/>
          </a:xfrm>
          <a:prstGeom prst="rect">
            <a:avLst/>
          </a:prstGeom>
          <a:noFill/>
          <a:ln cap="flat">
            <a:noFill/>
          </a:ln>
        </p:spPr>
        <p:txBody>
          <a:bodyPr vert="horz" wrap="square" lIns="91440" tIns="45720" rIns="91440" bIns="45720" anchor="t" anchorCtr="0" compatLnSpc="1">
            <a:noAutofit/>
          </a:bodyPr>
          <a:lstStyle/>
          <a:p>
            <a:pPr marL="342003" marR="0" lvl="0" indent="-342003" algn="just" defTabSz="914400" rtl="0" fontAlgn="auto" hangingPunct="1">
              <a:lnSpc>
                <a:spcPct val="100000"/>
              </a:lnSpc>
              <a:spcBef>
                <a:spcPts val="670"/>
              </a:spcBef>
              <a:spcAft>
                <a:spcPts val="0"/>
              </a:spcAft>
              <a:buSzPct val="100000"/>
              <a:buFont typeface="Wingdings" pitchFamily="2"/>
              <a:buChar char="Ø"/>
              <a:tabLst/>
              <a:defRPr sz="1800" b="0" i="0" u="none" strike="noStrike" kern="0" cap="none" spc="0" baseline="0">
                <a:solidFill>
                  <a:srgbClr val="000000"/>
                </a:solidFill>
                <a:uFillTx/>
              </a:defRPr>
            </a:pPr>
            <a:r>
              <a:rPr lang="zh-TW" sz="2400" b="0" i="0" u="none" strike="noStrike" kern="1200" cap="none" spc="0" baseline="0">
                <a:solidFill>
                  <a:srgbClr val="000000"/>
                </a:solidFill>
                <a:uFillTx/>
                <a:latin typeface="Times New Roman" pitchFamily="18"/>
                <a:ea typeface="標楷體" pitchFamily="65"/>
                <a:cs typeface="Times New Roman" pitchFamily="18"/>
              </a:rPr>
              <a:t>學生名單及個案名單可至系統「</a:t>
            </a:r>
            <a:r>
              <a:rPr lang="zh-TW" sz="2400" b="1" i="0" u="none" strike="noStrike" kern="1200" cap="none" spc="0" baseline="0">
                <a:solidFill>
                  <a:srgbClr val="000000"/>
                </a:solidFill>
                <a:uFillTx/>
                <a:latin typeface="Times New Roman" pitchFamily="18"/>
                <a:ea typeface="標楷體" pitchFamily="65"/>
                <a:cs typeface="Times New Roman" pitchFamily="18"/>
              </a:rPr>
              <a:t>學生資料管理」功能</a:t>
            </a:r>
            <a:r>
              <a:rPr lang="zh-TW" sz="2400" b="0" i="0" u="none" strike="noStrike" kern="1200" cap="none" spc="0" baseline="0">
                <a:solidFill>
                  <a:srgbClr val="000000"/>
                </a:solidFill>
                <a:uFillTx/>
                <a:latin typeface="Times New Roman" pitchFamily="18"/>
                <a:ea typeface="標楷體" pitchFamily="65"/>
                <a:cs typeface="Times New Roman" pitchFamily="18"/>
              </a:rPr>
              <a:t>查閱。</a:t>
            </a:r>
            <a:endParaRPr lang="en-US" sz="24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4"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60B2EA8-623E-40B8-9AFC-44D0832E3653}" type="slidenum">
              <a:t>9</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graphicFrame>
        <p:nvGraphicFramePr>
          <p:cNvPr id="5" name="內容版面配置區 4"/>
          <p:cNvGraphicFramePr>
            <a:graphicFrameLocks noGrp="1"/>
          </p:cNvGraphicFramePr>
          <p:nvPr>
            <p:ph idx="1"/>
          </p:nvPr>
        </p:nvGraphicFramePr>
        <p:xfrm>
          <a:off x="457200" y="1916829"/>
          <a:ext cx="8229598" cy="4440084"/>
        </p:xfrm>
        <a:graphic>
          <a:graphicData uri="http://schemas.openxmlformats.org/drawingml/2006/table">
            <a:tbl>
              <a:tblPr firstRow="1" bandRow="1">
                <a:effectLst/>
                <a:tableStyleId>{93296810-A885-4BE3-A3E7-6D5BEEA58F35}</a:tableStyleId>
              </a:tblPr>
              <a:tblGrid>
                <a:gridCol w="1378494">
                  <a:extLst>
                    <a:ext uri="{9D8B030D-6E8A-4147-A177-3AD203B41FA5}">
                      <a16:colId xmlns:a16="http://schemas.microsoft.com/office/drawing/2014/main" val="3514539231"/>
                    </a:ext>
                  </a:extLst>
                </a:gridCol>
                <a:gridCol w="1296143">
                  <a:extLst>
                    <a:ext uri="{9D8B030D-6E8A-4147-A177-3AD203B41FA5}">
                      <a16:colId xmlns:a16="http://schemas.microsoft.com/office/drawing/2014/main" val="3075772283"/>
                    </a:ext>
                  </a:extLst>
                </a:gridCol>
                <a:gridCol w="3456386">
                  <a:extLst>
                    <a:ext uri="{9D8B030D-6E8A-4147-A177-3AD203B41FA5}">
                      <a16:colId xmlns:a16="http://schemas.microsoft.com/office/drawing/2014/main" val="3662219303"/>
                    </a:ext>
                  </a:extLst>
                </a:gridCol>
                <a:gridCol w="2098575">
                  <a:extLst>
                    <a:ext uri="{9D8B030D-6E8A-4147-A177-3AD203B41FA5}">
                      <a16:colId xmlns:a16="http://schemas.microsoft.com/office/drawing/2014/main" val="2831639512"/>
                    </a:ext>
                  </a:extLst>
                </a:gridCol>
              </a:tblGrid>
              <a:tr h="446821">
                <a:tc>
                  <a:txBody>
                    <a:bodyPr/>
                    <a:lstStyle/>
                    <a:p>
                      <a:pPr lvl="0" algn="ctr"/>
                      <a:r>
                        <a:rPr lang="zh-TW" sz="2000">
                          <a:latin typeface="標楷體" pitchFamily="65"/>
                          <a:ea typeface="標楷體" pitchFamily="65"/>
                        </a:rPr>
                        <a:t>測驗名稱</a:t>
                      </a:r>
                      <a:endParaRPr lang="en-US" sz="2000">
                        <a:latin typeface="標楷體" pitchFamily="65"/>
                        <a:ea typeface="標楷體" pitchFamily="65"/>
                        <a:cs typeface="Times New Roman" pitchFamily="18"/>
                      </a:endParaRPr>
                    </a:p>
                  </a:txBody>
                  <a:tcPr/>
                </a:tc>
                <a:tc>
                  <a:txBody>
                    <a:bodyPr/>
                    <a:lstStyle/>
                    <a:p>
                      <a:pPr lvl="0" algn="ctr"/>
                      <a:r>
                        <a:rPr lang="zh-TW" sz="2000">
                          <a:latin typeface="標楷體" pitchFamily="65"/>
                          <a:ea typeface="標楷體" pitchFamily="65"/>
                        </a:rPr>
                        <a:t>測驗對象</a:t>
                      </a:r>
                      <a:endParaRPr lang="en-US" sz="2000">
                        <a:latin typeface="標楷體" pitchFamily="65"/>
                        <a:ea typeface="標楷體" pitchFamily="65"/>
                        <a:cs typeface="Times New Roman" pitchFamily="18"/>
                      </a:endParaRPr>
                    </a:p>
                  </a:txBody>
                  <a:tcPr/>
                </a:tc>
                <a:tc>
                  <a:txBody>
                    <a:bodyPr/>
                    <a:lstStyle/>
                    <a:p>
                      <a:pPr lvl="0" algn="ctr"/>
                      <a:r>
                        <a:rPr lang="zh-TW" sz="2000">
                          <a:latin typeface="標楷體" pitchFamily="65"/>
                          <a:ea typeface="標楷體" pitchFamily="65"/>
                        </a:rPr>
                        <a:t>測驗科目</a:t>
                      </a:r>
                      <a:endParaRPr lang="en-US" sz="2000">
                        <a:latin typeface="標楷體" pitchFamily="65"/>
                        <a:ea typeface="標楷體" pitchFamily="65"/>
                        <a:cs typeface="Times New Roman" pitchFamily="18"/>
                      </a:endParaRPr>
                    </a:p>
                  </a:txBody>
                  <a:tcPr/>
                </a:tc>
                <a:tc>
                  <a:txBody>
                    <a:bodyPr/>
                    <a:lstStyle/>
                    <a:p>
                      <a:pPr lvl="0" algn="ctr"/>
                      <a:r>
                        <a:rPr lang="zh-TW" sz="2000">
                          <a:latin typeface="標楷體" pitchFamily="65"/>
                          <a:ea typeface="標楷體" pitchFamily="65"/>
                        </a:rPr>
                        <a:t>測驗時間</a:t>
                      </a:r>
                      <a:endParaRPr lang="en-US" sz="2000">
                        <a:latin typeface="標楷體" pitchFamily="65"/>
                        <a:ea typeface="標楷體" pitchFamily="65"/>
                        <a:cs typeface="Times New Roman" pitchFamily="18"/>
                      </a:endParaRPr>
                    </a:p>
                  </a:txBody>
                  <a:tcPr/>
                </a:tc>
                <a:extLst>
                  <a:ext uri="{0D108BD9-81ED-4DB2-BD59-A6C34878D82A}">
                    <a16:rowId xmlns:a16="http://schemas.microsoft.com/office/drawing/2014/main" val="2790481098"/>
                  </a:ext>
                </a:extLst>
              </a:tr>
              <a:tr h="921331">
                <a:tc rowSpan="2">
                  <a:txBody>
                    <a:bodyPr/>
                    <a:lstStyle/>
                    <a:p>
                      <a:pPr lvl="0" algn="just"/>
                      <a:r>
                        <a:rPr lang="zh-TW" sz="2000" kern="1200">
                          <a:latin typeface="標楷體" pitchFamily="65"/>
                          <a:ea typeface="標楷體" pitchFamily="65"/>
                        </a:rPr>
                        <a:t>篩選測驗</a:t>
                      </a:r>
                      <a:endParaRPr lang="en-US" sz="2000" b="1">
                        <a:latin typeface="標楷體" pitchFamily="65"/>
                        <a:ea typeface="標楷體" pitchFamily="65"/>
                        <a:cs typeface="Times New Roman" pitchFamily="18"/>
                      </a:endParaRPr>
                    </a:p>
                  </a:txBody>
                  <a:tcPr anchor="ctr"/>
                </a:tc>
                <a:tc>
                  <a:txBody>
                    <a:bodyPr/>
                    <a:lstStyle/>
                    <a:p>
                      <a:pPr marL="0" lvl="0" algn="just" defTabSz="914400" rtl="0" hangingPunct="1">
                        <a:lnSpc>
                          <a:spcPct val="100000"/>
                        </a:lnSpc>
                        <a:spcAft>
                          <a:spcPts val="0"/>
                        </a:spcAft>
                      </a:pPr>
                      <a:r>
                        <a:rPr lang="zh-TW" sz="2000" kern="1200">
                          <a:latin typeface="標楷體" pitchFamily="65"/>
                          <a:ea typeface="標楷體" pitchFamily="65"/>
                        </a:rPr>
                        <a:t>學生名單</a:t>
                      </a:r>
                      <a:endParaRPr lang="en-US" sz="2000" kern="1200">
                        <a:latin typeface="標楷體" pitchFamily="65"/>
                        <a:ea typeface="標楷體" pitchFamily="65"/>
                      </a:endParaRPr>
                    </a:p>
                  </a:txBody>
                  <a:tcPr marL="68580" marR="68580" marT="0" marB="0" anchor="ctr"/>
                </a:tc>
                <a:tc>
                  <a:txBody>
                    <a:bodyPr/>
                    <a:lstStyle/>
                    <a:p>
                      <a:pPr marL="0" lvl="0" algn="just" defTabSz="914400" rtl="0" hangingPunct="1">
                        <a:lnSpc>
                          <a:spcPct val="100000"/>
                        </a:lnSpc>
                        <a:spcAft>
                          <a:spcPts val="0"/>
                        </a:spcAft>
                      </a:pPr>
                      <a:r>
                        <a:rPr lang="zh-TW" sz="2000" kern="1200">
                          <a:latin typeface="標楷體" pitchFamily="65"/>
                          <a:ea typeface="標楷體" pitchFamily="65"/>
                        </a:rPr>
                        <a:t>各科皆為</a:t>
                      </a:r>
                      <a:r>
                        <a:rPr lang="zh-TW" sz="2000" kern="1200">
                          <a:solidFill>
                            <a:srgbClr val="FF0000"/>
                          </a:solidFill>
                          <a:latin typeface="標楷體" pitchFamily="65"/>
                          <a:ea typeface="標楷體" pitchFamily="65"/>
                        </a:rPr>
                        <a:t>選考</a:t>
                      </a:r>
                      <a:r>
                        <a:rPr lang="zh-TW" sz="2000" kern="1200">
                          <a:latin typeface="標楷體" pitchFamily="65"/>
                          <a:ea typeface="標楷體" pitchFamily="65"/>
                        </a:rPr>
                        <a:t>，</a:t>
                      </a:r>
                      <a:endParaRPr lang="en-US" sz="2000" kern="1200">
                        <a:latin typeface="標楷體" pitchFamily="65"/>
                        <a:ea typeface="標楷體" pitchFamily="65"/>
                      </a:endParaRPr>
                    </a:p>
                    <a:p>
                      <a:pPr marL="0" lvl="0" algn="just" defTabSz="914400" rtl="0" hangingPunct="1">
                        <a:lnSpc>
                          <a:spcPct val="100000"/>
                        </a:lnSpc>
                        <a:spcAft>
                          <a:spcPts val="0"/>
                        </a:spcAft>
                      </a:pPr>
                      <a:r>
                        <a:rPr lang="zh-TW" sz="2000" kern="1200">
                          <a:latin typeface="標楷體" pitchFamily="65"/>
                          <a:ea typeface="標楷體" pitchFamily="65"/>
                        </a:rPr>
                        <a:t>考科由學校勾選或匯入系統</a:t>
                      </a:r>
                      <a:endParaRPr lang="zh-TW" sz="2000" kern="1200">
                        <a:solidFill>
                          <a:srgbClr val="FF0000"/>
                        </a:solidFill>
                        <a:latin typeface="標楷體" pitchFamily="65"/>
                        <a:ea typeface="標楷體" pitchFamily="65"/>
                        <a:cs typeface="Times New Roman" pitchFamily="18"/>
                      </a:endParaRPr>
                    </a:p>
                  </a:txBody>
                  <a:tcPr marL="68580" marR="68580" marT="0" marB="0" anchor="ctr"/>
                </a:tc>
                <a:tc rowSpan="2">
                  <a:txBody>
                    <a:bodyPr/>
                    <a:lstStyle/>
                    <a:p>
                      <a:pPr marL="0" lvl="0" algn="just" defTabSz="914400" rtl="0" hangingPunct="1">
                        <a:lnSpc>
                          <a:spcPct val="100000"/>
                        </a:lnSpc>
                        <a:spcAft>
                          <a:spcPts val="0"/>
                        </a:spcAft>
                      </a:pPr>
                      <a:r>
                        <a:rPr lang="zh-TW" sz="2000" kern="1200">
                          <a:latin typeface="標楷體" pitchFamily="65"/>
                          <a:ea typeface="標楷體" pitchFamily="65"/>
                        </a:rPr>
                        <a:t>每學年第二學期期末</a:t>
                      </a:r>
                      <a:endParaRPr lang="en-US" sz="2000" kern="1200">
                        <a:latin typeface="標楷體" pitchFamily="65"/>
                        <a:ea typeface="標楷體" pitchFamily="65"/>
                      </a:endParaRPr>
                    </a:p>
                    <a:p>
                      <a:pPr marL="0" lvl="0" algn="just" defTabSz="914400" rtl="0" hangingPunct="1">
                        <a:lnSpc>
                          <a:spcPct val="100000"/>
                        </a:lnSpc>
                        <a:spcAft>
                          <a:spcPts val="0"/>
                        </a:spcAft>
                      </a:pPr>
                      <a:r>
                        <a:rPr lang="en-US" sz="2000" kern="1200">
                          <a:solidFill>
                            <a:srgbClr val="000000"/>
                          </a:solidFill>
                          <a:latin typeface="標楷體" pitchFamily="65"/>
                          <a:ea typeface="標楷體" pitchFamily="65"/>
                          <a:cs typeface="Times New Roman" pitchFamily="18"/>
                        </a:rPr>
                        <a:t>(</a:t>
                      </a:r>
                      <a:r>
                        <a:rPr lang="zh-TW" sz="2000" kern="1200">
                          <a:solidFill>
                            <a:srgbClr val="000000"/>
                          </a:solidFill>
                          <a:latin typeface="標楷體" pitchFamily="65"/>
                          <a:ea typeface="標楷體" pitchFamily="65"/>
                          <a:cs typeface="Times New Roman" pitchFamily="18"/>
                        </a:rPr>
                        <a:t>約為</a:t>
                      </a:r>
                      <a:r>
                        <a:rPr lang="en-US" sz="2000" kern="1200">
                          <a:solidFill>
                            <a:srgbClr val="000000"/>
                          </a:solidFill>
                          <a:latin typeface="標楷體" pitchFamily="65"/>
                          <a:ea typeface="標楷體" pitchFamily="65"/>
                          <a:cs typeface="Times New Roman" pitchFamily="18"/>
                        </a:rPr>
                        <a:t>5~6</a:t>
                      </a:r>
                      <a:r>
                        <a:rPr lang="zh-TW" sz="2000" kern="1200">
                          <a:solidFill>
                            <a:srgbClr val="000000"/>
                          </a:solidFill>
                          <a:latin typeface="標楷體" pitchFamily="65"/>
                          <a:ea typeface="標楷體" pitchFamily="65"/>
                          <a:cs typeface="Times New Roman" pitchFamily="18"/>
                        </a:rPr>
                        <a:t>月</a:t>
                      </a:r>
                      <a:r>
                        <a:rPr lang="en-US" sz="2000" kern="1200">
                          <a:solidFill>
                            <a:srgbClr val="000000"/>
                          </a:solidFill>
                          <a:latin typeface="標楷體" pitchFamily="65"/>
                          <a:ea typeface="標楷體" pitchFamily="65"/>
                          <a:cs typeface="Times New Roman" pitchFamily="18"/>
                        </a:rPr>
                        <a:t>)</a:t>
                      </a:r>
                      <a:endParaRPr lang="zh-TW" sz="2000" kern="1200">
                        <a:solidFill>
                          <a:srgbClr val="000000"/>
                        </a:solidFill>
                        <a:latin typeface="標楷體" pitchFamily="65"/>
                        <a:ea typeface="標楷體" pitchFamily="65"/>
                        <a:cs typeface="Times New Roman" pitchFamily="18"/>
                      </a:endParaRPr>
                    </a:p>
                  </a:txBody>
                  <a:tcPr marL="68580" marR="68580" marT="0" marB="0" anchor="ctr"/>
                </a:tc>
                <a:extLst>
                  <a:ext uri="{0D108BD9-81ED-4DB2-BD59-A6C34878D82A}">
                    <a16:rowId xmlns:a16="http://schemas.microsoft.com/office/drawing/2014/main" val="4129562684"/>
                  </a:ext>
                </a:extLst>
              </a:tr>
              <a:tr h="1008107">
                <a:tc vMerge="1">
                  <a:txBody>
                    <a:bodyPr/>
                    <a:lstStyle/>
                    <a:p>
                      <a:endParaRPr lang="zh-TW" altLang="en-US"/>
                    </a:p>
                  </a:txBody>
                  <a:tcPr/>
                </a:tc>
                <a:tc>
                  <a:txBody>
                    <a:bodyPr/>
                    <a:lstStyle/>
                    <a:p>
                      <a:pPr marL="0" marR="0" lvl="0" indent="0" algn="just" defTabSz="914400" rtl="0" fontAlgn="auto" hangingPunct="1">
                        <a:lnSpc>
                          <a:spcPct val="100000"/>
                        </a:lnSpc>
                        <a:spcBef>
                          <a:spcPts val="0"/>
                        </a:spcBef>
                        <a:spcAft>
                          <a:spcPts val="0"/>
                        </a:spcAft>
                        <a:buNone/>
                        <a:tabLst/>
                      </a:pPr>
                      <a:r>
                        <a:rPr lang="zh-TW" sz="2000" kern="1200">
                          <a:solidFill>
                            <a:srgbClr val="000000"/>
                          </a:solidFill>
                          <a:latin typeface="標楷體" pitchFamily="65"/>
                          <a:ea typeface="標楷體" pitchFamily="65"/>
                        </a:rPr>
                        <a:t>個案名單</a:t>
                      </a:r>
                    </a:p>
                  </a:txBody>
                  <a:tcPr marL="68580" marR="68580" marT="0" marB="0" anchor="ctr"/>
                </a:tc>
                <a:tc>
                  <a:txBody>
                    <a:bodyPr/>
                    <a:lstStyle/>
                    <a:p>
                      <a:pPr marL="0" lvl="0" algn="just" defTabSz="914400" rtl="0" hangingPunct="1">
                        <a:lnSpc>
                          <a:spcPct val="100000"/>
                        </a:lnSpc>
                        <a:spcAft>
                          <a:spcPts val="0"/>
                        </a:spcAft>
                      </a:pPr>
                      <a:r>
                        <a:rPr lang="en-US" sz="2000" kern="1200">
                          <a:solidFill>
                            <a:srgbClr val="000000"/>
                          </a:solidFill>
                          <a:latin typeface="標楷體" pitchFamily="65"/>
                          <a:ea typeface="標楷體" pitchFamily="65"/>
                        </a:rPr>
                        <a:t>1.</a:t>
                      </a:r>
                      <a:r>
                        <a:rPr lang="zh-TW" sz="2000" kern="1200">
                          <a:solidFill>
                            <a:srgbClr val="000000"/>
                          </a:solidFill>
                          <a:latin typeface="標楷體" pitchFamily="65"/>
                          <a:ea typeface="標楷體" pitchFamily="65"/>
                        </a:rPr>
                        <a:t>前一年篩選測驗、成長測驗未通過之科目，系統將鎖定為</a:t>
                      </a:r>
                      <a:r>
                        <a:rPr lang="en-US" sz="2000" kern="1200">
                          <a:solidFill>
                            <a:srgbClr val="000000"/>
                          </a:solidFill>
                          <a:latin typeface="標楷體" pitchFamily="65"/>
                          <a:ea typeface="標楷體" pitchFamily="65"/>
                        </a:rPr>
                        <a:t/>
                      </a:r>
                      <a:br>
                        <a:rPr lang="en-US" sz="2000" kern="1200">
                          <a:solidFill>
                            <a:srgbClr val="000000"/>
                          </a:solidFill>
                          <a:latin typeface="標楷體" pitchFamily="65"/>
                          <a:ea typeface="標楷體" pitchFamily="65"/>
                        </a:rPr>
                      </a:br>
                      <a:r>
                        <a:rPr lang="zh-TW" sz="2000" kern="1200">
                          <a:solidFill>
                            <a:srgbClr val="FF0000"/>
                          </a:solidFill>
                          <a:latin typeface="標楷體" pitchFamily="65"/>
                          <a:ea typeface="標楷體" pitchFamily="65"/>
                        </a:rPr>
                        <a:t>必考</a:t>
                      </a:r>
                      <a:r>
                        <a:rPr lang="zh-TW" sz="2000" kern="1200">
                          <a:solidFill>
                            <a:srgbClr val="000000"/>
                          </a:solidFill>
                          <a:latin typeface="標楷體" pitchFamily="65"/>
                          <a:ea typeface="標楷體" pitchFamily="65"/>
                        </a:rPr>
                        <a:t>，其餘為選考</a:t>
                      </a:r>
                      <a:endParaRPr lang="en-US" sz="2000" kern="1200">
                        <a:solidFill>
                          <a:srgbClr val="000000"/>
                        </a:solidFill>
                        <a:latin typeface="標楷體" pitchFamily="65"/>
                        <a:ea typeface="標楷體" pitchFamily="65"/>
                      </a:endParaRPr>
                    </a:p>
                    <a:p>
                      <a:pPr marL="0" lvl="0" algn="just" defTabSz="914400" rtl="0" hangingPunct="1">
                        <a:lnSpc>
                          <a:spcPct val="100000"/>
                        </a:lnSpc>
                        <a:spcAft>
                          <a:spcPts val="0"/>
                        </a:spcAft>
                      </a:pPr>
                      <a:r>
                        <a:rPr lang="en-US" sz="2000" kern="1200">
                          <a:solidFill>
                            <a:srgbClr val="000000"/>
                          </a:solidFill>
                          <a:latin typeface="標楷體" pitchFamily="65"/>
                          <a:ea typeface="標楷體" pitchFamily="65"/>
                        </a:rPr>
                        <a:t>2.</a:t>
                      </a:r>
                      <a:r>
                        <a:rPr lang="zh-TW" sz="2000" kern="1200">
                          <a:solidFill>
                            <a:srgbClr val="000000"/>
                          </a:solidFill>
                          <a:latin typeface="標楷體" pitchFamily="65"/>
                          <a:ea typeface="標楷體" pitchFamily="65"/>
                        </a:rPr>
                        <a:t>手動轉入之個案，其預計受輔科目將鎖定為必考。</a:t>
                      </a:r>
                      <a:endParaRPr lang="en-US" sz="2000" kern="1200">
                        <a:solidFill>
                          <a:srgbClr val="000000"/>
                        </a:solidFill>
                        <a:latin typeface="標楷體" pitchFamily="65"/>
                        <a:ea typeface="標楷體" pitchFamily="65"/>
                      </a:endParaRPr>
                    </a:p>
                  </a:txBody>
                  <a:tcPr marL="68580" marR="68580" marT="0" marB="0" anchor="ctr"/>
                </a:tc>
                <a:tc vMerge="1">
                  <a:txBody>
                    <a:bodyPr/>
                    <a:lstStyle/>
                    <a:p>
                      <a:endParaRPr lang="zh-TW" altLang="en-US"/>
                    </a:p>
                  </a:txBody>
                  <a:tcPr/>
                </a:tc>
                <a:extLst>
                  <a:ext uri="{0D108BD9-81ED-4DB2-BD59-A6C34878D82A}">
                    <a16:rowId xmlns:a16="http://schemas.microsoft.com/office/drawing/2014/main" val="959503681"/>
                  </a:ext>
                </a:extLst>
              </a:tr>
              <a:tr h="1547932">
                <a:tc>
                  <a:txBody>
                    <a:bodyPr/>
                    <a:lstStyle/>
                    <a:p>
                      <a:pPr lvl="0" algn="just"/>
                      <a:r>
                        <a:rPr lang="zh-TW" sz="2000" kern="1200">
                          <a:latin typeface="標楷體" pitchFamily="65"/>
                          <a:ea typeface="標楷體" pitchFamily="65"/>
                        </a:rPr>
                        <a:t>成長測驗</a:t>
                      </a:r>
                      <a:endParaRPr lang="en-US" sz="2000" b="1">
                        <a:latin typeface="標楷體" pitchFamily="65"/>
                        <a:ea typeface="標楷體" pitchFamily="65"/>
                        <a:cs typeface="Times New Roman" pitchFamily="18"/>
                      </a:endParaRPr>
                    </a:p>
                  </a:txBody>
                  <a:tcPr anchor="ctr"/>
                </a:tc>
                <a:tc>
                  <a:txBody>
                    <a:bodyPr/>
                    <a:lstStyle/>
                    <a:p>
                      <a:pPr marL="0" marR="0" lvl="0" indent="0" algn="just" defTabSz="914400" rtl="0" fontAlgn="auto" hangingPunct="1">
                        <a:lnSpc>
                          <a:spcPct val="100000"/>
                        </a:lnSpc>
                        <a:spcBef>
                          <a:spcPts val="0"/>
                        </a:spcBef>
                        <a:spcAft>
                          <a:spcPts val="0"/>
                        </a:spcAft>
                        <a:buNone/>
                        <a:tabLst/>
                      </a:pPr>
                      <a:r>
                        <a:rPr lang="zh-TW" sz="2000" kern="1200">
                          <a:latin typeface="標楷體" pitchFamily="65"/>
                          <a:ea typeface="標楷體" pitchFamily="65"/>
                        </a:rPr>
                        <a:t>個案名單</a:t>
                      </a:r>
                      <a:endParaRPr lang="zh-TW" sz="2000" kern="1200">
                        <a:solidFill>
                          <a:srgbClr val="000000"/>
                        </a:solidFill>
                        <a:latin typeface="標楷體" pitchFamily="65"/>
                        <a:ea typeface="標楷體" pitchFamily="65"/>
                        <a:cs typeface="Times New Roman" pitchFamily="18"/>
                      </a:endParaRPr>
                    </a:p>
                  </a:txBody>
                  <a:tcPr marL="68580" marR="68580" marT="0" marB="0" anchor="ctr"/>
                </a:tc>
                <a:tc>
                  <a:txBody>
                    <a:bodyPr/>
                    <a:lstStyle/>
                    <a:p>
                      <a:pPr marL="0" lvl="0" algn="just" defTabSz="914400" rtl="0" hangingPunct="1">
                        <a:lnSpc>
                          <a:spcPct val="100000"/>
                        </a:lnSpc>
                        <a:spcAft>
                          <a:spcPts val="0"/>
                        </a:spcAft>
                      </a:pPr>
                      <a:r>
                        <a:rPr lang="en-US" sz="2000" kern="1200">
                          <a:latin typeface="標楷體" pitchFamily="65"/>
                          <a:ea typeface="標楷體" pitchFamily="65"/>
                        </a:rPr>
                        <a:t>1.</a:t>
                      </a:r>
                      <a:r>
                        <a:rPr lang="zh-TW" sz="2000" kern="1200">
                          <a:latin typeface="標楷體" pitchFamily="65"/>
                          <a:ea typeface="標楷體" pitchFamily="65"/>
                        </a:rPr>
                        <a:t>當年篩選測驗未通過</a:t>
                      </a:r>
                      <a:r>
                        <a:rPr lang="zh-TW" sz="2000" kern="1200">
                          <a:solidFill>
                            <a:srgbClr val="000000"/>
                          </a:solidFill>
                          <a:latin typeface="標楷體" pitchFamily="65"/>
                          <a:ea typeface="標楷體" pitchFamily="65"/>
                        </a:rPr>
                        <a:t>之</a:t>
                      </a:r>
                      <a:r>
                        <a:rPr lang="zh-TW" sz="2000" kern="1200">
                          <a:latin typeface="標楷體" pitchFamily="65"/>
                          <a:ea typeface="標楷體" pitchFamily="65"/>
                        </a:rPr>
                        <a:t>科目</a:t>
                      </a:r>
                      <a:r>
                        <a:rPr lang="zh-TW" sz="2000" kern="1200">
                          <a:solidFill>
                            <a:srgbClr val="000000"/>
                          </a:solidFill>
                          <a:latin typeface="標楷體" pitchFamily="65"/>
                          <a:ea typeface="標楷體" pitchFamily="65"/>
                        </a:rPr>
                        <a:t>，</a:t>
                      </a:r>
                      <a:r>
                        <a:rPr lang="zh-TW" sz="2000" kern="1200">
                          <a:latin typeface="標楷體" pitchFamily="65"/>
                          <a:ea typeface="標楷體" pitchFamily="65"/>
                        </a:rPr>
                        <a:t>系統將鎖定為</a:t>
                      </a:r>
                      <a:r>
                        <a:rPr lang="zh-TW" sz="2000" kern="1200">
                          <a:solidFill>
                            <a:srgbClr val="FF0000"/>
                          </a:solidFill>
                          <a:latin typeface="標楷體" pitchFamily="65"/>
                          <a:ea typeface="標楷體" pitchFamily="65"/>
                        </a:rPr>
                        <a:t>必考</a:t>
                      </a:r>
                      <a:r>
                        <a:rPr lang="zh-TW" sz="2000" kern="1200">
                          <a:latin typeface="標楷體" pitchFamily="65"/>
                          <a:ea typeface="標楷體" pitchFamily="65"/>
                        </a:rPr>
                        <a:t>，其餘為選考</a:t>
                      </a:r>
                      <a:endParaRPr lang="en-US" sz="2000" kern="1200">
                        <a:latin typeface="標楷體" pitchFamily="65"/>
                        <a:ea typeface="標楷體" pitchFamily="65"/>
                      </a:endParaRPr>
                    </a:p>
                    <a:p>
                      <a:pPr marL="0" marR="0" lvl="0" indent="0" algn="just" defTabSz="914400" rtl="0" fontAlgn="auto" hangingPunct="1">
                        <a:lnSpc>
                          <a:spcPct val="100000"/>
                        </a:lnSpc>
                        <a:spcBef>
                          <a:spcPts val="0"/>
                        </a:spcBef>
                        <a:spcAft>
                          <a:spcPts val="0"/>
                        </a:spcAft>
                        <a:buNone/>
                        <a:tabLst/>
                      </a:pPr>
                      <a:r>
                        <a:rPr lang="en-US" sz="2000" kern="1200">
                          <a:solidFill>
                            <a:srgbClr val="000000"/>
                          </a:solidFill>
                          <a:latin typeface="標楷體" pitchFamily="65"/>
                          <a:ea typeface="標楷體" pitchFamily="65"/>
                          <a:cs typeface="Times New Roman" pitchFamily="18"/>
                        </a:rPr>
                        <a:t>2.</a:t>
                      </a:r>
                      <a:r>
                        <a:rPr lang="zh-TW" sz="2000" kern="1200">
                          <a:solidFill>
                            <a:srgbClr val="000000"/>
                          </a:solidFill>
                          <a:latin typeface="標楷體" pitchFamily="65"/>
                          <a:ea typeface="標楷體" pitchFamily="65"/>
                        </a:rPr>
                        <a:t>手動轉入之個案，其預計受輔科目將鎖定為必考。</a:t>
                      </a:r>
                    </a:p>
                  </a:txBody>
                  <a:tcPr marL="68580" marR="68580" marT="0" marB="0" anchor="ctr"/>
                </a:tc>
                <a:tc>
                  <a:txBody>
                    <a:bodyPr/>
                    <a:lstStyle/>
                    <a:p>
                      <a:pPr marL="0" lvl="0" algn="just" defTabSz="914400" rtl="0" hangingPunct="1">
                        <a:lnSpc>
                          <a:spcPct val="100000"/>
                        </a:lnSpc>
                        <a:spcAft>
                          <a:spcPts val="0"/>
                        </a:spcAft>
                      </a:pPr>
                      <a:r>
                        <a:rPr lang="zh-TW" sz="2000" kern="1200">
                          <a:latin typeface="標楷體" pitchFamily="65"/>
                          <a:ea typeface="標楷體" pitchFamily="65"/>
                        </a:rPr>
                        <a:t>每學年第一學期期末</a:t>
                      </a:r>
                      <a:endParaRPr lang="en-US" sz="2000" kern="1200">
                        <a:latin typeface="標楷體" pitchFamily="65"/>
                        <a:ea typeface="標楷體" pitchFamily="65"/>
                      </a:endParaRPr>
                    </a:p>
                    <a:p>
                      <a:pPr marL="0" lvl="0" algn="just" defTabSz="914400" rtl="0" hangingPunct="1">
                        <a:lnSpc>
                          <a:spcPct val="100000"/>
                        </a:lnSpc>
                        <a:spcAft>
                          <a:spcPts val="0"/>
                        </a:spcAft>
                      </a:pPr>
                      <a:r>
                        <a:rPr lang="en-US" sz="2000" kern="1200">
                          <a:solidFill>
                            <a:srgbClr val="000000"/>
                          </a:solidFill>
                          <a:latin typeface="標楷體" pitchFamily="65"/>
                          <a:ea typeface="標楷體" pitchFamily="65"/>
                          <a:cs typeface="Times New Roman" pitchFamily="18"/>
                        </a:rPr>
                        <a:t>(</a:t>
                      </a:r>
                      <a:r>
                        <a:rPr lang="zh-TW" sz="2000" kern="1200">
                          <a:solidFill>
                            <a:srgbClr val="000000"/>
                          </a:solidFill>
                          <a:latin typeface="標楷體" pitchFamily="65"/>
                          <a:ea typeface="標楷體" pitchFamily="65"/>
                          <a:cs typeface="Times New Roman" pitchFamily="18"/>
                        </a:rPr>
                        <a:t>約為</a:t>
                      </a:r>
                      <a:r>
                        <a:rPr lang="en-US" sz="2000" kern="1200">
                          <a:solidFill>
                            <a:srgbClr val="000000"/>
                          </a:solidFill>
                          <a:latin typeface="標楷體" pitchFamily="65"/>
                          <a:ea typeface="標楷體" pitchFamily="65"/>
                          <a:cs typeface="Times New Roman" pitchFamily="18"/>
                        </a:rPr>
                        <a:t>12</a:t>
                      </a:r>
                      <a:r>
                        <a:rPr lang="zh-TW" sz="2000" kern="1200">
                          <a:solidFill>
                            <a:srgbClr val="000000"/>
                          </a:solidFill>
                          <a:latin typeface="標楷體" pitchFamily="65"/>
                          <a:ea typeface="標楷體" pitchFamily="65"/>
                          <a:cs typeface="Times New Roman" pitchFamily="18"/>
                        </a:rPr>
                        <a:t>月</a:t>
                      </a:r>
                      <a:r>
                        <a:rPr lang="en-US" sz="2000" kern="1200">
                          <a:solidFill>
                            <a:srgbClr val="000000"/>
                          </a:solidFill>
                          <a:latin typeface="標楷體" pitchFamily="65"/>
                          <a:ea typeface="標楷體" pitchFamily="65"/>
                          <a:cs typeface="Times New Roman" pitchFamily="18"/>
                        </a:rPr>
                        <a:t>)</a:t>
                      </a:r>
                      <a:endParaRPr lang="zh-TW" sz="2000" kern="1200">
                        <a:solidFill>
                          <a:srgbClr val="000000"/>
                        </a:solidFill>
                        <a:latin typeface="標楷體" pitchFamily="65"/>
                        <a:ea typeface="標楷體" pitchFamily="65"/>
                        <a:cs typeface="Times New Roman" pitchFamily="18"/>
                      </a:endParaRPr>
                    </a:p>
                  </a:txBody>
                  <a:tcPr marL="68580" marR="68580" marT="0" marB="0" anchor="ctr"/>
                </a:tc>
                <a:extLst>
                  <a:ext uri="{0D108BD9-81ED-4DB2-BD59-A6C34878D82A}">
                    <a16:rowId xmlns:a16="http://schemas.microsoft.com/office/drawing/2014/main" val="7990129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name="Slide192">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11931" y="2144441"/>
            <a:ext cx="8969925" cy="2894286"/>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2E537F-3688-4D34-8084-02D22DDF73B1}" type="slidenum">
              <a:t>90</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3059829" y="3140973"/>
            <a:ext cx="1728188" cy="504053"/>
          </a:xfrm>
          <a:custGeom>
            <a:avLst/>
            <a:gdLst>
              <a:gd name="f0" fmla="val w"/>
              <a:gd name="f1" fmla="val h"/>
              <a:gd name="f2" fmla="val ss"/>
              <a:gd name="f3" fmla="val 0"/>
              <a:gd name="f4" fmla="val 62296"/>
              <a:gd name="f5" fmla="+- 0 0 3934"/>
              <a:gd name="f6" fmla="val 97639"/>
              <a:gd name="f7" fmla="+- 0 0 22201"/>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選擇搜尋條件</a:t>
            </a:r>
            <a:endParaRPr lang="en-US" sz="1800" b="0" i="0" u="none" strike="noStrike" kern="1200" cap="none" spc="0" baseline="0">
              <a:solidFill>
                <a:srgbClr val="000000"/>
              </a:solidFill>
              <a:uFillTx/>
              <a:latin typeface="標楷體" pitchFamily="65"/>
              <a:ea typeface="標楷體" pitchFamily="65"/>
            </a:endParaRPr>
          </a:p>
        </p:txBody>
      </p:sp>
      <p:sp>
        <p:nvSpPr>
          <p:cNvPr id="5" name="圓角矩形 2"/>
          <p:cNvSpPr/>
          <p:nvPr/>
        </p:nvSpPr>
        <p:spPr>
          <a:xfrm>
            <a:off x="1547667" y="3501009"/>
            <a:ext cx="720080" cy="288036"/>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name="Slide193">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739502" y="116631"/>
            <a:ext cx="7504901" cy="6620036"/>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47CD240-E426-4EFA-9DAD-BF1B0180F8EB}" type="slidenum">
              <a:t>91</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直線圖說文字 1 3"/>
          <p:cNvSpPr/>
          <p:nvPr/>
        </p:nvSpPr>
        <p:spPr>
          <a:xfrm>
            <a:off x="6843488" y="44622"/>
            <a:ext cx="1584179" cy="373495"/>
          </a:xfrm>
          <a:custGeom>
            <a:avLst/>
            <a:gdLst>
              <a:gd name="f0" fmla="val w"/>
              <a:gd name="f1" fmla="val h"/>
              <a:gd name="f2" fmla="val ss"/>
              <a:gd name="f3" fmla="val 0"/>
              <a:gd name="f4" fmla="val 38108"/>
              <a:gd name="f5" fmla="+- 0 0 2422"/>
              <a:gd name="f6" fmla="val 120681"/>
              <a:gd name="f7" fmla="+- 0 0 2623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選擇功能頁籤</a:t>
            </a:r>
            <a:endParaRPr lang="en-US" sz="1800" b="0" i="0" u="none" strike="noStrike" kern="1200" cap="none" spc="0" baseline="0">
              <a:solidFill>
                <a:srgbClr val="000000"/>
              </a:solidFill>
              <a:uFillTx/>
              <a:latin typeface="標楷體" pitchFamily="65"/>
              <a:ea typeface="標楷體" pitchFamily="65"/>
            </a:endParaRPr>
          </a:p>
        </p:txBody>
      </p:sp>
      <p:sp>
        <p:nvSpPr>
          <p:cNvPr id="5" name="直線圖說文字 1 4"/>
          <p:cNvSpPr/>
          <p:nvPr/>
        </p:nvSpPr>
        <p:spPr>
          <a:xfrm>
            <a:off x="6516215" y="5373215"/>
            <a:ext cx="1728188" cy="445504"/>
          </a:xfrm>
          <a:custGeom>
            <a:avLst/>
            <a:gdLst>
              <a:gd name="f0" fmla="val w"/>
              <a:gd name="f1" fmla="val h"/>
              <a:gd name="f2" fmla="val ss"/>
              <a:gd name="f3" fmla="val 0"/>
              <a:gd name="f4" fmla="val 38108"/>
              <a:gd name="f5" fmla="+- 0 0 2422"/>
              <a:gd name="f6" fmla="val 23659"/>
              <a:gd name="f7" fmla="+- 0 0 22725"/>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通過標準說明</a:t>
            </a:r>
            <a:endParaRPr lang="en-US" sz="1800" b="0" i="0" u="none" strike="noStrike" kern="1200" cap="none" spc="0" baseline="0">
              <a:solidFill>
                <a:srgbClr val="000000"/>
              </a:solidFill>
              <a:uFillTx/>
              <a:latin typeface="標楷體" pitchFamily="65"/>
              <a:ea typeface="標楷體" pitchFamily="65"/>
            </a:endParaRPr>
          </a:p>
        </p:txBody>
      </p:sp>
      <p:sp>
        <p:nvSpPr>
          <p:cNvPr id="6" name="直線圖說文字 1 5"/>
          <p:cNvSpPr/>
          <p:nvPr/>
        </p:nvSpPr>
        <p:spPr>
          <a:xfrm>
            <a:off x="5220071" y="6270113"/>
            <a:ext cx="1728188" cy="445504"/>
          </a:xfrm>
          <a:custGeom>
            <a:avLst/>
            <a:gdLst>
              <a:gd name="f0" fmla="val w"/>
              <a:gd name="f1" fmla="val h"/>
              <a:gd name="f2" fmla="val ss"/>
              <a:gd name="f3" fmla="val 0"/>
              <a:gd name="f4" fmla="val 38108"/>
              <a:gd name="f5" fmla="+- 0 0 2422"/>
              <a:gd name="f6" fmla="+- 0 0 19016"/>
              <a:gd name="f7" fmla="+- 0 0 18534"/>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猜測率說明</a:t>
            </a:r>
            <a:endParaRPr lang="en-US" sz="1800" b="0" i="0" u="none" strike="noStrike" kern="1200" cap="none" spc="0" baseline="0">
              <a:solidFill>
                <a:srgbClr val="000000"/>
              </a:solidFill>
              <a:uFillTx/>
              <a:latin typeface="標楷體" pitchFamily="65"/>
              <a:ea typeface="標楷體" pitchFamily="65"/>
            </a:endParaRPr>
          </a:p>
        </p:txBody>
      </p:sp>
      <p:sp>
        <p:nvSpPr>
          <p:cNvPr id="7" name="圓角矩形 6"/>
          <p:cNvSpPr/>
          <p:nvPr/>
        </p:nvSpPr>
        <p:spPr>
          <a:xfrm>
            <a:off x="755577" y="116631"/>
            <a:ext cx="412101" cy="36003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圓角矩形 7"/>
          <p:cNvSpPr/>
          <p:nvPr/>
        </p:nvSpPr>
        <p:spPr>
          <a:xfrm>
            <a:off x="5225750" y="2852937"/>
            <a:ext cx="896870" cy="21602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name="Slide195">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9187CDF-5BC0-4D68-9CC5-EBCDEE86765B}" type="slidenum">
              <a:t>92</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列印各科各年級測驗報告統計</a:t>
            </a:r>
          </a:p>
        </p:txBody>
      </p:sp>
      <p:pic>
        <p:nvPicPr>
          <p:cNvPr id="4" name="圖片 12">
            <a:extLst>
              <a:ext uri="{FF2B5EF4-FFF2-40B4-BE49-F238E27FC236}">
                <a16:creationId xmlns:a16="http://schemas.microsoft.com/office/drawing/2014/main" id="{00000000-0000-0000-0000-000000000000}"/>
              </a:ext>
            </a:extLst>
          </p:cNvPr>
          <p:cNvPicPr>
            <a:picLocks noChangeAspect="1"/>
          </p:cNvPicPr>
          <p:nvPr/>
        </p:nvPicPr>
        <p:blipFill>
          <a:blip r:embed="rId2"/>
          <a:srcRect b="1701"/>
          <a:stretch>
            <a:fillRect/>
          </a:stretch>
        </p:blipFill>
        <p:spPr>
          <a:xfrm>
            <a:off x="1547667" y="1136955"/>
            <a:ext cx="6041513" cy="5538475"/>
          </a:xfrm>
          <a:prstGeom prst="rect">
            <a:avLst/>
          </a:prstGeom>
          <a:noFill/>
          <a:ln w="9528" cap="flat">
            <a:solidFill>
              <a:srgbClr val="000000"/>
            </a:solidFill>
            <a:prstDash val="solid"/>
            <a:miter/>
          </a:ln>
        </p:spPr>
      </p:pic>
      <p:sp>
        <p:nvSpPr>
          <p:cNvPr id="5" name="矩形 1"/>
          <p:cNvSpPr/>
          <p:nvPr/>
        </p:nvSpPr>
        <p:spPr>
          <a:xfrm>
            <a:off x="2627784" y="1700811"/>
            <a:ext cx="4961397" cy="216027"/>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向下箭號 8"/>
          <p:cNvSpPr/>
          <p:nvPr/>
        </p:nvSpPr>
        <p:spPr>
          <a:xfrm>
            <a:off x="4136379" y="1924885"/>
            <a:ext cx="432044" cy="294171"/>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C0504D"/>
          </a:solidFill>
          <a:ln w="25402" cap="flat">
            <a:solidFill>
              <a:srgbClr val="8C383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7" name="圖片 16">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790255" y="2420892"/>
            <a:ext cx="3556330" cy="3578769"/>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name="Slide194">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1011372" y="2708919"/>
            <a:ext cx="7089014" cy="4025271"/>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D26C24-7DB7-48E3-B5BC-5344260AC9C9}" type="slidenum">
              <a:t>93</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圓角矩形 3"/>
          <p:cNvSpPr/>
          <p:nvPr/>
        </p:nvSpPr>
        <p:spPr>
          <a:xfrm>
            <a:off x="4691850" y="3046533"/>
            <a:ext cx="3291565" cy="23844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993532" y="2708919"/>
            <a:ext cx="384395" cy="28803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批次列印勾選學生個別測驗報告</a:t>
            </a:r>
          </a:p>
        </p:txBody>
      </p:sp>
      <p:sp>
        <p:nvSpPr>
          <p:cNvPr id="7" name="內容版面配置區 2"/>
          <p:cNvSpPr txBox="1"/>
          <p:nvPr/>
        </p:nvSpPr>
        <p:spPr>
          <a:xfrm>
            <a:off x="457200" y="1412876"/>
            <a:ext cx="8229600" cy="4525959"/>
          </a:xfrm>
          <a:prstGeom prst="rect">
            <a:avLst/>
          </a:prstGeom>
          <a:noFill/>
          <a:ln cap="flat">
            <a:noFill/>
          </a:ln>
        </p:spPr>
        <p:txBody>
          <a:bodyPr vert="horz" wrap="square" lIns="91440" tIns="45720" rIns="91440" bIns="45720" anchor="t" anchorCtr="0" compatLnSpc="1">
            <a:noAutofit/>
          </a:bodyPr>
          <a:lstStyle/>
          <a:p>
            <a:pPr marL="342900" marR="0" lvl="0" indent="-342900" algn="just"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於</a:t>
            </a:r>
            <a:r>
              <a:rPr lang="zh-TW" sz="2800" b="0" i="0" u="none" strike="noStrike" kern="1200" cap="none" spc="0" baseline="0">
                <a:solidFill>
                  <a:srgbClr val="FF0000"/>
                </a:solidFill>
                <a:uFillTx/>
                <a:latin typeface="Times New Roman" pitchFamily="18"/>
                <a:ea typeface="標楷體" pitchFamily="65"/>
                <a:cs typeface="Times New Roman" pitchFamily="18"/>
              </a:rPr>
              <a:t>三科介面</a:t>
            </a:r>
            <a:r>
              <a:rPr lang="zh-TW" sz="2800" b="0" i="0" u="none" strike="noStrike" kern="1200" cap="none" spc="0" baseline="0">
                <a:solidFill>
                  <a:srgbClr val="000000"/>
                </a:solidFill>
                <a:uFillTx/>
                <a:latin typeface="Times New Roman" pitchFamily="18"/>
                <a:ea typeface="標楷體" pitchFamily="65"/>
                <a:cs typeface="Times New Roman" pitchFamily="18"/>
              </a:rPr>
              <a:t>勾選欲列印的學生，並點選</a:t>
            </a:r>
            <a:r>
              <a:rPr lang="zh-TW" sz="2800" b="1" i="0" u="none" strike="noStrike" kern="1200" cap="none" spc="0" baseline="0">
                <a:solidFill>
                  <a:srgbClr val="000000"/>
                </a:solidFill>
                <a:uFillTx/>
                <a:latin typeface="Times New Roman" pitchFamily="18"/>
                <a:ea typeface="標楷體" pitchFamily="65"/>
                <a:cs typeface="Times New Roman" pitchFamily="18"/>
              </a:rPr>
              <a:t>列印勾選學生個別測驗報告</a:t>
            </a:r>
            <a:r>
              <a:rPr lang="zh-TW" sz="2800" b="0" i="0" u="none" strike="noStrike" kern="1200" cap="none" spc="0" baseline="0">
                <a:solidFill>
                  <a:srgbClr val="000000"/>
                </a:solidFill>
                <a:uFillTx/>
                <a:latin typeface="Times New Roman" pitchFamily="18"/>
                <a:ea typeface="標楷體" pitchFamily="65"/>
                <a:cs typeface="Times New Roman" pitchFamily="18"/>
              </a:rPr>
              <a:t>，即可列印</a:t>
            </a:r>
            <a:r>
              <a:rPr lang="zh-TW" sz="2800" b="0" i="0" u="none" strike="noStrike" kern="1200" cap="none" spc="0" baseline="0">
                <a:solidFill>
                  <a:srgbClr val="FF0000"/>
                </a:solidFill>
                <a:uFillTx/>
                <a:latin typeface="Times New Roman" pitchFamily="18"/>
                <a:ea typeface="標楷體" pitchFamily="65"/>
                <a:cs typeface="Times New Roman" pitchFamily="18"/>
              </a:rPr>
              <a:t>個別</a:t>
            </a:r>
            <a:r>
              <a:rPr lang="zh-TW" sz="2800" b="0" i="0" u="none" strike="noStrike" kern="1200" cap="none" spc="0" baseline="0">
                <a:solidFill>
                  <a:srgbClr val="000000"/>
                </a:solidFill>
                <a:uFillTx/>
                <a:latin typeface="Times New Roman" pitchFamily="18"/>
                <a:ea typeface="標楷體" pitchFamily="65"/>
                <a:cs typeface="Times New Roman" pitchFamily="18"/>
              </a:rPr>
              <a:t>學生</a:t>
            </a:r>
            <a:r>
              <a:rPr lang="zh-TW" sz="2800" b="0" i="0" u="none" strike="noStrike" kern="1200" cap="none" spc="0" baseline="0">
                <a:solidFill>
                  <a:srgbClr val="FF0000"/>
                </a:solidFill>
                <a:uFillTx/>
                <a:latin typeface="Times New Roman" pitchFamily="18"/>
                <a:ea typeface="標楷體" pitchFamily="65"/>
                <a:cs typeface="Times New Roman" pitchFamily="18"/>
              </a:rPr>
              <a:t>各科</a:t>
            </a:r>
            <a:r>
              <a:rPr lang="zh-TW" sz="2800" b="0" i="0" u="none" strike="noStrike" kern="1200" cap="none" spc="0" baseline="0">
                <a:solidFill>
                  <a:srgbClr val="000000"/>
                </a:solidFill>
                <a:uFillTx/>
                <a:latin typeface="Times New Roman" pitchFamily="18"/>
                <a:ea typeface="標楷體" pitchFamily="65"/>
                <a:cs typeface="Times New Roman" pitchFamily="18"/>
              </a:rPr>
              <a:t>測驗結果報告。</a:t>
            </a:r>
          </a:p>
        </p:txBody>
      </p:sp>
      <p:pic>
        <p:nvPicPr>
          <p:cNvPr id="8" name="Picture 3">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4139955" y="4509116"/>
            <a:ext cx="1152125" cy="1368152"/>
          </a:xfrm>
          <a:prstGeom prst="rect">
            <a:avLst/>
          </a:prstGeom>
          <a:noFill/>
          <a:ln cap="flat">
            <a:noFill/>
          </a:ln>
        </p:spPr>
      </p:pic>
      <p:sp>
        <p:nvSpPr>
          <p:cNvPr id="9" name="矩形 10"/>
          <p:cNvSpPr/>
          <p:nvPr/>
        </p:nvSpPr>
        <p:spPr>
          <a:xfrm>
            <a:off x="2195739" y="3332201"/>
            <a:ext cx="648071" cy="193596"/>
          </a:xfrm>
          <a:prstGeom prst="rect">
            <a:avLst/>
          </a:prstGeom>
          <a:solidFill>
            <a:srgbClr val="FFFFFF"/>
          </a:solidFill>
          <a:ln w="25402"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0" name="矩形 11"/>
          <p:cNvSpPr/>
          <p:nvPr/>
        </p:nvSpPr>
        <p:spPr>
          <a:xfrm>
            <a:off x="3131838" y="3356990"/>
            <a:ext cx="648071" cy="193596"/>
          </a:xfrm>
          <a:prstGeom prst="rect">
            <a:avLst/>
          </a:prstGeom>
          <a:solidFill>
            <a:srgbClr val="FFFFFF"/>
          </a:solidFill>
          <a:ln w="25402"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1" name="矩形 12"/>
          <p:cNvSpPr/>
          <p:nvPr/>
        </p:nvSpPr>
        <p:spPr>
          <a:xfrm>
            <a:off x="1331640" y="3356990"/>
            <a:ext cx="648071" cy="193596"/>
          </a:xfrm>
          <a:prstGeom prst="rect">
            <a:avLst/>
          </a:prstGeom>
          <a:solidFill>
            <a:srgbClr val="FFFFFF"/>
          </a:solidFill>
          <a:ln w="25402"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name="Slide196">
    <p:spTree>
      <p:nvGrpSpPr>
        <p:cNvPr id="1" name=""/>
        <p:cNvGrpSpPr/>
        <p:nvPr/>
      </p:nvGrpSpPr>
      <p:grpSpPr>
        <a:xfrm>
          <a:off x="0" y="0"/>
          <a:ext cx="0" cy="0"/>
          <a:chOff x="0" y="0"/>
          <a:chExt cx="0" cy="0"/>
        </a:xfrm>
      </p:grpSpPr>
      <p:pic>
        <p:nvPicPr>
          <p:cNvPr id="2" name="圖片 11">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259854" y="586633"/>
            <a:ext cx="7696523" cy="6088806"/>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CE36A5C-337F-4CF6-8EFD-6E979B9CE0B9}" type="slidenum">
              <a:t>94</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上彎箭號 4"/>
          <p:cNvSpPr/>
          <p:nvPr/>
        </p:nvSpPr>
        <p:spPr>
          <a:xfrm>
            <a:off x="7308305" y="5255267"/>
            <a:ext cx="1296143" cy="694020"/>
          </a:xfrm>
          <a:custGeom>
            <a:avLst/>
            <a:gdLst>
              <a:gd name="f0" fmla="val 10800000"/>
              <a:gd name="f1" fmla="val 5400000"/>
              <a:gd name="f2" fmla="val 180"/>
              <a:gd name="f3" fmla="val w"/>
              <a:gd name="f4" fmla="val h"/>
              <a:gd name="f5" fmla="val ss"/>
              <a:gd name="f6" fmla="val 0"/>
              <a:gd name="f7" fmla="val 25000"/>
              <a:gd name="f8" fmla="val 25605"/>
              <a:gd name="f9" fmla="+- 0 0 -360"/>
              <a:gd name="f10" fmla="+- 0 0 -270"/>
              <a:gd name="f11" fmla="+- 0 0 -180"/>
              <a:gd name="f12" fmla="+- 0 0 -90"/>
              <a:gd name="f13" fmla="abs f3"/>
              <a:gd name="f14" fmla="abs f4"/>
              <a:gd name="f15" fmla="abs f5"/>
              <a:gd name="f16" fmla="*/ f9 f0 1"/>
              <a:gd name="f17" fmla="*/ f10 f0 1"/>
              <a:gd name="f18" fmla="*/ f11 f0 1"/>
              <a:gd name="f19" fmla="*/ f12 f0 1"/>
              <a:gd name="f20" fmla="?: f13 f3 1"/>
              <a:gd name="f21" fmla="?: f14 f4 1"/>
              <a:gd name="f22" fmla="?: f15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min f42 f41"/>
              <a:gd name="f46" fmla="*/ f45 f7 1"/>
              <a:gd name="f47" fmla="*/ f45 f8 1"/>
              <a:gd name="f48" fmla="*/ f46 1 100000"/>
              <a:gd name="f49" fmla="*/ f47 1 50000"/>
              <a:gd name="f50" fmla="*/ f47 1 100000"/>
              <a:gd name="f51" fmla="*/ f46 1 200000"/>
              <a:gd name="f52" fmla="+- f38 0 f49"/>
              <a:gd name="f53" fmla="+- f38 0 f50"/>
              <a:gd name="f54" fmla="+- f39 0 f48"/>
              <a:gd name="f55" fmla="+- f48 f39 0"/>
              <a:gd name="f56" fmla="*/ f48 f35 1"/>
              <a:gd name="f57" fmla="+- f53 0 f51"/>
              <a:gd name="f58" fmla="+- f53 f51 0"/>
              <a:gd name="f59" fmla="+- f54 f39 0"/>
              <a:gd name="f60" fmla="*/ f55 1 2"/>
              <a:gd name="f61" fmla="*/ f54 f35 1"/>
              <a:gd name="f62" fmla="*/ f52 f35 1"/>
              <a:gd name="f63" fmla="*/ f53 f35 1"/>
              <a:gd name="f64" fmla="*/ f58 1 2"/>
              <a:gd name="f65" fmla="*/ f59 1 2"/>
              <a:gd name="f66" fmla="*/ f58 f35 1"/>
              <a:gd name="f67" fmla="*/ f57 f35 1"/>
              <a:gd name="f68" fmla="*/ f60 f35 1"/>
              <a:gd name="f69" fmla="*/ f65 f35 1"/>
              <a:gd name="f70" fmla="*/ f64 f35 1"/>
            </a:gdLst>
            <a:ahLst/>
            <a:cxnLst>
              <a:cxn ang="3cd4">
                <a:pos x="hc" y="t"/>
              </a:cxn>
              <a:cxn ang="0">
                <a:pos x="r" y="vc"/>
              </a:cxn>
              <a:cxn ang="cd4">
                <a:pos x="hc" y="b"/>
              </a:cxn>
              <a:cxn ang="cd2">
                <a:pos x="l" y="vc"/>
              </a:cxn>
              <a:cxn ang="f31">
                <a:pos x="f63" y="f40"/>
              </a:cxn>
              <a:cxn ang="f32">
                <a:pos x="f62" y="f56"/>
              </a:cxn>
              <a:cxn ang="f32">
                <a:pos x="f40" y="f69"/>
              </a:cxn>
              <a:cxn ang="f33">
                <a:pos x="f70" y="f43"/>
              </a:cxn>
              <a:cxn ang="f34">
                <a:pos x="f66" y="f68"/>
              </a:cxn>
              <a:cxn ang="f34">
                <a:pos x="f44" y="f56"/>
              </a:cxn>
            </a:cxnLst>
            <a:rect l="f40" t="f61" r="f66" b="f43"/>
            <a:pathLst>
              <a:path>
                <a:moveTo>
                  <a:pt x="f40" y="f61"/>
                </a:moveTo>
                <a:lnTo>
                  <a:pt x="f67" y="f61"/>
                </a:lnTo>
                <a:lnTo>
                  <a:pt x="f67" y="f56"/>
                </a:lnTo>
                <a:lnTo>
                  <a:pt x="f62" y="f56"/>
                </a:lnTo>
                <a:lnTo>
                  <a:pt x="f63" y="f40"/>
                </a:lnTo>
                <a:lnTo>
                  <a:pt x="f44" y="f56"/>
                </a:lnTo>
                <a:lnTo>
                  <a:pt x="f66" y="f56"/>
                </a:lnTo>
                <a:lnTo>
                  <a:pt x="f66" y="f43"/>
                </a:lnTo>
                <a:lnTo>
                  <a:pt x="f40" y="f43"/>
                </a:lnTo>
                <a:close/>
              </a:path>
            </a:pathLst>
          </a:custGeom>
          <a:solidFill>
            <a:srgbClr val="4F81BD"/>
          </a:solidFill>
          <a:ln w="25402" cap="flat">
            <a:solidFill>
              <a:srgbClr val="385D8A"/>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5"/>
          <p:cNvSpPr/>
          <p:nvPr/>
        </p:nvSpPr>
        <p:spPr>
          <a:xfrm>
            <a:off x="6210303" y="5733260"/>
            <a:ext cx="477133" cy="32463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圓角矩形 6"/>
          <p:cNvSpPr/>
          <p:nvPr/>
        </p:nvSpPr>
        <p:spPr>
          <a:xfrm>
            <a:off x="683568" y="4503840"/>
            <a:ext cx="1296143" cy="35711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7" name="矩形 3"/>
          <p:cNvSpPr/>
          <p:nvPr/>
        </p:nvSpPr>
        <p:spPr>
          <a:xfrm>
            <a:off x="4932035" y="1556793"/>
            <a:ext cx="504053" cy="288036"/>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矩形 10"/>
          <p:cNvSpPr/>
          <p:nvPr/>
        </p:nvSpPr>
        <p:spPr>
          <a:xfrm>
            <a:off x="4932035" y="1052739"/>
            <a:ext cx="1080116" cy="25199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9" name="圖片 12">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4415994" y="134855"/>
            <a:ext cx="4656966" cy="5022332"/>
          </a:xfrm>
          <a:prstGeom prst="rect">
            <a:avLst/>
          </a:prstGeom>
          <a:noFill/>
          <a:ln w="9528" cap="flat">
            <a:solidFill>
              <a:srgbClr val="000000"/>
            </a:solidFill>
            <a:prstDash val="solid"/>
            <a:miter/>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name="Slide197">
    <p:spTree>
      <p:nvGrpSpPr>
        <p:cNvPr id="1" name=""/>
        <p:cNvGrpSpPr/>
        <p:nvPr/>
      </p:nvGrpSpPr>
      <p:grpSpPr>
        <a:xfrm>
          <a:off x="0" y="0"/>
          <a:ext cx="0" cy="0"/>
          <a:chOff x="0" y="0"/>
          <a:chExt cx="0" cy="0"/>
        </a:xfrm>
      </p:grpSpPr>
      <p:sp>
        <p:nvSpPr>
          <p:cNvPr id="16" name="直線圖說文字 1 3"/>
          <p:cNvSpPr/>
          <p:nvPr/>
        </p:nvSpPr>
        <p:spPr>
          <a:xfrm>
            <a:off x="5066005" y="3395720"/>
            <a:ext cx="4015851" cy="3290721"/>
          </a:xfrm>
          <a:prstGeom prst="rect">
            <a:avLst/>
          </a:pr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lvl="0">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標楷體" pitchFamily="65"/>
              <a:ea typeface="標楷體" pitchFamily="65"/>
            </a:endParaRPr>
          </a:p>
        </p:txBody>
      </p:sp>
      <p:sp>
        <p:nvSpPr>
          <p:cNvPr id="3" name="投影片編號版面配置區 5"/>
          <p:cNvSpPr txBox="1"/>
          <p:nvPr/>
        </p:nvSpPr>
        <p:spPr>
          <a:xfrm>
            <a:off x="7025179" y="659745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6241416-E25D-43E9-86BA-EE4471A38898}" type="slidenum">
              <a:t>95</a:t>
            </a:fld>
            <a:endParaRPr lang="en-US" sz="1400" b="0" i="0" u="none" strike="noStrike" kern="1200" cap="none" spc="0" baseline="0" dirty="0">
              <a:solidFill>
                <a:srgbClr val="000000"/>
              </a:solidFill>
              <a:uFillTx/>
              <a:latin typeface="Times New Roman" pitchFamily="18"/>
              <a:ea typeface="新細明體"/>
              <a:cs typeface="Times New Roman" pitchFamily="18"/>
            </a:endParaRPr>
          </a:p>
        </p:txBody>
      </p:sp>
      <p:pic>
        <p:nvPicPr>
          <p:cNvPr id="4" name="圖片 10">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410633" y="598996"/>
            <a:ext cx="4579479" cy="6105970"/>
          </a:xfrm>
          <a:prstGeom prst="rect">
            <a:avLst/>
          </a:prstGeom>
          <a:noFill/>
          <a:ln w="9528" cap="flat">
            <a:solidFill>
              <a:srgbClr val="000000"/>
            </a:solidFill>
            <a:prstDash val="solid"/>
            <a:miter/>
          </a:ln>
        </p:spPr>
      </p:pic>
      <p:pic>
        <p:nvPicPr>
          <p:cNvPr id="5"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5148062" y="598996"/>
            <a:ext cx="3936793" cy="2382926"/>
          </a:xfrm>
          <a:prstGeom prst="rect">
            <a:avLst/>
          </a:prstGeom>
          <a:noFill/>
          <a:ln w="9528" cap="flat">
            <a:solidFill>
              <a:srgbClr val="000000"/>
            </a:solidFill>
            <a:prstDash val="solid"/>
            <a:miter/>
          </a:ln>
        </p:spPr>
      </p:pic>
      <p:sp>
        <p:nvSpPr>
          <p:cNvPr id="6" name="上彎箭號 5"/>
          <p:cNvSpPr/>
          <p:nvPr/>
        </p:nvSpPr>
        <p:spPr>
          <a:xfrm rot="5399996" flipH="1">
            <a:off x="4793527" y="2440347"/>
            <a:ext cx="483690" cy="504053"/>
          </a:xfrm>
          <a:custGeom>
            <a:avLst/>
            <a:gdLst>
              <a:gd name="f0" fmla="val 10800000"/>
              <a:gd name="f1" fmla="val 5400000"/>
              <a:gd name="f2" fmla="val 180"/>
              <a:gd name="f3" fmla="val w"/>
              <a:gd name="f4" fmla="val h"/>
              <a:gd name="f5" fmla="val ss"/>
              <a:gd name="f6" fmla="val 0"/>
              <a:gd name="f7" fmla="val 25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min f41 f40"/>
              <a:gd name="f45" fmla="*/ f44 f7 1"/>
              <a:gd name="f46" fmla="*/ f45 1 100000"/>
              <a:gd name="f47" fmla="*/ f45 1 50000"/>
              <a:gd name="f48" fmla="*/ f45 1 200000"/>
              <a:gd name="f49" fmla="+- f37 0 f47"/>
              <a:gd name="f50" fmla="+- f37 0 f46"/>
              <a:gd name="f51" fmla="+- f38 0 f46"/>
              <a:gd name="f52" fmla="+- f46 f38 0"/>
              <a:gd name="f53" fmla="*/ f46 f34 1"/>
              <a:gd name="f54" fmla="+- f50 0 f48"/>
              <a:gd name="f55" fmla="+- f50 f48 0"/>
              <a:gd name="f56" fmla="+- f51 f38 0"/>
              <a:gd name="f57" fmla="*/ f52 1 2"/>
              <a:gd name="f58" fmla="*/ f51 f34 1"/>
              <a:gd name="f59" fmla="*/ f49 f34 1"/>
              <a:gd name="f60" fmla="*/ f50 f34 1"/>
              <a:gd name="f61" fmla="*/ f55 1 2"/>
              <a:gd name="f62" fmla="*/ f56 1 2"/>
              <a:gd name="f63" fmla="*/ f55 f34 1"/>
              <a:gd name="f64" fmla="*/ f54 f34 1"/>
              <a:gd name="f65" fmla="*/ f57 f34 1"/>
              <a:gd name="f66" fmla="*/ f62 f34 1"/>
              <a:gd name="f67" fmla="*/ f61 f34 1"/>
            </a:gdLst>
            <a:ahLst/>
            <a:cxnLst>
              <a:cxn ang="3cd4">
                <a:pos x="hc" y="t"/>
              </a:cxn>
              <a:cxn ang="0">
                <a:pos x="r" y="vc"/>
              </a:cxn>
              <a:cxn ang="cd4">
                <a:pos x="hc" y="b"/>
              </a:cxn>
              <a:cxn ang="cd2">
                <a:pos x="l" y="vc"/>
              </a:cxn>
              <a:cxn ang="f30">
                <a:pos x="f60" y="f39"/>
              </a:cxn>
              <a:cxn ang="f31">
                <a:pos x="f59" y="f53"/>
              </a:cxn>
              <a:cxn ang="f31">
                <a:pos x="f39" y="f66"/>
              </a:cxn>
              <a:cxn ang="f32">
                <a:pos x="f67" y="f42"/>
              </a:cxn>
              <a:cxn ang="f33">
                <a:pos x="f63" y="f65"/>
              </a:cxn>
              <a:cxn ang="f33">
                <a:pos x="f43" y="f53"/>
              </a:cxn>
            </a:cxnLst>
            <a:rect l="f39" t="f58" r="f63" b="f42"/>
            <a:pathLst>
              <a:path>
                <a:moveTo>
                  <a:pt x="f39" y="f58"/>
                </a:moveTo>
                <a:lnTo>
                  <a:pt x="f64" y="f58"/>
                </a:lnTo>
                <a:lnTo>
                  <a:pt x="f64" y="f53"/>
                </a:lnTo>
                <a:lnTo>
                  <a:pt x="f59" y="f53"/>
                </a:lnTo>
                <a:lnTo>
                  <a:pt x="f60" y="f39"/>
                </a:lnTo>
                <a:lnTo>
                  <a:pt x="f43" y="f53"/>
                </a:lnTo>
                <a:lnTo>
                  <a:pt x="f63" y="f53"/>
                </a:lnTo>
                <a:lnTo>
                  <a:pt x="f63" y="f42"/>
                </a:lnTo>
                <a:lnTo>
                  <a:pt x="f39" y="f42"/>
                </a:lnTo>
                <a:close/>
              </a:path>
            </a:pathLst>
          </a:custGeom>
          <a:solidFill>
            <a:srgbClr val="C0504D"/>
          </a:solidFill>
          <a:ln w="25402" cap="flat">
            <a:solidFill>
              <a:srgbClr val="8C383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7" name="向右箭號 6"/>
          <p:cNvSpPr/>
          <p:nvPr/>
        </p:nvSpPr>
        <p:spPr>
          <a:xfrm>
            <a:off x="4030098" y="6365807"/>
            <a:ext cx="1010201" cy="305702"/>
          </a:xfrm>
          <a:custGeom>
            <a:avLst>
              <a:gd name="f0" fmla="val 1833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C0504D"/>
          </a:solidFill>
          <a:ln w="25402" cap="flat">
            <a:solidFill>
              <a:srgbClr val="8C383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8" name="圓角矩形 7"/>
          <p:cNvSpPr/>
          <p:nvPr/>
        </p:nvSpPr>
        <p:spPr>
          <a:xfrm>
            <a:off x="4421731" y="2934218"/>
            <a:ext cx="576062" cy="36685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11" name="圖片 10"/>
          <p:cNvPicPr>
            <a:picLocks noChangeAspect="1"/>
          </p:cNvPicPr>
          <p:nvPr/>
        </p:nvPicPr>
        <p:blipFill>
          <a:blip r:embed="rId4"/>
          <a:stretch>
            <a:fillRect/>
          </a:stretch>
        </p:blipFill>
        <p:spPr>
          <a:xfrm>
            <a:off x="1597480" y="6351870"/>
            <a:ext cx="2432618" cy="334572"/>
          </a:xfrm>
          <a:prstGeom prst="rect">
            <a:avLst/>
          </a:prstGeom>
        </p:spPr>
      </p:pic>
      <p:sp>
        <p:nvSpPr>
          <p:cNvPr id="9" name="圓角矩形 8"/>
          <p:cNvSpPr/>
          <p:nvPr/>
        </p:nvSpPr>
        <p:spPr>
          <a:xfrm>
            <a:off x="4908985" y="5217418"/>
            <a:ext cx="2594515" cy="33915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noFill/>
            <a:prstDash val="solid"/>
            <a:miter/>
          </a:ln>
        </p:spPr>
        <p:txBody>
          <a:bodyPr vert="horz" wrap="square" lIns="91440" tIns="45720" rIns="91440" bIns="45720" anchor="ctr" anchorCtr="1" compatLnSpc="1">
            <a:noAutofit/>
          </a:bodyPr>
          <a:lstStyle/>
          <a:p>
            <a:pPr lvl="0" algn="ctr">
              <a:defRPr sz="1800" b="0" i="0" u="none" strike="noStrike" kern="0" cap="none" spc="0" baseline="0">
                <a:solidFill>
                  <a:srgbClr val="000000"/>
                </a:solidFill>
                <a:uFillTx/>
              </a:defRPr>
            </a:pPr>
            <a:r>
              <a:rPr lang="zh-TW" altLang="en-US" dirty="0">
                <a:latin typeface="標楷體" panose="03000509000000000000" pitchFamily="65" charset="-120"/>
                <a:ea typeface="標楷體" panose="03000509000000000000" pitchFamily="65" charset="-120"/>
              </a:rPr>
              <a:t>教學及學習</a:t>
            </a:r>
            <a:r>
              <a:rPr lang="zh-TW" altLang="en-US" dirty="0" smtClean="0">
                <a:latin typeface="標楷體" panose="03000509000000000000" pitchFamily="65" charset="-120"/>
                <a:ea typeface="標楷體" panose="03000509000000000000" pitchFamily="65" charset="-120"/>
              </a:rPr>
              <a:t>教材▼</a:t>
            </a:r>
            <a:endParaRPr lang="en-US" sz="1800" b="0" i="0" u="none" strike="noStrike" kern="1200" cap="none" spc="0" baseline="0" dirty="0">
              <a:solidFill>
                <a:srgbClr val="FFFFFF"/>
              </a:solidFill>
              <a:uFillTx/>
              <a:latin typeface="標楷體" panose="03000509000000000000" pitchFamily="65" charset="-120"/>
              <a:ea typeface="標楷體" panose="03000509000000000000" pitchFamily="65" charset="-120"/>
            </a:endParaRPr>
          </a:p>
        </p:txBody>
      </p:sp>
      <p:sp>
        <p:nvSpPr>
          <p:cNvPr id="10" name="圓角矩形 10"/>
          <p:cNvSpPr/>
          <p:nvPr/>
        </p:nvSpPr>
        <p:spPr>
          <a:xfrm>
            <a:off x="1333793" y="5749588"/>
            <a:ext cx="2808314" cy="64807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12" name="圖片 11"/>
          <p:cNvPicPr>
            <a:picLocks noChangeAspect="1"/>
          </p:cNvPicPr>
          <p:nvPr/>
        </p:nvPicPr>
        <p:blipFill>
          <a:blip r:embed="rId5"/>
          <a:stretch>
            <a:fillRect/>
          </a:stretch>
        </p:blipFill>
        <p:spPr>
          <a:xfrm>
            <a:off x="5114104" y="5586129"/>
            <a:ext cx="3779425" cy="884196"/>
          </a:xfrm>
          <a:prstGeom prst="rect">
            <a:avLst/>
          </a:prstGeom>
          <a:ln>
            <a:solidFill>
              <a:schemeClr val="tx1"/>
            </a:solidFill>
          </a:ln>
        </p:spPr>
      </p:pic>
      <p:sp>
        <p:nvSpPr>
          <p:cNvPr id="13" name="圓角矩形 10"/>
          <p:cNvSpPr/>
          <p:nvPr/>
        </p:nvSpPr>
        <p:spPr>
          <a:xfrm>
            <a:off x="3594969" y="6397659"/>
            <a:ext cx="435129" cy="32124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14" name="圖片 13"/>
          <p:cNvPicPr>
            <a:picLocks noChangeAspect="1"/>
          </p:cNvPicPr>
          <p:nvPr/>
        </p:nvPicPr>
        <p:blipFill>
          <a:blip r:embed="rId6"/>
          <a:stretch>
            <a:fillRect/>
          </a:stretch>
        </p:blipFill>
        <p:spPr>
          <a:xfrm>
            <a:off x="5124076" y="3719836"/>
            <a:ext cx="3769453" cy="1416129"/>
          </a:xfrm>
          <a:prstGeom prst="rect">
            <a:avLst/>
          </a:prstGeom>
          <a:ln>
            <a:solidFill>
              <a:schemeClr val="tx1"/>
            </a:solidFill>
          </a:ln>
        </p:spPr>
      </p:pic>
      <p:graphicFrame>
        <p:nvGraphicFramePr>
          <p:cNvPr id="15" name="表格 14"/>
          <p:cNvGraphicFramePr>
            <a:graphicFrameLocks noGrp="1"/>
          </p:cNvGraphicFramePr>
          <p:nvPr>
            <p:extLst>
              <p:ext uri="{D42A27DB-BD31-4B8C-83A1-F6EECF244321}">
                <p14:modId xmlns:p14="http://schemas.microsoft.com/office/powerpoint/2010/main" val="4105844043"/>
              </p:ext>
            </p:extLst>
          </p:nvPr>
        </p:nvGraphicFramePr>
        <p:xfrm>
          <a:off x="5124076" y="3412905"/>
          <a:ext cx="4114800" cy="312420"/>
        </p:xfrm>
        <a:graphic>
          <a:graphicData uri="http://schemas.openxmlformats.org/drawingml/2006/table">
            <a:tbl>
              <a:tblPr/>
              <a:tblGrid>
                <a:gridCol w="4114800">
                  <a:extLst>
                    <a:ext uri="{9D8B030D-6E8A-4147-A177-3AD203B41FA5}">
                      <a16:colId xmlns:a16="http://schemas.microsoft.com/office/drawing/2014/main" val="2430562323"/>
                    </a:ext>
                  </a:extLst>
                </a:gridCol>
              </a:tblGrid>
              <a:tr h="0">
                <a:tc>
                  <a:txBody>
                    <a:bodyPr/>
                    <a:lstStyle/>
                    <a:p>
                      <a:r>
                        <a:rPr lang="zh-TW" altLang="en-US" sz="1800" b="0" i="0" u="none" strike="noStrike" kern="0" cap="none" spc="0" baseline="0" dirty="0" smtClean="0">
                          <a:solidFill>
                            <a:srgbClr val="000000"/>
                          </a:solidFill>
                          <a:uFillTx/>
                          <a:latin typeface="標楷體" panose="03000509000000000000" pitchFamily="65" charset="-120"/>
                          <a:ea typeface="標楷體" panose="03000509000000000000" pitchFamily="65" charset="-120"/>
                          <a:cs typeface="+mn-cs"/>
                        </a:rPr>
                        <a:t>該份試卷施</a:t>
                      </a:r>
                      <a:r>
                        <a:rPr lang="zh-TW" altLang="en-US" sz="1800" b="0" i="0" u="none" strike="noStrike" kern="0" cap="none" spc="0" baseline="0" dirty="0">
                          <a:solidFill>
                            <a:srgbClr val="000000"/>
                          </a:solidFill>
                          <a:uFillTx/>
                          <a:latin typeface="標楷體" panose="03000509000000000000" pitchFamily="65" charset="-120"/>
                          <a:ea typeface="標楷體" panose="03000509000000000000" pitchFamily="65" charset="-120"/>
                          <a:cs typeface="+mn-cs"/>
                        </a:rPr>
                        <a:t>測後回饋</a:t>
                      </a:r>
                      <a:r>
                        <a:rPr lang="zh-TW" altLang="en-US" sz="1800" b="0" i="0" u="none" strike="noStrike" kern="0" cap="none" spc="0" baseline="0" dirty="0" smtClean="0">
                          <a:solidFill>
                            <a:srgbClr val="000000"/>
                          </a:solidFill>
                          <a:uFillTx/>
                          <a:latin typeface="標楷體" panose="03000509000000000000" pitchFamily="65" charset="-120"/>
                          <a:ea typeface="標楷體" panose="03000509000000000000" pitchFamily="65" charset="-120"/>
                          <a:cs typeface="+mn-cs"/>
                        </a:rPr>
                        <a:t>訊息▼</a:t>
                      </a:r>
                      <a:endParaRPr lang="zh-TW" altLang="en-US" sz="1800" b="0" i="0" u="none" strike="noStrike" kern="0" cap="none" spc="0" baseline="0" dirty="0">
                        <a:solidFill>
                          <a:srgbClr val="000000"/>
                        </a:solidFill>
                        <a:uFillTx/>
                        <a:latin typeface="標楷體" panose="03000509000000000000" pitchFamily="65" charset="-120"/>
                        <a:ea typeface="標楷體" panose="03000509000000000000" pitchFamily="65" charset="-120"/>
                        <a:cs typeface="+mn-cs"/>
                      </a:endParaRPr>
                    </a:p>
                  </a:txBody>
                  <a:tcPr marL="19050" marR="19050" marT="19050" marB="19050" anchor="ctr">
                    <a:lnL>
                      <a:noFill/>
                    </a:lnL>
                    <a:lnR>
                      <a:noFill/>
                    </a:lnR>
                    <a:lnT>
                      <a:noFill/>
                    </a:lnT>
                    <a:lnB>
                      <a:noFill/>
                    </a:lnB>
                  </a:tcPr>
                </a:tc>
                <a:extLst>
                  <a:ext uri="{0D108BD9-81ED-4DB2-BD59-A6C34878D82A}">
                    <a16:rowId xmlns:a16="http://schemas.microsoft.com/office/drawing/2014/main" val="262248556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name="Slide198">
    <p:spTree>
      <p:nvGrpSpPr>
        <p:cNvPr id="1" name=""/>
        <p:cNvGrpSpPr/>
        <p:nvPr/>
      </p:nvGrpSpPr>
      <p:grpSpPr>
        <a:xfrm>
          <a:off x="0" y="0"/>
          <a:ext cx="0" cy="0"/>
          <a:chOff x="0" y="0"/>
          <a:chExt cx="0" cy="0"/>
        </a:xfrm>
      </p:grpSpPr>
      <p:sp>
        <p:nvSpPr>
          <p:cNvPr id="2" name="內容版面配置區 2"/>
          <p:cNvSpPr txBox="1"/>
          <p:nvPr/>
        </p:nvSpPr>
        <p:spPr>
          <a:xfrm>
            <a:off x="401238" y="1006205"/>
            <a:ext cx="8229600" cy="4525959"/>
          </a:xfrm>
          <a:prstGeom prst="rect">
            <a:avLst/>
          </a:prstGeom>
          <a:noFill/>
          <a:ln cap="flat">
            <a:noFill/>
          </a:ln>
        </p:spPr>
        <p:txBody>
          <a:bodyPr vert="horz" wrap="square" lIns="91440" tIns="45720" rIns="91440" bIns="45720" anchor="t" anchorCtr="0" compatLnSpc="1">
            <a:noAutofit/>
          </a:bodyPr>
          <a:lstStyle/>
          <a:p>
            <a:pPr marL="342900" marR="0" lvl="0" indent="-342900" algn="just" defTabSz="914400" rtl="0" fontAlgn="auto" hangingPunct="1">
              <a:lnSpc>
                <a:spcPct val="100000"/>
              </a:lnSpc>
              <a:spcBef>
                <a:spcPts val="670"/>
              </a:spcBef>
              <a:spcAft>
                <a:spcPts val="0"/>
              </a:spcAft>
              <a:buSzPct val="100000"/>
              <a:buFont typeface="Arial" pitchFamily="34"/>
              <a:buChar char="•"/>
              <a:tabLst/>
              <a:defRPr sz="1800" b="0" i="0" u="none" strike="noStrike" kern="0" cap="none" spc="0" baseline="0">
                <a:solidFill>
                  <a:srgbClr val="000000"/>
                </a:solidFill>
                <a:uFillTx/>
              </a:defRPr>
            </a:pPr>
            <a:r>
              <a:rPr lang="zh-TW" sz="2800" b="0" i="0" u="none" strike="noStrike" kern="1200" cap="none" spc="0" baseline="0">
                <a:solidFill>
                  <a:srgbClr val="000000"/>
                </a:solidFill>
                <a:uFillTx/>
                <a:latin typeface="Times New Roman" pitchFamily="18"/>
                <a:ea typeface="標楷體" pitchFamily="65"/>
                <a:cs typeface="Times New Roman" pitchFamily="18"/>
              </a:rPr>
              <a:t>如有下修測驗，可觀看其下修測驗結果報告。</a:t>
            </a:r>
            <a:endParaRPr lang="en-US" sz="2800" b="0" i="0" u="none" strike="noStrike" kern="1200" cap="none" spc="0" baseline="0">
              <a:solidFill>
                <a:srgbClr val="000000"/>
              </a:solidFill>
              <a:uFillTx/>
              <a:latin typeface="Times New Roman" pitchFamily="18"/>
              <a:ea typeface="標楷體" pitchFamily="65"/>
              <a:cs typeface="Times New Roman" pitchFamily="18"/>
            </a:endParaRPr>
          </a:p>
        </p:txBody>
      </p:sp>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8BA7FF2-00BE-4496-98AB-ABB29ECF7E12}" type="slidenum">
              <a:t>96</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下修測驗結果報告</a:t>
            </a:r>
          </a:p>
        </p:txBody>
      </p:sp>
      <p:pic>
        <p:nvPicPr>
          <p:cNvPr id="5" name="圖片 13">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4437034" y="3747640"/>
            <a:ext cx="4184303" cy="2811944"/>
          </a:xfrm>
          <a:prstGeom prst="rect">
            <a:avLst/>
          </a:prstGeom>
          <a:noFill/>
          <a:ln w="9528" cap="flat">
            <a:solidFill>
              <a:srgbClr val="000000"/>
            </a:solidFill>
            <a:prstDash val="solid"/>
            <a:miter/>
          </a:ln>
        </p:spPr>
      </p:pic>
      <p:sp>
        <p:nvSpPr>
          <p:cNvPr id="6" name="圓角矩形 5"/>
          <p:cNvSpPr/>
          <p:nvPr/>
        </p:nvSpPr>
        <p:spPr>
          <a:xfrm>
            <a:off x="5129052" y="3008165"/>
            <a:ext cx="812389" cy="31979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7" name="圓角矩形 8"/>
          <p:cNvSpPr/>
          <p:nvPr/>
        </p:nvSpPr>
        <p:spPr>
          <a:xfrm>
            <a:off x="4641375" y="5419758"/>
            <a:ext cx="1512161" cy="33118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8" name="圖片 2">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043604" y="1575410"/>
            <a:ext cx="6372663" cy="1876833"/>
          </a:xfrm>
          <a:prstGeom prst="rect">
            <a:avLst/>
          </a:prstGeom>
          <a:noFill/>
          <a:ln w="9528" cap="flat">
            <a:solidFill>
              <a:srgbClr val="000000"/>
            </a:solidFill>
            <a:prstDash val="solid"/>
            <a:miter/>
          </a:ln>
        </p:spPr>
      </p:pic>
      <p:sp>
        <p:nvSpPr>
          <p:cNvPr id="9" name="文字方塊 15"/>
          <p:cNvSpPr txBox="1"/>
          <p:nvPr/>
        </p:nvSpPr>
        <p:spPr>
          <a:xfrm>
            <a:off x="6183977" y="5353053"/>
            <a:ext cx="1008107"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400" b="0" i="0" u="none" strike="noStrike" kern="1200" cap="none" spc="0" baseline="0">
                <a:solidFill>
                  <a:srgbClr val="0000FF"/>
                </a:solidFill>
                <a:uFillTx/>
                <a:latin typeface="標楷體" pitchFamily="65"/>
                <a:ea typeface="標楷體" pitchFamily="65"/>
              </a:rPr>
              <a:t>前一年段</a:t>
            </a:r>
            <a:r>
              <a:rPr lang="en-US" sz="1400" b="0" i="0" u="none" strike="noStrike" kern="1200" cap="none" spc="0" baseline="0">
                <a:solidFill>
                  <a:srgbClr val="0000FF"/>
                </a:solidFill>
                <a:uFillTx/>
                <a:latin typeface="標楷體" pitchFamily="65"/>
                <a:ea typeface="標楷體" pitchFamily="65"/>
              </a:rPr>
              <a:t/>
            </a:r>
            <a:br>
              <a:rPr lang="en-US" sz="1400" b="0" i="0" u="none" strike="noStrike" kern="1200" cap="none" spc="0" baseline="0">
                <a:solidFill>
                  <a:srgbClr val="0000FF"/>
                </a:solidFill>
                <a:uFillTx/>
                <a:latin typeface="標楷體" pitchFamily="65"/>
                <a:ea typeface="標楷體" pitchFamily="65"/>
              </a:rPr>
            </a:br>
            <a:r>
              <a:rPr lang="zh-TW" sz="1400" b="0" i="0" u="none" strike="noStrike" kern="1200" cap="none" spc="0" baseline="0">
                <a:solidFill>
                  <a:srgbClr val="0000FF"/>
                </a:solidFill>
                <a:uFillTx/>
                <a:latin typeface="標楷體" pitchFamily="65"/>
                <a:ea typeface="標楷體" pitchFamily="65"/>
              </a:rPr>
              <a:t>測驗結果</a:t>
            </a:r>
            <a:endParaRPr lang="en-US" sz="1400" b="0" i="0" u="none" strike="noStrike" kern="1200" cap="none" spc="0" baseline="0">
              <a:solidFill>
                <a:srgbClr val="0000FF"/>
              </a:solidFill>
              <a:uFillTx/>
              <a:latin typeface="標楷體" pitchFamily="65"/>
              <a:ea typeface="標楷體" pitchFamily="65"/>
            </a:endParaRPr>
          </a:p>
        </p:txBody>
      </p:sp>
      <p:sp>
        <p:nvSpPr>
          <p:cNvPr id="10" name="圓角矩形 19"/>
          <p:cNvSpPr/>
          <p:nvPr/>
        </p:nvSpPr>
        <p:spPr>
          <a:xfrm>
            <a:off x="6476146" y="3168057"/>
            <a:ext cx="914518" cy="20057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pic>
        <p:nvPicPr>
          <p:cNvPr id="11" name="圖片 19">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213649" y="3737344"/>
            <a:ext cx="4016291" cy="2811944"/>
          </a:xfrm>
          <a:prstGeom prst="rect">
            <a:avLst/>
          </a:prstGeom>
          <a:noFill/>
          <a:ln w="9528" cap="flat">
            <a:solidFill>
              <a:srgbClr val="000000"/>
            </a:solidFill>
            <a:prstDash val="solid"/>
            <a:miter/>
          </a:ln>
        </p:spPr>
      </p:pic>
      <p:sp>
        <p:nvSpPr>
          <p:cNvPr id="12" name="文字方塊 14"/>
          <p:cNvSpPr txBox="1"/>
          <p:nvPr/>
        </p:nvSpPr>
        <p:spPr>
          <a:xfrm>
            <a:off x="1345978" y="5240883"/>
            <a:ext cx="1247369"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400" b="0" i="0" u="none" strike="noStrike" kern="1200" cap="none" spc="0" baseline="0">
                <a:solidFill>
                  <a:srgbClr val="0000FF"/>
                </a:solidFill>
                <a:uFillTx/>
                <a:latin typeface="標楷體" pitchFamily="65"/>
                <a:ea typeface="標楷體" pitchFamily="65"/>
              </a:rPr>
              <a:t>該年段</a:t>
            </a:r>
            <a:r>
              <a:rPr lang="en-US" sz="1400" b="0" i="0" u="none" strike="noStrike" kern="1200" cap="none" spc="0" baseline="0">
                <a:solidFill>
                  <a:srgbClr val="0000FF"/>
                </a:solidFill>
                <a:uFillTx/>
                <a:latin typeface="標楷體" pitchFamily="65"/>
                <a:ea typeface="標楷體" pitchFamily="65"/>
              </a:rPr>
              <a:t/>
            </a:r>
            <a:br>
              <a:rPr lang="en-US" sz="1400" b="0" i="0" u="none" strike="noStrike" kern="1200" cap="none" spc="0" baseline="0">
                <a:solidFill>
                  <a:srgbClr val="0000FF"/>
                </a:solidFill>
                <a:uFillTx/>
                <a:latin typeface="標楷體" pitchFamily="65"/>
                <a:ea typeface="標楷體" pitchFamily="65"/>
              </a:rPr>
            </a:br>
            <a:r>
              <a:rPr lang="zh-TW" sz="1400" b="0" i="0" u="none" strike="noStrike" kern="1200" cap="none" spc="0" baseline="0">
                <a:solidFill>
                  <a:srgbClr val="0000FF"/>
                </a:solidFill>
                <a:uFillTx/>
                <a:latin typeface="標楷體" pitchFamily="65"/>
                <a:ea typeface="標楷體" pitchFamily="65"/>
              </a:rPr>
              <a:t>測驗結果</a:t>
            </a:r>
            <a:endParaRPr lang="en-US" sz="1400" b="0" i="0" u="none" strike="noStrike" kern="1200" cap="none" spc="0" baseline="0">
              <a:solidFill>
                <a:srgbClr val="0000FF"/>
              </a:solidFill>
              <a:uFillTx/>
              <a:latin typeface="標楷體" pitchFamily="65"/>
              <a:ea typeface="標楷體" pitchFamily="65"/>
            </a:endParaRPr>
          </a:p>
        </p:txBody>
      </p:sp>
      <p:sp>
        <p:nvSpPr>
          <p:cNvPr id="13" name="圓角矩形 8"/>
          <p:cNvSpPr/>
          <p:nvPr/>
        </p:nvSpPr>
        <p:spPr>
          <a:xfrm>
            <a:off x="406478" y="5336904"/>
            <a:ext cx="720080" cy="33118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4" name="向下箭號 16"/>
          <p:cNvSpPr/>
          <p:nvPr/>
        </p:nvSpPr>
        <p:spPr>
          <a:xfrm>
            <a:off x="6541169" y="3423669"/>
            <a:ext cx="347069" cy="492413"/>
          </a:xfrm>
          <a:custGeom>
            <a:avLst>
              <a:gd name="f0" fmla="val 13988"/>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7030A0"/>
          </a:solidFill>
          <a:ln w="25402" cap="flat">
            <a:solidFill>
              <a:srgbClr val="7030A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name="Slide199">
    <p:spTree>
      <p:nvGrpSpPr>
        <p:cNvPr id="1" name=""/>
        <p:cNvGrpSpPr/>
        <p:nvPr/>
      </p:nvGrpSpPr>
      <p:grpSpPr>
        <a:xfrm>
          <a:off x="0" y="0"/>
          <a:ext cx="0" cy="0"/>
          <a:chOff x="0" y="0"/>
          <a:chExt cx="0" cy="0"/>
        </a:xfrm>
      </p:grpSpPr>
      <p:pic>
        <p:nvPicPr>
          <p:cNvPr id="2" name="圖片 10">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266703" y="1672209"/>
            <a:ext cx="8610603" cy="4505321"/>
          </a:xfrm>
          <a:prstGeom prst="rect">
            <a:avLst/>
          </a:prstGeom>
          <a:noFill/>
          <a:ln w="9528" cap="flat">
            <a:solidFill>
              <a:srgbClr val="000000"/>
            </a:solidFill>
            <a:prstDash val="solid"/>
            <a:miter/>
          </a:ln>
        </p:spPr>
      </p:pic>
      <p:sp>
        <p:nvSpPr>
          <p:cNvPr id="3"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1C36211-253C-4811-A401-ED564E0143C8}" type="slidenum">
              <a:t>97</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4" name="圓角矩形 3"/>
          <p:cNvSpPr/>
          <p:nvPr/>
        </p:nvSpPr>
        <p:spPr>
          <a:xfrm>
            <a:off x="752414" y="1748241"/>
            <a:ext cx="576062" cy="36003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5" name="圓角矩形 4"/>
          <p:cNvSpPr/>
          <p:nvPr/>
        </p:nvSpPr>
        <p:spPr>
          <a:xfrm>
            <a:off x="527188" y="4087733"/>
            <a:ext cx="442276" cy="20055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6" name="直線圖說文字 1 5"/>
          <p:cNvSpPr/>
          <p:nvPr/>
        </p:nvSpPr>
        <p:spPr>
          <a:xfrm>
            <a:off x="1328476" y="1226704"/>
            <a:ext cx="1656179" cy="445504"/>
          </a:xfrm>
          <a:custGeom>
            <a:avLst/>
            <a:gdLst>
              <a:gd name="f0" fmla="val w"/>
              <a:gd name="f1" fmla="val h"/>
              <a:gd name="f2" fmla="val ss"/>
              <a:gd name="f3" fmla="val 0"/>
              <a:gd name="f4" fmla="val 110434"/>
              <a:gd name="f5" fmla="val 14711"/>
              <a:gd name="f6" fmla="val 164052"/>
              <a:gd name="f7" fmla="+- 0 0 998"/>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1</a:t>
            </a:r>
            <a:r>
              <a:rPr lang="zh-TW" sz="1800" b="0" i="0" u="none" strike="noStrike" kern="1200" cap="none" spc="0" baseline="0">
                <a:solidFill>
                  <a:srgbClr val="000000"/>
                </a:solidFill>
                <a:uFillTx/>
                <a:latin typeface="標楷體" pitchFamily="65"/>
                <a:ea typeface="標楷體" pitchFamily="65"/>
              </a:rPr>
              <a:t>、選擇科目</a:t>
            </a:r>
            <a:endParaRPr lang="en-US" sz="1800" b="0" i="0" u="none" strike="noStrike" kern="1200" cap="none" spc="0" baseline="0">
              <a:solidFill>
                <a:srgbClr val="000000"/>
              </a:solidFill>
              <a:uFillTx/>
              <a:latin typeface="標楷體" pitchFamily="65"/>
              <a:ea typeface="標楷體" pitchFamily="65"/>
            </a:endParaRPr>
          </a:p>
        </p:txBody>
      </p:sp>
      <p:sp>
        <p:nvSpPr>
          <p:cNvPr id="7" name="直線圖說文字 1 6"/>
          <p:cNvSpPr/>
          <p:nvPr/>
        </p:nvSpPr>
        <p:spPr>
          <a:xfrm>
            <a:off x="945105" y="3356990"/>
            <a:ext cx="1728188" cy="445504"/>
          </a:xfrm>
          <a:custGeom>
            <a:avLst/>
            <a:gdLst>
              <a:gd name="f0" fmla="val w"/>
              <a:gd name="f1" fmla="val h"/>
              <a:gd name="f2" fmla="val ss"/>
              <a:gd name="f3" fmla="val 0"/>
              <a:gd name="f4" fmla="val 118436"/>
              <a:gd name="f5" fmla="val 8743"/>
              <a:gd name="f6" fmla="val 167779"/>
              <a:gd name="f7" fmla="val 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2</a:t>
            </a:r>
            <a:r>
              <a:rPr lang="zh-TW" sz="1800" b="0" i="0" u="none" strike="noStrike" kern="1200" cap="none" spc="0" baseline="0">
                <a:solidFill>
                  <a:srgbClr val="000000"/>
                </a:solidFill>
                <a:uFillTx/>
                <a:latin typeface="標楷體" pitchFamily="65"/>
                <a:ea typeface="標楷體" pitchFamily="65"/>
              </a:rPr>
              <a:t>、選擇學生</a:t>
            </a:r>
            <a:endParaRPr lang="en-US" sz="1800" b="0" i="0" u="none" strike="noStrike" kern="1200" cap="none" spc="0" baseline="0">
              <a:solidFill>
                <a:srgbClr val="000000"/>
              </a:solidFill>
              <a:uFillTx/>
              <a:latin typeface="標楷體" pitchFamily="65"/>
              <a:ea typeface="標楷體" pitchFamily="65"/>
            </a:endParaRPr>
          </a:p>
        </p:txBody>
      </p:sp>
      <p:sp>
        <p:nvSpPr>
          <p:cNvPr id="8" name="直線圖說文字 1 7"/>
          <p:cNvSpPr/>
          <p:nvPr/>
        </p:nvSpPr>
        <p:spPr>
          <a:xfrm>
            <a:off x="4355973" y="1340766"/>
            <a:ext cx="2399358" cy="524243"/>
          </a:xfrm>
          <a:custGeom>
            <a:avLst/>
            <a:gdLst>
              <a:gd name="f0" fmla="val w"/>
              <a:gd name="f1" fmla="val h"/>
              <a:gd name="f2" fmla="val ss"/>
              <a:gd name="f3" fmla="val 0"/>
              <a:gd name="f4" fmla="val 118967"/>
              <a:gd name="f5" fmla="val 12163"/>
              <a:gd name="f6" fmla="val 162164"/>
              <a:gd name="f7" fmla="val 4837"/>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3</a:t>
            </a:r>
            <a:r>
              <a:rPr lang="zh-TW" sz="1800" b="0" i="0" u="none" strike="noStrike" kern="1200" cap="none" spc="0" baseline="0">
                <a:solidFill>
                  <a:srgbClr val="000000"/>
                </a:solidFill>
                <a:uFillTx/>
                <a:latin typeface="標楷體" pitchFamily="65"/>
                <a:ea typeface="標楷體" pitchFamily="65"/>
              </a:rPr>
              <a:t>、選擇列印統計表</a:t>
            </a:r>
            <a:endParaRPr lang="en-US" sz="1800" b="0" i="0" u="none" strike="noStrike" kern="1200" cap="none" spc="0" baseline="0">
              <a:solidFill>
                <a:srgbClr val="000000"/>
              </a:solidFill>
              <a:uFillTx/>
              <a:latin typeface="標楷體" pitchFamily="65"/>
              <a:ea typeface="標楷體" pitchFamily="65"/>
            </a:endParaRPr>
          </a:p>
        </p:txBody>
      </p:sp>
      <p:sp>
        <p:nvSpPr>
          <p:cNvPr id="9" name="矩形 15"/>
          <p:cNvSpPr/>
          <p:nvPr/>
        </p:nvSpPr>
        <p:spPr>
          <a:xfrm>
            <a:off x="3059829" y="2190381"/>
            <a:ext cx="1800197" cy="288036"/>
          </a:xfrm>
          <a:prstGeom prst="rect">
            <a:avLst/>
          </a:prstGeom>
          <a:noFill/>
          <a:ln w="25402"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a typeface="新細明體"/>
            </a:endParaRPr>
          </a:p>
        </p:txBody>
      </p:sp>
      <p:sp>
        <p:nvSpPr>
          <p:cNvPr id="10" name="標題 1"/>
          <p:cNvSpPr txBox="1">
            <a:spLocks noGrp="1"/>
          </p:cNvSpPr>
          <p:nvPr>
            <p:ph type="title"/>
          </p:nvPr>
        </p:nvSpPr>
        <p:spPr>
          <a:xfrm>
            <a:off x="457200" y="260649"/>
            <a:ext cx="8229600" cy="1143000"/>
          </a:xfrm>
        </p:spPr>
        <p:txBody>
          <a:bodyPr/>
          <a:lstStyle/>
          <a:p>
            <a:pPr lvl="0"/>
            <a:r>
              <a:rPr lang="zh-TW" sz="4000">
                <a:solidFill>
                  <a:srgbClr val="953735"/>
                </a:solidFill>
                <a:latin typeface="標楷體" pitchFamily="65"/>
                <a:ea typeface="標楷體" pitchFamily="65"/>
              </a:rPr>
              <a:t>列印勾選學生測驗報告統計表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name="Slide200">
    <p:spTree>
      <p:nvGrpSpPr>
        <p:cNvPr id="1" name=""/>
        <p:cNvGrpSpPr/>
        <p:nvPr/>
      </p:nvGrpSpPr>
      <p:grpSpPr>
        <a:xfrm>
          <a:off x="0" y="0"/>
          <a:ext cx="0" cy="0"/>
          <a:chOff x="0" y="0"/>
          <a:chExt cx="0" cy="0"/>
        </a:xfrm>
      </p:grpSpPr>
      <p:sp>
        <p:nvSpPr>
          <p:cNvPr id="2" name="投影片編號版面配置區 5"/>
          <p:cNvSpPr txBox="1"/>
          <p:nvPr/>
        </p:nvSpPr>
        <p:spPr>
          <a:xfrm>
            <a:off x="6948260"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6F806-66C5-46ED-ACA5-744C2469E721}" type="slidenum">
              <a:t>98</a:t>
            </a:fld>
            <a:endParaRPr lang="en-US" sz="1400" b="0" i="0" u="none" strike="noStrike" kern="1200" cap="none" spc="0" baseline="0">
              <a:solidFill>
                <a:srgbClr val="000000"/>
              </a:solidFill>
              <a:uFillTx/>
              <a:latin typeface="Times New Roman" pitchFamily="18"/>
              <a:ea typeface="新細明體"/>
              <a:cs typeface="Times New Roman" pitchFamily="18"/>
            </a:endParaRPr>
          </a:p>
        </p:txBody>
      </p:sp>
      <p:sp>
        <p:nvSpPr>
          <p:cNvPr id="3" name="標題 1"/>
          <p:cNvSpPr txBox="1">
            <a:spLocks noGrp="1"/>
          </p:cNvSpPr>
          <p:nvPr>
            <p:ph type="title"/>
          </p:nvPr>
        </p:nvSpPr>
        <p:spPr/>
        <p:txBody>
          <a:bodyPr/>
          <a:lstStyle/>
          <a:p>
            <a:pPr lvl="0"/>
            <a:r>
              <a:rPr lang="zh-TW" sz="4000" dirty="0">
                <a:solidFill>
                  <a:srgbClr val="953735"/>
                </a:solidFill>
                <a:latin typeface="標楷體" pitchFamily="65"/>
                <a:ea typeface="標楷體" pitchFamily="65"/>
              </a:rPr>
              <a:t>列印勾選學生測驗報告統計表</a:t>
            </a:r>
            <a:r>
              <a:rPr lang="en-US" sz="4000" dirty="0">
                <a:solidFill>
                  <a:srgbClr val="953735"/>
                </a:solidFill>
                <a:latin typeface="標楷體" pitchFamily="65"/>
                <a:ea typeface="標楷體" pitchFamily="65"/>
              </a:rPr>
              <a:t>(</a:t>
            </a:r>
            <a:r>
              <a:rPr lang="zh-TW" sz="4000" dirty="0">
                <a:solidFill>
                  <a:srgbClr val="953735"/>
                </a:solidFill>
                <a:latin typeface="標楷體" pitchFamily="65"/>
                <a:ea typeface="標楷體" pitchFamily="65"/>
              </a:rPr>
              <a:t>上</a:t>
            </a:r>
            <a:r>
              <a:rPr lang="en-US" sz="4000" dirty="0">
                <a:solidFill>
                  <a:srgbClr val="953735"/>
                </a:solidFill>
                <a:latin typeface="標楷體" pitchFamily="65"/>
                <a:ea typeface="標楷體" pitchFamily="65"/>
              </a:rPr>
              <a:t>)</a:t>
            </a:r>
            <a:endParaRPr lang="en-US" sz="4000" dirty="0"/>
          </a:p>
        </p:txBody>
      </p:sp>
      <p:pic>
        <p:nvPicPr>
          <p:cNvPr id="5" name="圖片 4"/>
          <p:cNvPicPr>
            <a:picLocks noChangeAspect="1"/>
          </p:cNvPicPr>
          <p:nvPr/>
        </p:nvPicPr>
        <p:blipFill>
          <a:blip r:embed="rId2"/>
          <a:stretch>
            <a:fillRect/>
          </a:stretch>
        </p:blipFill>
        <p:spPr>
          <a:xfrm>
            <a:off x="457200" y="1295905"/>
            <a:ext cx="8113167" cy="53187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name="Slide233">
    <p:spTree>
      <p:nvGrpSpPr>
        <p:cNvPr id="1" name=""/>
        <p:cNvGrpSpPr/>
        <p:nvPr/>
      </p:nvGrpSpPr>
      <p:grpSpPr>
        <a:xfrm>
          <a:off x="0" y="0"/>
          <a:ext cx="0" cy="0"/>
          <a:chOff x="0" y="0"/>
          <a:chExt cx="0" cy="0"/>
        </a:xfrm>
      </p:grpSpPr>
      <p:sp>
        <p:nvSpPr>
          <p:cNvPr id="2" name="標題 1"/>
          <p:cNvSpPr txBox="1">
            <a:spLocks noGrp="1"/>
          </p:cNvSpPr>
          <p:nvPr>
            <p:ph type="title"/>
          </p:nvPr>
        </p:nvSpPr>
        <p:spPr/>
        <p:txBody>
          <a:bodyPr/>
          <a:lstStyle/>
          <a:p>
            <a:pPr lvl="0"/>
            <a:r>
              <a:rPr lang="zh-TW" sz="4000">
                <a:solidFill>
                  <a:srgbClr val="953735"/>
                </a:solidFill>
                <a:latin typeface="標楷體" pitchFamily="65"/>
                <a:ea typeface="標楷體" pitchFamily="65"/>
              </a:rPr>
              <a:t>列印勾選學生測驗報告統計表</a:t>
            </a:r>
            <a:r>
              <a:rPr lang="en-US" sz="4000">
                <a:solidFill>
                  <a:srgbClr val="953735"/>
                </a:solidFill>
                <a:latin typeface="標楷體" pitchFamily="65"/>
                <a:ea typeface="標楷體" pitchFamily="65"/>
              </a:rPr>
              <a:t>(</a:t>
            </a:r>
            <a:r>
              <a:rPr lang="zh-TW" sz="4000">
                <a:solidFill>
                  <a:srgbClr val="953735"/>
                </a:solidFill>
                <a:latin typeface="標楷體" pitchFamily="65"/>
                <a:ea typeface="標楷體" pitchFamily="65"/>
              </a:rPr>
              <a:t>下</a:t>
            </a:r>
            <a:r>
              <a:rPr lang="en-US" sz="4000">
                <a:solidFill>
                  <a:srgbClr val="953735"/>
                </a:solidFill>
                <a:latin typeface="標楷體" pitchFamily="65"/>
                <a:ea typeface="標楷體" pitchFamily="65"/>
              </a:rPr>
              <a:t>)</a:t>
            </a:r>
            <a:endParaRPr lang="en-US" sz="4000"/>
          </a:p>
        </p:txBody>
      </p:sp>
      <p:pic>
        <p:nvPicPr>
          <p:cNvPr id="3" name="內容版面配置區 4">
            <a:extLst>
              <a:ext uri="{FF2B5EF4-FFF2-40B4-BE49-F238E27FC236}">
                <a16:creationId xmlns:a16="http://schemas.microsoft.com/office/drawing/2014/main" id="{00000000-0000-0000-0000-000000000000}"/>
              </a:ext>
            </a:extLst>
          </p:cNvPr>
          <p:cNvPicPr>
            <a:picLocks noGrp="1" noChangeAspect="1"/>
          </p:cNvPicPr>
          <p:nvPr>
            <p:ph idx="1"/>
          </p:nvPr>
        </p:nvPicPr>
        <p:blipFill>
          <a:blip r:embed="rId2"/>
          <a:stretch>
            <a:fillRect/>
          </a:stretch>
        </p:blipFill>
        <p:spPr>
          <a:xfrm>
            <a:off x="246147" y="1412775"/>
            <a:ext cx="8640961" cy="4320475"/>
          </a:xfrm>
          <a:ln w="9528">
            <a:solidFill>
              <a:srgbClr val="000000"/>
            </a:solidFill>
            <a:prstDash val="solid"/>
          </a:ln>
        </p:spPr>
      </p:pic>
      <p:sp>
        <p:nvSpPr>
          <p:cNvPr id="4" name="投影片編號版面配置區 3"/>
          <p:cNvSpPr txBox="1"/>
          <p:nvPr/>
        </p:nvSpPr>
        <p:spPr>
          <a:xfrm>
            <a:off x="6516215" y="6492870"/>
            <a:ext cx="2133596"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3DC23E-87CB-429C-831C-BE90CF7FFA87}" type="slidenum">
              <a:t>99</a:t>
            </a:fld>
            <a:endParaRPr lang="en-US" sz="1400" b="0" i="0" u="none" strike="noStrike" kern="1200" cap="none" spc="0" baseline="0">
              <a:solidFill>
                <a:srgbClr val="000000"/>
              </a:solidFill>
              <a:uFillTx/>
              <a:latin typeface="Calibri"/>
              <a:ea typeface="新細明體"/>
            </a:endParaRPr>
          </a:p>
        </p:txBody>
      </p:sp>
      <p:sp>
        <p:nvSpPr>
          <p:cNvPr id="5" name="文字方塊 5"/>
          <p:cNvSpPr txBox="1"/>
          <p:nvPr/>
        </p:nvSpPr>
        <p:spPr>
          <a:xfrm>
            <a:off x="3707901" y="5798228"/>
            <a:ext cx="553998" cy="323167"/>
          </a:xfrm>
          <a:prstGeom prst="rect">
            <a:avLst/>
          </a:prstGeom>
          <a:noFill/>
          <a:ln cap="flat">
            <a:noFill/>
          </a:ln>
        </p:spPr>
        <p:txBody>
          <a:bodyPr vert="eaVert"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ea typeface="新細明體"/>
              </a:rPr>
              <a:t>...</a:t>
            </a:r>
          </a:p>
        </p:txBody>
      </p:sp>
      <p:sp>
        <p:nvSpPr>
          <p:cNvPr id="6" name="文字方塊 6"/>
          <p:cNvSpPr txBox="1"/>
          <p:nvPr/>
        </p:nvSpPr>
        <p:spPr>
          <a:xfrm>
            <a:off x="4067946" y="5775149"/>
            <a:ext cx="2031321"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標楷體" pitchFamily="65"/>
                <a:ea typeface="標楷體" pitchFamily="65"/>
              </a:rPr>
              <a:t>(</a:t>
            </a:r>
            <a:r>
              <a:rPr lang="zh-TW" sz="1800" b="0" i="0" u="none" strike="noStrike" kern="1200" cap="none" spc="0" baseline="0">
                <a:solidFill>
                  <a:srgbClr val="000000"/>
                </a:solidFill>
                <a:uFillTx/>
                <a:latin typeface="標楷體" pitchFamily="65"/>
                <a:ea typeface="標楷體" pitchFamily="65"/>
              </a:rPr>
              <a:t>依試題總數列出</a:t>
            </a:r>
            <a:r>
              <a:rPr lang="en-US" sz="1800" b="0" i="0" u="none" strike="noStrike" kern="1200" cap="none" spc="0" baseline="0">
                <a:solidFill>
                  <a:srgbClr val="000000"/>
                </a:solidFill>
                <a:uFillTx/>
                <a:latin typeface="標楷體" pitchFamily="65"/>
                <a:ea typeface="標楷體" pitchFamily="65"/>
              </a:rPr>
              <a:t>)</a:t>
            </a:r>
          </a:p>
        </p:txBody>
      </p:sp>
      <p:sp>
        <p:nvSpPr>
          <p:cNvPr id="7" name="直線圖說文字 1 7"/>
          <p:cNvSpPr/>
          <p:nvPr/>
        </p:nvSpPr>
        <p:spPr>
          <a:xfrm>
            <a:off x="7022500" y="2420892"/>
            <a:ext cx="2016224" cy="445504"/>
          </a:xfrm>
          <a:custGeom>
            <a:avLst/>
            <a:gdLst>
              <a:gd name="f0" fmla="val w"/>
              <a:gd name="f1" fmla="val h"/>
              <a:gd name="f2" fmla="val ss"/>
              <a:gd name="f3" fmla="val 0"/>
              <a:gd name="f4" fmla="val 118436"/>
              <a:gd name="f5" fmla="val 10396"/>
              <a:gd name="f6" fmla="val 169917"/>
              <a:gd name="f7" fmla="val 2"/>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800" b="0" i="0" u="none" strike="noStrike" kern="1200" cap="none" spc="0" baseline="0">
                <a:solidFill>
                  <a:srgbClr val="000000"/>
                </a:solidFill>
                <a:uFillTx/>
                <a:latin typeface="標楷體" pitchFamily="65"/>
                <a:ea typeface="標楷體" pitchFamily="65"/>
              </a:rPr>
              <a:t>學生各題作答狀況</a:t>
            </a:r>
            <a:endParaRPr lang="en-US" sz="1800" b="0" i="0" u="none" strike="noStrike" kern="1200" cap="none" spc="0" baseline="0">
              <a:solidFill>
                <a:srgbClr val="000000"/>
              </a:solidFill>
              <a:uFillTx/>
              <a:latin typeface="標楷體" pitchFamily="65"/>
              <a:ea typeface="標楷體" pitchFamily="65"/>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8901</TotalTime>
  <Words>6357</Words>
  <Application>Microsoft Office PowerPoint</Application>
  <PresentationFormat>如螢幕大小 (4:3)</PresentationFormat>
  <Paragraphs>897</Paragraphs>
  <Slides>140</Slides>
  <Notes>19</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140</vt:i4>
      </vt:variant>
    </vt:vector>
  </HeadingPairs>
  <TitlesOfParts>
    <vt:vector size="150" baseType="lpstr">
      <vt:lpstr>華康棒棒體W5寬破音5</vt:lpstr>
      <vt:lpstr>微軟正黑體</vt:lpstr>
      <vt:lpstr>新細明體</vt:lpstr>
      <vt:lpstr>標楷體</vt:lpstr>
      <vt:lpstr>Arial</vt:lpstr>
      <vt:lpstr>Calibri</vt:lpstr>
      <vt:lpstr>DejaVu Sans</vt:lpstr>
      <vt:lpstr>Times New Roman</vt:lpstr>
      <vt:lpstr>Wingdings</vt:lpstr>
      <vt:lpstr>Office 佈景主題</vt:lpstr>
      <vt:lpstr>學習扶助實施方案 科技化評量系統操作說明</vt:lpstr>
      <vt:lpstr>學習扶助政策及測驗實務運作</vt:lpstr>
      <vt:lpstr>學習扶助執行依據</vt:lpstr>
      <vt:lpstr>PowerPoint 簡報</vt:lpstr>
      <vt:lpstr>學習扶助基本學習內容</vt:lpstr>
      <vt:lpstr>學習扶助理念和目標對象</vt:lpstr>
      <vt:lpstr>學習扶助實務端運作機制</vt:lpstr>
      <vt:lpstr>學習扶助教師端運作機制</vt:lpstr>
      <vt:lpstr>篩選測驗及成長測驗</vt:lpstr>
      <vt:lpstr>PowerPoint 簡報</vt:lpstr>
      <vt:lpstr>測驗內容及方式</vt:lpstr>
      <vt:lpstr>各年級通過標準</vt:lpstr>
      <vt:lpstr>篩選測驗流程</vt:lpstr>
      <vt:lpstr>成長測驗流程</vt:lpstr>
      <vt:lpstr>PowerPoint 簡報</vt:lpstr>
      <vt:lpstr>PowerPoint 簡報</vt:lpstr>
      <vt:lpstr>PowerPoint 簡報</vt:lpstr>
      <vt:lpstr>線上測驗流程</vt:lpstr>
      <vt:lpstr>PowerPoint 簡報</vt:lpstr>
      <vt:lpstr>學生評量系統</vt:lpstr>
      <vt:lpstr>學生評量系統</vt:lpstr>
      <vt:lpstr>學生評量系統</vt:lpstr>
      <vt:lpstr>學生評量系統完成測驗</vt:lpstr>
      <vt:lpstr>線上下修測驗</vt:lpstr>
      <vt:lpstr>下修測驗-時間與對象</vt:lpstr>
      <vt:lpstr>下修測驗-測驗試題</vt:lpstr>
      <vt:lpstr>下修測驗-線上測驗流程</vt:lpstr>
      <vt:lpstr>PowerPoint 簡報</vt:lpstr>
      <vt:lpstr>測驗模式(三)答案卡劃記 (僅篩選測驗適用)</vt:lpstr>
      <vt:lpstr>答案卡劃記說明</vt:lpstr>
      <vt:lpstr>PowerPoint 簡報</vt:lpstr>
      <vt:lpstr>科技化評量系統介面-登入前</vt:lpstr>
      <vt:lpstr>科技化評量系統登入步驟</vt:lpstr>
      <vt:lpstr>科技化評量介面-登入後</vt:lpstr>
      <vt:lpstr>各權限帳號系統選單</vt:lpstr>
      <vt:lpstr>PowerPoint 簡報</vt:lpstr>
      <vt:lpstr>測驗操作─學生資料管理</vt:lpstr>
      <vt:lpstr>一、查詢學生</vt:lpstr>
      <vt:lpstr>二、單筆新增學生</vt:lpstr>
      <vt:lpstr>三、批次匯入/批次更新</vt:lpstr>
      <vt:lpstr>四、學生名單</vt:lpstr>
      <vt:lpstr>學生名單→轉入個案</vt:lpstr>
      <vt:lpstr>學生名單→個資/歷程/編輯</vt:lpstr>
      <vt:lpstr>五、個案名單管理</vt:lpstr>
      <vt:lpstr>個案名單→個資/歷程/編輯</vt:lpstr>
      <vt:lpstr>個案名單管理：異動轉銜說明</vt:lpstr>
      <vt:lpstr>PowerPoint 簡報</vt:lpstr>
      <vt:lpstr>個案名單管理：結案說明</vt:lpstr>
      <vt:lpstr>個案名單管理→結案清單</vt:lpstr>
      <vt:lpstr>學習輔導小組</vt:lpstr>
      <vt:lpstr>PowerPoint 簡報</vt:lpstr>
      <vt:lpstr>PowerPoint 簡報</vt:lpstr>
      <vt:lpstr>班級順序調整</vt:lpstr>
      <vt:lpstr>測驗操作─登記測驗科目</vt:lpstr>
      <vt:lpstr>PowerPoint 簡報</vt:lpstr>
      <vt:lpstr>PowerPoint 簡報</vt:lpstr>
      <vt:lpstr>PowerPoint 簡報</vt:lpstr>
      <vt:lpstr>測驗操作─預約測驗時間</vt:lpstr>
      <vt:lpstr>PowerPoint 簡報</vt:lpstr>
      <vt:lpstr>PowerPoint 簡報</vt:lpstr>
      <vt:lpstr>測驗操作─下載紙筆測驗卷</vt:lpstr>
      <vt:lpstr>PowerPoint 簡報</vt:lpstr>
      <vt:lpstr>測驗操作─上傳紙筆測驗結果</vt:lpstr>
      <vt:lpstr>PowerPoint 簡報</vt:lpstr>
      <vt:lpstr>批次匯出非下修/下修登打用xls檔</vt:lpstr>
      <vt:lpstr>批次匯入紙筆測驗結果</vt:lpstr>
      <vt:lpstr>個別學生線上登打(僅非下修國小紙筆測驗適用)</vt:lpstr>
      <vt:lpstr>測驗操作─經費作業(期間/國小限定)</vt:lpstr>
      <vt:lpstr>經費作業-費用申請</vt:lpstr>
      <vt:lpstr>指標查詢─五項指標</vt:lpstr>
      <vt:lpstr>PowerPoint 簡報</vt:lpstr>
      <vt:lpstr>PowerPoint 簡報</vt:lpstr>
      <vt:lpstr>PowerPoint 簡報</vt:lpstr>
      <vt:lpstr>指標查詢─提報率</vt:lpstr>
      <vt:lpstr>PowerPoint 簡報</vt:lpstr>
      <vt:lpstr>提報比率計算說明</vt:lpstr>
      <vt:lpstr>PowerPoint 簡報</vt:lpstr>
      <vt:lpstr>指標查詢─施測率</vt:lpstr>
      <vt:lpstr>PowerPoint 簡報</vt:lpstr>
      <vt:lpstr>PowerPoint 簡報</vt:lpstr>
      <vt:lpstr>PowerPoint 簡報</vt:lpstr>
      <vt:lpstr>指標查詢─未通過率</vt:lpstr>
      <vt:lpstr>PowerPoint 簡報</vt:lpstr>
      <vt:lpstr>PowerPoint 簡報</vt:lpstr>
      <vt:lpstr>指標查詢─進步率</vt:lpstr>
      <vt:lpstr>PowerPoint 簡報</vt:lpstr>
      <vt:lpstr>PowerPoint 簡報</vt:lpstr>
      <vt:lpstr>PowerPoint 簡報</vt:lpstr>
      <vt:lpstr>報告及考古題─測驗結果報告</vt:lpstr>
      <vt:lpstr>PowerPoint 簡報</vt:lpstr>
      <vt:lpstr>PowerPoint 簡報</vt:lpstr>
      <vt:lpstr>列印各科各年級測驗報告統計</vt:lpstr>
      <vt:lpstr>批次列印勾選學生個別測驗報告</vt:lpstr>
      <vt:lpstr>PowerPoint 簡報</vt:lpstr>
      <vt:lpstr>PowerPoint 簡報</vt:lpstr>
      <vt:lpstr>下修測驗結果報告</vt:lpstr>
      <vt:lpstr>列印勾選學生測驗報告統計表</vt:lpstr>
      <vt:lpstr>列印勾選學生測驗報告統計表(上)</vt:lpstr>
      <vt:lpstr>列印勾選學生測驗報告統計表(下)</vt:lpstr>
      <vt:lpstr>PowerPoint 簡報</vt:lpstr>
      <vt:lpstr>列印勾選學生個別測驗報告</vt:lpstr>
      <vt:lpstr>列印勾選學生個別測驗報告</vt:lpstr>
      <vt:lpstr>施測後回饋訊息</vt:lpstr>
      <vt:lpstr>學習教材─學生版、教師版</vt:lpstr>
      <vt:lpstr>PowerPoint 簡報</vt:lpstr>
      <vt:lpstr>報告及考古題─學生測驗歷程</vt:lpstr>
      <vt:lpstr>PowerPoint 簡報</vt:lpstr>
      <vt:lpstr>PowerPoint 簡報</vt:lpstr>
      <vt:lpstr>PowerPoint 簡報</vt:lpstr>
      <vt:lpstr>報告及考古題─篩選測驗考古題下載</vt:lpstr>
      <vt:lpstr>篩選測驗考古題下載</vt:lpstr>
      <vt:lpstr>報告及考古題─教學及學習教材</vt:lpstr>
      <vt:lpstr>教學及學習教材</vt:lpstr>
      <vt:lpstr>報告及考古題─教師增能課程</vt:lpstr>
      <vt:lpstr>載具教學增能課程</vt:lpstr>
      <vt:lpstr>教師增能課程影片說明</vt:lpstr>
      <vt:lpstr>共同科目影片試題注意事項</vt:lpstr>
      <vt:lpstr>帳號管理─教師帳號管理</vt:lpstr>
      <vt:lpstr>單筆新增帳號</vt:lpstr>
      <vt:lpstr>批次匯入或批次修改現有帳號</vt:lpstr>
      <vt:lpstr>‧承辦人新增帳號後，系統會寄認證信到老師的信箱，老師再依照下列步驟註冊登入：</vt:lpstr>
      <vt:lpstr>校內帳號總表</vt:lpstr>
      <vt:lpstr>校內帳號總表→   編輯→基本資料異動</vt:lpstr>
      <vt:lpstr>校內帳號總表→  編輯→單筆勾選授課教師學生</vt:lpstr>
      <vt:lpstr>校內帳號總表→   編輯→ 批次匯入授課教師學生</vt:lpstr>
      <vt:lpstr>忘記密碼(一)承辦人重發認證信</vt:lpstr>
      <vt:lpstr>忘記密碼(二)承辦人手動啟動</vt:lpstr>
      <vt:lpstr>忘記密碼(三)登入入口設定</vt:lpstr>
      <vt:lpstr>PowerPoint 簡報</vt:lpstr>
      <vt:lpstr>校內帳號使用統計</vt:lpstr>
      <vt:lpstr>開班受輔歷程資訊</vt:lpstr>
      <vt:lpstr>增能課程使用統計</vt:lpstr>
      <vt:lpstr>PowerPoint 簡報</vt:lpstr>
      <vt:lpstr>帳號管理─承辦人資料及密碼變更</vt:lpstr>
      <vt:lpstr>PowerPoint 簡報</vt:lpstr>
      <vt:lpstr>PowerPoint 簡報</vt:lpstr>
      <vt:lpstr>PowerPoint 簡報</vt:lpstr>
      <vt:lpstr>網路填報系統(臺南大學)</vt:lpstr>
      <vt:lpstr>注意事項</vt:lpstr>
      <vt:lpstr>問題與討論</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TCTE</dc:creator>
  <cp:lastModifiedBy>User</cp:lastModifiedBy>
  <cp:revision>604</cp:revision>
  <cp:lastPrinted>2018-03-15T06:08:11Z</cp:lastPrinted>
  <dcterms:created xsi:type="dcterms:W3CDTF">2018-01-08T08:15:50Z</dcterms:created>
  <dcterms:modified xsi:type="dcterms:W3CDTF">2024-07-29T05:41:02Z</dcterms:modified>
</cp:coreProperties>
</file>